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59" r:id="rId7"/>
    <p:sldId id="261" r:id="rId8"/>
    <p:sldId id="262" r:id="rId9"/>
    <p:sldId id="263" r:id="rId10"/>
    <p:sldId id="266" r:id="rId11"/>
    <p:sldId id="267" r:id="rId12"/>
    <p:sldId id="260" r:id="rId13"/>
    <p:sldId id="272" r:id="rId14"/>
    <p:sldId id="273" r:id="rId15"/>
    <p:sldId id="274" r:id="rId16"/>
    <p:sldId id="280" r:id="rId17"/>
    <p:sldId id="276" r:id="rId18"/>
    <p:sldId id="277" r:id="rId19"/>
    <p:sldId id="279" r:id="rId20"/>
    <p:sldId id="278" r:id="rId21"/>
    <p:sldId id="258" r:id="rId22"/>
  </p:sldIdLst>
  <p:sldSz cx="13442950" cy="7561263"/>
  <p:notesSz cx="6858000" cy="9144000"/>
  <p:defaultTextStyle>
    <a:defPPr>
      <a:defRPr lang="zh-TW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42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720" y="67"/>
      </p:cViewPr>
      <p:guideLst>
        <p:guide orient="horz" pos="2382"/>
        <p:guide pos="42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296FB3-91EB-4920-AC71-73CFD1BF4B2F}" type="doc">
      <dgm:prSet loTypeId="urn:microsoft.com/office/officeart/2005/8/layout/h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F840FE2-637A-43DB-9E9C-38912A130A96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06600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本所</a:t>
          </a:r>
          <a:r>
            <a:rPr lang="zh-TW" altLang="en-US" b="1" u="sng" dirty="0" smtClean="0">
              <a:solidFill>
                <a:srgbClr val="006600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獨居</a:t>
          </a:r>
          <a:r>
            <a:rPr lang="zh-TW" altLang="en-US" b="1" dirty="0" smtClean="0">
              <a:solidFill>
                <a:srgbClr val="006600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下列區域之確診者</a:t>
          </a:r>
          <a:endParaRPr lang="zh-TW" altLang="en-US" b="1" dirty="0">
            <a:solidFill>
              <a:srgbClr val="006600"/>
            </a:solidFill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3CBAE838-B0B5-4D28-9E37-27739980D124}" type="parTrans" cxnId="{91AF1A11-8C02-47E4-ABE0-ACE95ECBE80C}">
      <dgm:prSet/>
      <dgm:spPr/>
      <dgm:t>
        <a:bodyPr/>
        <a:lstStyle/>
        <a:p>
          <a:endParaRPr lang="zh-TW" altLang="en-US"/>
        </a:p>
      </dgm:t>
    </dgm:pt>
    <dgm:pt modelId="{206538DE-7134-4167-A6F3-FE6A5E50BCA4}" type="sibTrans" cxnId="{91AF1A11-8C02-47E4-ABE0-ACE95ECBE80C}">
      <dgm:prSet/>
      <dgm:spPr/>
      <dgm:t>
        <a:bodyPr/>
        <a:lstStyle/>
        <a:p>
          <a:endParaRPr lang="zh-TW" altLang="en-US"/>
        </a:p>
      </dgm:t>
    </dgm:pt>
    <dgm:pt modelId="{24029303-6AEB-4F46-8673-A98E45DFA863}">
      <dgm:prSet phldrT="[文字]"/>
      <dgm:spPr>
        <a:solidFill>
          <a:srgbClr val="000099"/>
        </a:solidFill>
      </dgm:spPr>
      <dgm:t>
        <a:bodyPr/>
        <a:lstStyle/>
        <a:p>
          <a:r>
            <a:rPr lang="zh-TW" altLang="en-US" dirty="0" smtClean="0">
              <a:latin typeface="新細明體-ExtB" panose="02020500000000000000" pitchFamily="18" charset="-120"/>
              <a:ea typeface="新細明體-ExtB" panose="02020500000000000000" pitchFamily="18" charset="-120"/>
            </a:rPr>
            <a:t>龍</a:t>
          </a:r>
          <a:endParaRPr lang="en-US" altLang="zh-TW" dirty="0" smtClean="0">
            <a:latin typeface="新細明體-ExtB" panose="02020500000000000000" pitchFamily="18" charset="-120"/>
            <a:ea typeface="新細明體-ExtB" panose="02020500000000000000" pitchFamily="18" charset="-120"/>
          </a:endParaRPr>
        </a:p>
        <a:p>
          <a:r>
            <a:rPr lang="zh-TW" altLang="en-US" dirty="0" smtClean="0">
              <a:latin typeface="新細明體-ExtB" panose="02020500000000000000" pitchFamily="18" charset="-120"/>
              <a:ea typeface="新細明體-ExtB" panose="02020500000000000000" pitchFamily="18" charset="-120"/>
            </a:rPr>
            <a:t>潭</a:t>
          </a:r>
          <a:endParaRPr lang="en-US" altLang="zh-TW" dirty="0" smtClean="0">
            <a:latin typeface="新細明體-ExtB" panose="02020500000000000000" pitchFamily="18" charset="-120"/>
            <a:ea typeface="新細明體-ExtB" panose="02020500000000000000" pitchFamily="18" charset="-120"/>
          </a:endParaRPr>
        </a:p>
        <a:p>
          <a:r>
            <a:rPr lang="zh-TW" altLang="en-US" dirty="0" smtClean="0">
              <a:latin typeface="新細明體-ExtB" panose="02020500000000000000" pitchFamily="18" charset="-120"/>
              <a:ea typeface="新細明體-ExtB" panose="02020500000000000000" pitchFamily="18" charset="-120"/>
            </a:rPr>
            <a:t>區</a:t>
          </a:r>
          <a:endParaRPr lang="zh-TW" altLang="en-US" dirty="0">
            <a:latin typeface="新細明體-ExtB" panose="02020500000000000000" pitchFamily="18" charset="-120"/>
            <a:ea typeface="新細明體-ExtB" panose="02020500000000000000" pitchFamily="18" charset="-120"/>
          </a:endParaRPr>
        </a:p>
      </dgm:t>
    </dgm:pt>
    <dgm:pt modelId="{C9D3E095-DA2C-418B-80C1-1EE6DF9362DB}" type="parTrans" cxnId="{A4871B4C-A5C2-40AD-B733-EB200FF6BEFD}">
      <dgm:prSet/>
      <dgm:spPr/>
      <dgm:t>
        <a:bodyPr/>
        <a:lstStyle/>
        <a:p>
          <a:endParaRPr lang="zh-TW" altLang="en-US"/>
        </a:p>
      </dgm:t>
    </dgm:pt>
    <dgm:pt modelId="{27EEEFC4-4694-49BE-B089-FF541D5454C2}" type="sibTrans" cxnId="{A4871B4C-A5C2-40AD-B733-EB200FF6BEFD}">
      <dgm:prSet/>
      <dgm:spPr/>
      <dgm:t>
        <a:bodyPr/>
        <a:lstStyle/>
        <a:p>
          <a:endParaRPr lang="zh-TW" altLang="en-US"/>
        </a:p>
      </dgm:t>
    </dgm:pt>
    <dgm:pt modelId="{6D59A98C-4C29-47FB-86E3-8DF9DF969A74}">
      <dgm:prSet phldrT="[文字]"/>
      <dgm:spPr>
        <a:solidFill>
          <a:srgbClr val="000099"/>
        </a:solidFill>
      </dgm:spPr>
      <dgm:t>
        <a:bodyPr/>
        <a:lstStyle/>
        <a:p>
          <a:r>
            <a:rPr lang="zh-TW" altLang="en-US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大</a:t>
          </a:r>
          <a:endParaRPr lang="en-US" altLang="zh-TW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r>
            <a:rPr lang="zh-TW" altLang="en-US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溪</a:t>
          </a:r>
          <a:endParaRPr lang="en-US" altLang="zh-TW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r>
            <a:rPr lang="zh-TW" altLang="en-US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區</a:t>
          </a:r>
          <a:endParaRPr lang="zh-TW" altLang="en-US" dirty="0"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701A215B-EAD9-40DA-A97A-5F1805723223}" type="parTrans" cxnId="{E57CB0DC-198A-4A3F-AC47-6702D24F32ED}">
      <dgm:prSet/>
      <dgm:spPr/>
      <dgm:t>
        <a:bodyPr/>
        <a:lstStyle/>
        <a:p>
          <a:endParaRPr lang="zh-TW" altLang="en-US"/>
        </a:p>
      </dgm:t>
    </dgm:pt>
    <dgm:pt modelId="{7D1D9F68-B1A0-4D0E-817F-848F0C65B2EB}" type="sibTrans" cxnId="{E57CB0DC-198A-4A3F-AC47-6702D24F32ED}">
      <dgm:prSet/>
      <dgm:spPr/>
      <dgm:t>
        <a:bodyPr/>
        <a:lstStyle/>
        <a:p>
          <a:endParaRPr lang="zh-TW" altLang="en-US"/>
        </a:p>
      </dgm:t>
    </dgm:pt>
    <dgm:pt modelId="{B8EFE79B-CA2B-482E-9C53-35698A8CAA52}">
      <dgm:prSet phldrT="[文字]"/>
      <dgm:spPr>
        <a:solidFill>
          <a:srgbClr val="000099"/>
        </a:solidFill>
      </dgm:spPr>
      <dgm:t>
        <a:bodyPr/>
        <a:lstStyle/>
        <a:p>
          <a:r>
            <a:rPr lang="zh-TW" altLang="en-US" dirty="0" smtClean="0">
              <a:latin typeface="新細明體-ExtB" panose="02020500000000000000" pitchFamily="18" charset="-120"/>
              <a:ea typeface="新細明體-ExtB" panose="02020500000000000000" pitchFamily="18" charset="-120"/>
            </a:rPr>
            <a:t>平</a:t>
          </a:r>
          <a:endParaRPr lang="en-US" altLang="zh-TW" dirty="0" smtClean="0">
            <a:latin typeface="新細明體-ExtB" panose="02020500000000000000" pitchFamily="18" charset="-120"/>
            <a:ea typeface="新細明體-ExtB" panose="02020500000000000000" pitchFamily="18" charset="-120"/>
          </a:endParaRPr>
        </a:p>
        <a:p>
          <a:r>
            <a:rPr lang="zh-TW" altLang="en-US" dirty="0" smtClean="0">
              <a:latin typeface="新細明體-ExtB" panose="02020500000000000000" pitchFamily="18" charset="-120"/>
              <a:ea typeface="新細明體-ExtB" panose="02020500000000000000" pitchFamily="18" charset="-120"/>
            </a:rPr>
            <a:t>鎮</a:t>
          </a:r>
          <a:endParaRPr lang="en-US" altLang="zh-TW" dirty="0" smtClean="0">
            <a:latin typeface="新細明體-ExtB" panose="02020500000000000000" pitchFamily="18" charset="-120"/>
            <a:ea typeface="新細明體-ExtB" panose="02020500000000000000" pitchFamily="18" charset="-120"/>
          </a:endParaRPr>
        </a:p>
        <a:p>
          <a:r>
            <a:rPr lang="zh-TW" altLang="en-US" dirty="0" smtClean="0">
              <a:latin typeface="新細明體-ExtB" panose="02020500000000000000" pitchFamily="18" charset="-120"/>
              <a:ea typeface="新細明體-ExtB" panose="02020500000000000000" pitchFamily="18" charset="-120"/>
            </a:rPr>
            <a:t>區</a:t>
          </a:r>
          <a:endParaRPr lang="zh-TW" altLang="en-US" dirty="0">
            <a:latin typeface="新細明體-ExtB" panose="02020500000000000000" pitchFamily="18" charset="-120"/>
            <a:ea typeface="新細明體-ExtB" panose="02020500000000000000" pitchFamily="18" charset="-120"/>
          </a:endParaRPr>
        </a:p>
      </dgm:t>
    </dgm:pt>
    <dgm:pt modelId="{D576E6B1-26D4-4150-9297-5FC85C8EA619}" type="parTrans" cxnId="{C635A524-BC18-4D58-A1C6-FF207C89F651}">
      <dgm:prSet/>
      <dgm:spPr/>
      <dgm:t>
        <a:bodyPr/>
        <a:lstStyle/>
        <a:p>
          <a:endParaRPr lang="zh-TW" altLang="en-US"/>
        </a:p>
      </dgm:t>
    </dgm:pt>
    <dgm:pt modelId="{588054DD-59AC-4A1C-8EBF-7F9782E8D4EC}" type="sibTrans" cxnId="{C635A524-BC18-4D58-A1C6-FF207C89F651}">
      <dgm:prSet/>
      <dgm:spPr/>
      <dgm:t>
        <a:bodyPr/>
        <a:lstStyle/>
        <a:p>
          <a:endParaRPr lang="zh-TW" altLang="en-US"/>
        </a:p>
      </dgm:t>
    </dgm:pt>
    <dgm:pt modelId="{54F0CFB6-D96B-4AB6-BD8F-E9CD92E71891}">
      <dgm:prSet phldrT="[文字]"/>
      <dgm:spPr>
        <a:solidFill>
          <a:srgbClr val="000099"/>
        </a:solidFill>
      </dgm:spPr>
      <dgm:t>
        <a:bodyPr/>
        <a:lstStyle/>
        <a:p>
          <a:r>
            <a:rPr lang="zh-TW" altLang="en-US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中</a:t>
          </a:r>
          <a:endParaRPr lang="en-US" altLang="zh-TW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r>
            <a:rPr lang="zh-TW" altLang="en-US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壢</a:t>
          </a:r>
          <a:endParaRPr lang="en-US" altLang="zh-TW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r>
            <a:rPr lang="zh-TW" altLang="en-US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區</a:t>
          </a:r>
          <a:endParaRPr lang="zh-TW" altLang="en-US" dirty="0"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C11EFEE4-FD72-4E45-9898-8131CE4A791A}" type="parTrans" cxnId="{29DE683A-10D2-4F5D-AE10-E0B50021D6A7}">
      <dgm:prSet/>
      <dgm:spPr/>
      <dgm:t>
        <a:bodyPr/>
        <a:lstStyle/>
        <a:p>
          <a:endParaRPr lang="zh-TW" altLang="en-US"/>
        </a:p>
      </dgm:t>
    </dgm:pt>
    <dgm:pt modelId="{ACB54488-27B4-48E9-A023-2D60E15EF685}" type="sibTrans" cxnId="{29DE683A-10D2-4F5D-AE10-E0B50021D6A7}">
      <dgm:prSet/>
      <dgm:spPr/>
      <dgm:t>
        <a:bodyPr/>
        <a:lstStyle/>
        <a:p>
          <a:endParaRPr lang="zh-TW" altLang="en-US"/>
        </a:p>
      </dgm:t>
    </dgm:pt>
    <dgm:pt modelId="{DEA94D0C-07F2-4BAC-BC3A-685017DBED9E}" type="pres">
      <dgm:prSet presAssocID="{98296FB3-91EB-4920-AC71-73CFD1BF4B2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35186C5-C4CE-46E6-BB1C-505BE63C582C}" type="pres">
      <dgm:prSet presAssocID="{0F840FE2-637A-43DB-9E9C-38912A130A96}" presName="roof" presStyleLbl="dkBgShp" presStyleIdx="0" presStyleCnt="2" custLinFactNeighborX="-4084" custLinFactNeighborY="-2852"/>
      <dgm:spPr/>
      <dgm:t>
        <a:bodyPr/>
        <a:lstStyle/>
        <a:p>
          <a:endParaRPr lang="zh-TW" altLang="en-US"/>
        </a:p>
      </dgm:t>
    </dgm:pt>
    <dgm:pt modelId="{2BB64899-EF1D-47A4-BAC6-C4C2A97A070C}" type="pres">
      <dgm:prSet presAssocID="{0F840FE2-637A-43DB-9E9C-38912A130A96}" presName="pillars" presStyleCnt="0"/>
      <dgm:spPr/>
    </dgm:pt>
    <dgm:pt modelId="{68CF2520-3B71-4180-B83B-21998E22964B}" type="pres">
      <dgm:prSet presAssocID="{0F840FE2-637A-43DB-9E9C-38912A130A96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745F23-903A-4D08-B160-4DA9A749B090}" type="pres">
      <dgm:prSet presAssocID="{6D59A98C-4C29-47FB-86E3-8DF9DF969A74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E51205-B10C-414A-91AC-F61CBA544E25}" type="pres">
      <dgm:prSet presAssocID="{B8EFE79B-CA2B-482E-9C53-35698A8CAA52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6C82C2-C6DF-495D-8A65-A977759B1FF4}" type="pres">
      <dgm:prSet presAssocID="{54F0CFB6-D96B-4AB6-BD8F-E9CD92E71891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26326C-7095-45E7-B64D-B123B11AFBC1}" type="pres">
      <dgm:prSet presAssocID="{0F840FE2-637A-43DB-9E9C-38912A130A96}" presName="base" presStyleLbl="dkBgShp" presStyleIdx="1" presStyleCnt="2"/>
      <dgm:spPr/>
    </dgm:pt>
  </dgm:ptLst>
  <dgm:cxnLst>
    <dgm:cxn modelId="{C635A524-BC18-4D58-A1C6-FF207C89F651}" srcId="{0F840FE2-637A-43DB-9E9C-38912A130A96}" destId="{B8EFE79B-CA2B-482E-9C53-35698A8CAA52}" srcOrd="2" destOrd="0" parTransId="{D576E6B1-26D4-4150-9297-5FC85C8EA619}" sibTransId="{588054DD-59AC-4A1C-8EBF-7F9782E8D4EC}"/>
    <dgm:cxn modelId="{C20B2058-3671-4B12-86CA-5CDAFC8FF2D9}" type="presOf" srcId="{24029303-6AEB-4F46-8673-A98E45DFA863}" destId="{68CF2520-3B71-4180-B83B-21998E22964B}" srcOrd="0" destOrd="0" presId="urn:microsoft.com/office/officeart/2005/8/layout/hList3"/>
    <dgm:cxn modelId="{91AF1A11-8C02-47E4-ABE0-ACE95ECBE80C}" srcId="{98296FB3-91EB-4920-AC71-73CFD1BF4B2F}" destId="{0F840FE2-637A-43DB-9E9C-38912A130A96}" srcOrd="0" destOrd="0" parTransId="{3CBAE838-B0B5-4D28-9E37-27739980D124}" sibTransId="{206538DE-7134-4167-A6F3-FE6A5E50BCA4}"/>
    <dgm:cxn modelId="{29DE683A-10D2-4F5D-AE10-E0B50021D6A7}" srcId="{0F840FE2-637A-43DB-9E9C-38912A130A96}" destId="{54F0CFB6-D96B-4AB6-BD8F-E9CD92E71891}" srcOrd="3" destOrd="0" parTransId="{C11EFEE4-FD72-4E45-9898-8131CE4A791A}" sibTransId="{ACB54488-27B4-48E9-A023-2D60E15EF685}"/>
    <dgm:cxn modelId="{A4871B4C-A5C2-40AD-B733-EB200FF6BEFD}" srcId="{0F840FE2-637A-43DB-9E9C-38912A130A96}" destId="{24029303-6AEB-4F46-8673-A98E45DFA863}" srcOrd="0" destOrd="0" parTransId="{C9D3E095-DA2C-418B-80C1-1EE6DF9362DB}" sibTransId="{27EEEFC4-4694-49BE-B089-FF541D5454C2}"/>
    <dgm:cxn modelId="{57430DB7-50D5-4E1F-A3AB-00E8A3F1A89C}" type="presOf" srcId="{6D59A98C-4C29-47FB-86E3-8DF9DF969A74}" destId="{D0745F23-903A-4D08-B160-4DA9A749B090}" srcOrd="0" destOrd="0" presId="urn:microsoft.com/office/officeart/2005/8/layout/hList3"/>
    <dgm:cxn modelId="{2E20AD11-F1F9-4E35-A699-152FDD1FF63A}" type="presOf" srcId="{54F0CFB6-D96B-4AB6-BD8F-E9CD92E71891}" destId="{FD6C82C2-C6DF-495D-8A65-A977759B1FF4}" srcOrd="0" destOrd="0" presId="urn:microsoft.com/office/officeart/2005/8/layout/hList3"/>
    <dgm:cxn modelId="{E57CB0DC-198A-4A3F-AC47-6702D24F32ED}" srcId="{0F840FE2-637A-43DB-9E9C-38912A130A96}" destId="{6D59A98C-4C29-47FB-86E3-8DF9DF969A74}" srcOrd="1" destOrd="0" parTransId="{701A215B-EAD9-40DA-A97A-5F1805723223}" sibTransId="{7D1D9F68-B1A0-4D0E-817F-848F0C65B2EB}"/>
    <dgm:cxn modelId="{DCA6D334-9F1A-4887-AAE4-FBFB1E8E646D}" type="presOf" srcId="{98296FB3-91EB-4920-AC71-73CFD1BF4B2F}" destId="{DEA94D0C-07F2-4BAC-BC3A-685017DBED9E}" srcOrd="0" destOrd="0" presId="urn:microsoft.com/office/officeart/2005/8/layout/hList3"/>
    <dgm:cxn modelId="{F6CEFFBD-751F-4F22-BB27-CC756063E988}" type="presOf" srcId="{0F840FE2-637A-43DB-9E9C-38912A130A96}" destId="{335186C5-C4CE-46E6-BB1C-505BE63C582C}" srcOrd="0" destOrd="0" presId="urn:microsoft.com/office/officeart/2005/8/layout/hList3"/>
    <dgm:cxn modelId="{74C4A429-DC6A-40E7-8A82-F7B2AED23196}" type="presOf" srcId="{B8EFE79B-CA2B-482E-9C53-35698A8CAA52}" destId="{E3E51205-B10C-414A-91AC-F61CBA544E25}" srcOrd="0" destOrd="0" presId="urn:microsoft.com/office/officeart/2005/8/layout/hList3"/>
    <dgm:cxn modelId="{20B43553-AEEB-4308-8808-1231127EAA5A}" type="presParOf" srcId="{DEA94D0C-07F2-4BAC-BC3A-685017DBED9E}" destId="{335186C5-C4CE-46E6-BB1C-505BE63C582C}" srcOrd="0" destOrd="0" presId="urn:microsoft.com/office/officeart/2005/8/layout/hList3"/>
    <dgm:cxn modelId="{86DA60F6-623B-409B-97E6-B039611E32AA}" type="presParOf" srcId="{DEA94D0C-07F2-4BAC-BC3A-685017DBED9E}" destId="{2BB64899-EF1D-47A4-BAC6-C4C2A97A070C}" srcOrd="1" destOrd="0" presId="urn:microsoft.com/office/officeart/2005/8/layout/hList3"/>
    <dgm:cxn modelId="{3C9DF5CC-1F3E-4122-9FD9-5357886F94FD}" type="presParOf" srcId="{2BB64899-EF1D-47A4-BAC6-C4C2A97A070C}" destId="{68CF2520-3B71-4180-B83B-21998E22964B}" srcOrd="0" destOrd="0" presId="urn:microsoft.com/office/officeart/2005/8/layout/hList3"/>
    <dgm:cxn modelId="{78014CB8-A5B5-443F-B02B-8947611B4BDF}" type="presParOf" srcId="{2BB64899-EF1D-47A4-BAC6-C4C2A97A070C}" destId="{D0745F23-903A-4D08-B160-4DA9A749B090}" srcOrd="1" destOrd="0" presId="urn:microsoft.com/office/officeart/2005/8/layout/hList3"/>
    <dgm:cxn modelId="{40BEBFD5-7CBC-4025-8E5C-4EE376C98D59}" type="presParOf" srcId="{2BB64899-EF1D-47A4-BAC6-C4C2A97A070C}" destId="{E3E51205-B10C-414A-91AC-F61CBA544E25}" srcOrd="2" destOrd="0" presId="urn:microsoft.com/office/officeart/2005/8/layout/hList3"/>
    <dgm:cxn modelId="{5BE96350-F5F0-4B21-A619-2C0AFCC48CE2}" type="presParOf" srcId="{2BB64899-EF1D-47A4-BAC6-C4C2A97A070C}" destId="{FD6C82C2-C6DF-495D-8A65-A977759B1FF4}" srcOrd="3" destOrd="0" presId="urn:microsoft.com/office/officeart/2005/8/layout/hList3"/>
    <dgm:cxn modelId="{EC5B6940-2F48-47C8-A167-937F06CA7A1A}" type="presParOf" srcId="{DEA94D0C-07F2-4BAC-BC3A-685017DBED9E}" destId="{7026326C-7095-45E7-B64D-B123B11AFBC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6BFACC-AE4D-46AD-965F-3F3FD973767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54AA189-9E0A-4B3B-BB71-AC4B904B41C9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2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防疫物資</a:t>
          </a:r>
          <a:endParaRPr lang="zh-TW" altLang="en-US" dirty="0">
            <a:solidFill>
              <a:schemeClr val="tx2"/>
            </a:solidFill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1ECB3B60-F7D7-44D8-AD41-AF19D248211B}" type="parTrans" cxnId="{2C8289E0-4FEE-4392-AC51-D0B48A9D5600}">
      <dgm:prSet/>
      <dgm:spPr/>
      <dgm:t>
        <a:bodyPr/>
        <a:lstStyle/>
        <a:p>
          <a:endParaRPr lang="zh-TW" altLang="en-US"/>
        </a:p>
      </dgm:t>
    </dgm:pt>
    <dgm:pt modelId="{A532E150-9C4B-4B5A-8FAA-77034A6D897A}" type="sibTrans" cxnId="{2C8289E0-4FEE-4392-AC51-D0B48A9D5600}">
      <dgm:prSet/>
      <dgm:spPr/>
      <dgm:t>
        <a:bodyPr/>
        <a:lstStyle/>
        <a:p>
          <a:endParaRPr lang="zh-TW" altLang="en-US"/>
        </a:p>
      </dgm:t>
    </dgm:pt>
    <dgm:pt modelId="{A908E55A-4567-4DB8-9715-159685F01027}">
      <dgm:prSet phldrT="[文字]" custT="1"/>
      <dgm:spPr>
        <a:solidFill>
          <a:srgbClr val="000099"/>
        </a:solidFill>
      </dgm:spPr>
      <dgm:t>
        <a:bodyPr/>
        <a:lstStyle/>
        <a:p>
          <a:r>
            <a:rPr lang="zh-TW" altLang="en-US" sz="4800" b="1" dirty="0" smtClean="0">
              <a:solidFill>
                <a:srgbClr val="FFC000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快篩試劑</a:t>
          </a:r>
          <a:endParaRPr lang="en-US" altLang="zh-TW" sz="4800" b="1" dirty="0" smtClean="0">
            <a:solidFill>
              <a:srgbClr val="FFC000"/>
            </a:solidFill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r>
            <a:rPr lang="zh-TW" altLang="en-US" sz="3200" b="1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限中科院</a:t>
          </a:r>
          <a:r>
            <a:rPr lang="en-US" altLang="zh-TW" sz="3200" b="1" dirty="0" smtClean="0"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rPr>
            <a:t>7-11</a:t>
          </a:r>
          <a:r>
            <a:rPr lang="zh-TW" altLang="en-US" sz="3200" b="1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販售品項</a:t>
          </a:r>
          <a:endParaRPr lang="zh-TW" altLang="en-US" sz="3200" b="1" dirty="0"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AC6D9BE3-39ED-4D2E-93D0-4A2A6625917C}" type="parTrans" cxnId="{C92B3213-ED30-4769-AD6F-FB4BBFB6B998}">
      <dgm:prSet/>
      <dgm:spPr/>
      <dgm:t>
        <a:bodyPr/>
        <a:lstStyle/>
        <a:p>
          <a:endParaRPr lang="zh-TW" altLang="en-US"/>
        </a:p>
      </dgm:t>
    </dgm:pt>
    <dgm:pt modelId="{97B35A9E-5407-4EE3-8121-CDC0A98D45F8}" type="sibTrans" cxnId="{C92B3213-ED30-4769-AD6F-FB4BBFB6B998}">
      <dgm:prSet/>
      <dgm:spPr/>
      <dgm:t>
        <a:bodyPr/>
        <a:lstStyle/>
        <a:p>
          <a:endParaRPr lang="zh-TW" altLang="en-US"/>
        </a:p>
      </dgm:t>
    </dgm:pt>
    <dgm:pt modelId="{3C131413-9F5F-4724-8DD3-3C4F58DCA2EC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2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民生物資</a:t>
          </a:r>
          <a:endParaRPr lang="zh-TW" altLang="en-US" dirty="0">
            <a:solidFill>
              <a:schemeClr val="tx2"/>
            </a:solidFill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24207D63-260E-4E24-8948-6E31FA233E64}" type="parTrans" cxnId="{6FA87831-29A7-4359-83E2-2C42640CDA7A}">
      <dgm:prSet/>
      <dgm:spPr/>
      <dgm:t>
        <a:bodyPr/>
        <a:lstStyle/>
        <a:p>
          <a:endParaRPr lang="zh-TW" altLang="en-US"/>
        </a:p>
      </dgm:t>
    </dgm:pt>
    <dgm:pt modelId="{028121C9-92AC-4FF6-8FC7-FABAB8BAF8C6}" type="sibTrans" cxnId="{6FA87831-29A7-4359-83E2-2C42640CDA7A}">
      <dgm:prSet/>
      <dgm:spPr/>
      <dgm:t>
        <a:bodyPr/>
        <a:lstStyle/>
        <a:p>
          <a:endParaRPr lang="zh-TW" altLang="en-US"/>
        </a:p>
      </dgm:t>
    </dgm:pt>
    <dgm:pt modelId="{C28A679F-3046-4200-B0C4-5ABEA8F4D402}">
      <dgm:prSet phldrT="[文字]" custT="1"/>
      <dgm:spPr>
        <a:solidFill>
          <a:srgbClr val="000099"/>
        </a:solidFill>
      </dgm:spPr>
      <dgm:t>
        <a:bodyPr/>
        <a:lstStyle/>
        <a:p>
          <a:r>
            <a:rPr lang="zh-TW" altLang="en-US" sz="4000" b="1" dirty="0" smtClean="0">
              <a:solidFill>
                <a:srgbClr val="FFFF00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泡麵 零食 衛生紙等</a:t>
          </a:r>
          <a:endParaRPr lang="en-US" altLang="zh-TW" sz="4000" b="1" dirty="0" smtClean="0">
            <a:solidFill>
              <a:srgbClr val="FFFF00"/>
            </a:solidFill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r>
            <a:rPr lang="zh-TW" altLang="en-US" sz="3200" b="1" dirty="0" smtClean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限員工消費合作社販賣品項</a:t>
          </a:r>
          <a:endParaRPr lang="zh-TW" altLang="en-US" sz="3200" b="1" dirty="0">
            <a:solidFill>
              <a:schemeClr val="bg1"/>
            </a:solidFill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4AFAED4C-5CB7-49FB-A50F-9B71DCF34AA8}" type="parTrans" cxnId="{28029010-C571-4384-9C2A-4FAE2FB28DBB}">
      <dgm:prSet/>
      <dgm:spPr/>
      <dgm:t>
        <a:bodyPr/>
        <a:lstStyle/>
        <a:p>
          <a:endParaRPr lang="zh-TW" altLang="en-US"/>
        </a:p>
      </dgm:t>
    </dgm:pt>
    <dgm:pt modelId="{2C5C41BE-9B9E-4F2E-97C7-1F09156AFF63}" type="sibTrans" cxnId="{28029010-C571-4384-9C2A-4FAE2FB28DBB}">
      <dgm:prSet/>
      <dgm:spPr/>
      <dgm:t>
        <a:bodyPr/>
        <a:lstStyle/>
        <a:p>
          <a:endParaRPr lang="zh-TW" altLang="en-US"/>
        </a:p>
      </dgm:t>
    </dgm:pt>
    <dgm:pt modelId="{4915F887-278B-43B1-93B4-363D5F9D2888}" type="pres">
      <dgm:prSet presAssocID="{8E6BFACC-AE4D-46AD-965F-3F3FD973767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B335154-BA5D-4699-8929-3DF6A029C8A4}" type="pres">
      <dgm:prSet presAssocID="{054AA189-9E0A-4B3B-BB71-AC4B904B41C9}" presName="compNode" presStyleCnt="0"/>
      <dgm:spPr/>
    </dgm:pt>
    <dgm:pt modelId="{6D597575-12A9-4BBC-B941-84D2DD1DACB2}" type="pres">
      <dgm:prSet presAssocID="{054AA189-9E0A-4B3B-BB71-AC4B904B41C9}" presName="aNode" presStyleLbl="bgShp" presStyleIdx="0" presStyleCnt="2"/>
      <dgm:spPr/>
      <dgm:t>
        <a:bodyPr/>
        <a:lstStyle/>
        <a:p>
          <a:endParaRPr lang="zh-TW" altLang="en-US"/>
        </a:p>
      </dgm:t>
    </dgm:pt>
    <dgm:pt modelId="{E1E0B744-4822-4940-8037-3C60883E4AEF}" type="pres">
      <dgm:prSet presAssocID="{054AA189-9E0A-4B3B-BB71-AC4B904B41C9}" presName="textNode" presStyleLbl="bgShp" presStyleIdx="0" presStyleCnt="2"/>
      <dgm:spPr/>
      <dgm:t>
        <a:bodyPr/>
        <a:lstStyle/>
        <a:p>
          <a:endParaRPr lang="zh-TW" altLang="en-US"/>
        </a:p>
      </dgm:t>
    </dgm:pt>
    <dgm:pt modelId="{542BFFDF-F0DB-4D83-AB52-11636DD4CB06}" type="pres">
      <dgm:prSet presAssocID="{054AA189-9E0A-4B3B-BB71-AC4B904B41C9}" presName="compChildNode" presStyleCnt="0"/>
      <dgm:spPr/>
    </dgm:pt>
    <dgm:pt modelId="{2607F6E5-4320-46BD-AA88-BAE64F2350C3}" type="pres">
      <dgm:prSet presAssocID="{054AA189-9E0A-4B3B-BB71-AC4B904B41C9}" presName="theInnerList" presStyleCnt="0"/>
      <dgm:spPr/>
    </dgm:pt>
    <dgm:pt modelId="{C10650F5-A00E-4EF2-8587-D57163AB8E22}" type="pres">
      <dgm:prSet presAssocID="{A908E55A-4567-4DB8-9715-159685F01027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C26828C-4070-46AF-8CBE-0722EE430E5A}" type="pres">
      <dgm:prSet presAssocID="{054AA189-9E0A-4B3B-BB71-AC4B904B41C9}" presName="aSpace" presStyleCnt="0"/>
      <dgm:spPr/>
    </dgm:pt>
    <dgm:pt modelId="{8B681DCE-A3EC-48A7-B5CB-0EFD4099AC13}" type="pres">
      <dgm:prSet presAssocID="{3C131413-9F5F-4724-8DD3-3C4F58DCA2EC}" presName="compNode" presStyleCnt="0"/>
      <dgm:spPr/>
    </dgm:pt>
    <dgm:pt modelId="{A08C6819-71D4-4827-A3A6-1E992F486B2D}" type="pres">
      <dgm:prSet presAssocID="{3C131413-9F5F-4724-8DD3-3C4F58DCA2EC}" presName="aNode" presStyleLbl="bgShp" presStyleIdx="1" presStyleCnt="2"/>
      <dgm:spPr/>
      <dgm:t>
        <a:bodyPr/>
        <a:lstStyle/>
        <a:p>
          <a:endParaRPr lang="zh-TW" altLang="en-US"/>
        </a:p>
      </dgm:t>
    </dgm:pt>
    <dgm:pt modelId="{6892945F-35CB-4002-955F-14DF12D83D1D}" type="pres">
      <dgm:prSet presAssocID="{3C131413-9F5F-4724-8DD3-3C4F58DCA2EC}" presName="textNode" presStyleLbl="bgShp" presStyleIdx="1" presStyleCnt="2"/>
      <dgm:spPr/>
      <dgm:t>
        <a:bodyPr/>
        <a:lstStyle/>
        <a:p>
          <a:endParaRPr lang="zh-TW" altLang="en-US"/>
        </a:p>
      </dgm:t>
    </dgm:pt>
    <dgm:pt modelId="{F29968FE-8592-47E7-9E04-C9DFA23E1BE4}" type="pres">
      <dgm:prSet presAssocID="{3C131413-9F5F-4724-8DD3-3C4F58DCA2EC}" presName="compChildNode" presStyleCnt="0"/>
      <dgm:spPr/>
    </dgm:pt>
    <dgm:pt modelId="{2440ADE7-8CCC-477F-8551-F680496EEBD1}" type="pres">
      <dgm:prSet presAssocID="{3C131413-9F5F-4724-8DD3-3C4F58DCA2EC}" presName="theInnerList" presStyleCnt="0"/>
      <dgm:spPr/>
    </dgm:pt>
    <dgm:pt modelId="{F52E6A1C-6D51-4DCB-A377-FC24937E64AF}" type="pres">
      <dgm:prSet presAssocID="{C28A679F-3046-4200-B0C4-5ABEA8F4D402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D1DEFF4-261D-40DF-99B0-37FDFD653D5B}" type="presOf" srcId="{3C131413-9F5F-4724-8DD3-3C4F58DCA2EC}" destId="{6892945F-35CB-4002-955F-14DF12D83D1D}" srcOrd="1" destOrd="0" presId="urn:microsoft.com/office/officeart/2005/8/layout/lProcess2"/>
    <dgm:cxn modelId="{1E87BC7D-B380-427A-9C19-222087A438A8}" type="presOf" srcId="{A908E55A-4567-4DB8-9715-159685F01027}" destId="{C10650F5-A00E-4EF2-8587-D57163AB8E22}" srcOrd="0" destOrd="0" presId="urn:microsoft.com/office/officeart/2005/8/layout/lProcess2"/>
    <dgm:cxn modelId="{699A5640-E508-42EB-BB82-855DAC1175D2}" type="presOf" srcId="{054AA189-9E0A-4B3B-BB71-AC4B904B41C9}" destId="{6D597575-12A9-4BBC-B941-84D2DD1DACB2}" srcOrd="0" destOrd="0" presId="urn:microsoft.com/office/officeart/2005/8/layout/lProcess2"/>
    <dgm:cxn modelId="{63F82B73-B35F-4FC5-BADA-311A68480E5A}" type="presOf" srcId="{C28A679F-3046-4200-B0C4-5ABEA8F4D402}" destId="{F52E6A1C-6D51-4DCB-A377-FC24937E64AF}" srcOrd="0" destOrd="0" presId="urn:microsoft.com/office/officeart/2005/8/layout/lProcess2"/>
    <dgm:cxn modelId="{C501567E-DDD7-499E-9849-6C309DFB2BCD}" type="presOf" srcId="{054AA189-9E0A-4B3B-BB71-AC4B904B41C9}" destId="{E1E0B744-4822-4940-8037-3C60883E4AEF}" srcOrd="1" destOrd="0" presId="urn:microsoft.com/office/officeart/2005/8/layout/lProcess2"/>
    <dgm:cxn modelId="{28029010-C571-4384-9C2A-4FAE2FB28DBB}" srcId="{3C131413-9F5F-4724-8DD3-3C4F58DCA2EC}" destId="{C28A679F-3046-4200-B0C4-5ABEA8F4D402}" srcOrd="0" destOrd="0" parTransId="{4AFAED4C-5CB7-49FB-A50F-9B71DCF34AA8}" sibTransId="{2C5C41BE-9B9E-4F2E-97C7-1F09156AFF63}"/>
    <dgm:cxn modelId="{0684B4F5-63BF-45C6-8DDE-6AD06E4A66B9}" type="presOf" srcId="{8E6BFACC-AE4D-46AD-965F-3F3FD973767F}" destId="{4915F887-278B-43B1-93B4-363D5F9D2888}" srcOrd="0" destOrd="0" presId="urn:microsoft.com/office/officeart/2005/8/layout/lProcess2"/>
    <dgm:cxn modelId="{6FA87831-29A7-4359-83E2-2C42640CDA7A}" srcId="{8E6BFACC-AE4D-46AD-965F-3F3FD973767F}" destId="{3C131413-9F5F-4724-8DD3-3C4F58DCA2EC}" srcOrd="1" destOrd="0" parTransId="{24207D63-260E-4E24-8948-6E31FA233E64}" sibTransId="{028121C9-92AC-4FF6-8FC7-FABAB8BAF8C6}"/>
    <dgm:cxn modelId="{E3138BF0-DA7A-4607-BD72-CB13A108069D}" type="presOf" srcId="{3C131413-9F5F-4724-8DD3-3C4F58DCA2EC}" destId="{A08C6819-71D4-4827-A3A6-1E992F486B2D}" srcOrd="0" destOrd="0" presId="urn:microsoft.com/office/officeart/2005/8/layout/lProcess2"/>
    <dgm:cxn modelId="{C92B3213-ED30-4769-AD6F-FB4BBFB6B998}" srcId="{054AA189-9E0A-4B3B-BB71-AC4B904B41C9}" destId="{A908E55A-4567-4DB8-9715-159685F01027}" srcOrd="0" destOrd="0" parTransId="{AC6D9BE3-39ED-4D2E-93D0-4A2A6625917C}" sibTransId="{97B35A9E-5407-4EE3-8121-CDC0A98D45F8}"/>
    <dgm:cxn modelId="{2C8289E0-4FEE-4392-AC51-D0B48A9D5600}" srcId="{8E6BFACC-AE4D-46AD-965F-3F3FD973767F}" destId="{054AA189-9E0A-4B3B-BB71-AC4B904B41C9}" srcOrd="0" destOrd="0" parTransId="{1ECB3B60-F7D7-44D8-AD41-AF19D248211B}" sibTransId="{A532E150-9C4B-4B5A-8FAA-77034A6D897A}"/>
    <dgm:cxn modelId="{249B880C-6800-4C59-9889-94EF3CD0CC61}" type="presParOf" srcId="{4915F887-278B-43B1-93B4-363D5F9D2888}" destId="{DB335154-BA5D-4699-8929-3DF6A029C8A4}" srcOrd="0" destOrd="0" presId="urn:microsoft.com/office/officeart/2005/8/layout/lProcess2"/>
    <dgm:cxn modelId="{C5300C55-D870-4A15-AC0F-091FF3EDC093}" type="presParOf" srcId="{DB335154-BA5D-4699-8929-3DF6A029C8A4}" destId="{6D597575-12A9-4BBC-B941-84D2DD1DACB2}" srcOrd="0" destOrd="0" presId="urn:microsoft.com/office/officeart/2005/8/layout/lProcess2"/>
    <dgm:cxn modelId="{EE86D31D-9B98-4AF5-8FD0-4534CBCFA13D}" type="presParOf" srcId="{DB335154-BA5D-4699-8929-3DF6A029C8A4}" destId="{E1E0B744-4822-4940-8037-3C60883E4AEF}" srcOrd="1" destOrd="0" presId="urn:microsoft.com/office/officeart/2005/8/layout/lProcess2"/>
    <dgm:cxn modelId="{FC17D05B-DB8C-44B8-AC6A-DE30668F6825}" type="presParOf" srcId="{DB335154-BA5D-4699-8929-3DF6A029C8A4}" destId="{542BFFDF-F0DB-4D83-AB52-11636DD4CB06}" srcOrd="2" destOrd="0" presId="urn:microsoft.com/office/officeart/2005/8/layout/lProcess2"/>
    <dgm:cxn modelId="{F05CC11F-7274-4778-83C2-DDFDA4E8D380}" type="presParOf" srcId="{542BFFDF-F0DB-4D83-AB52-11636DD4CB06}" destId="{2607F6E5-4320-46BD-AA88-BAE64F2350C3}" srcOrd="0" destOrd="0" presId="urn:microsoft.com/office/officeart/2005/8/layout/lProcess2"/>
    <dgm:cxn modelId="{C10F65F9-1A37-45AA-8B91-BC21AF8678D1}" type="presParOf" srcId="{2607F6E5-4320-46BD-AA88-BAE64F2350C3}" destId="{C10650F5-A00E-4EF2-8587-D57163AB8E22}" srcOrd="0" destOrd="0" presId="urn:microsoft.com/office/officeart/2005/8/layout/lProcess2"/>
    <dgm:cxn modelId="{756AC651-A5F1-4E63-8994-E48094FC2531}" type="presParOf" srcId="{4915F887-278B-43B1-93B4-363D5F9D2888}" destId="{CC26828C-4070-46AF-8CBE-0722EE430E5A}" srcOrd="1" destOrd="0" presId="urn:microsoft.com/office/officeart/2005/8/layout/lProcess2"/>
    <dgm:cxn modelId="{1E5ECFC8-CA06-4100-A106-885226FE6AE6}" type="presParOf" srcId="{4915F887-278B-43B1-93B4-363D5F9D2888}" destId="{8B681DCE-A3EC-48A7-B5CB-0EFD4099AC13}" srcOrd="2" destOrd="0" presId="urn:microsoft.com/office/officeart/2005/8/layout/lProcess2"/>
    <dgm:cxn modelId="{F67A57DF-E6B4-4FE9-BE81-65496FD4A920}" type="presParOf" srcId="{8B681DCE-A3EC-48A7-B5CB-0EFD4099AC13}" destId="{A08C6819-71D4-4827-A3A6-1E992F486B2D}" srcOrd="0" destOrd="0" presId="urn:microsoft.com/office/officeart/2005/8/layout/lProcess2"/>
    <dgm:cxn modelId="{B96BC77A-F87E-4681-ABEA-FC66BF772429}" type="presParOf" srcId="{8B681DCE-A3EC-48A7-B5CB-0EFD4099AC13}" destId="{6892945F-35CB-4002-955F-14DF12D83D1D}" srcOrd="1" destOrd="0" presId="urn:microsoft.com/office/officeart/2005/8/layout/lProcess2"/>
    <dgm:cxn modelId="{D1812512-E30A-4211-A643-645CDAB68E2A}" type="presParOf" srcId="{8B681DCE-A3EC-48A7-B5CB-0EFD4099AC13}" destId="{F29968FE-8592-47E7-9E04-C9DFA23E1BE4}" srcOrd="2" destOrd="0" presId="urn:microsoft.com/office/officeart/2005/8/layout/lProcess2"/>
    <dgm:cxn modelId="{DC1B0892-FA61-4F48-B344-D17734766082}" type="presParOf" srcId="{F29968FE-8592-47E7-9E04-C9DFA23E1BE4}" destId="{2440ADE7-8CCC-477F-8551-F680496EEBD1}" srcOrd="0" destOrd="0" presId="urn:microsoft.com/office/officeart/2005/8/layout/lProcess2"/>
    <dgm:cxn modelId="{6797E9B0-540D-4AFD-888A-F398DEB3474F}" type="presParOf" srcId="{2440ADE7-8CCC-477F-8551-F680496EEBD1}" destId="{F52E6A1C-6D51-4DCB-A377-FC24937E64A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6BFACC-AE4D-46AD-965F-3F3FD973767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54AA189-9E0A-4B3B-BB71-AC4B904B41C9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2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聯絡窗口</a:t>
          </a:r>
          <a:endParaRPr lang="zh-TW" altLang="en-US" dirty="0">
            <a:solidFill>
              <a:schemeClr val="tx2"/>
            </a:solidFill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1ECB3B60-F7D7-44D8-AD41-AF19D248211B}" type="parTrans" cxnId="{2C8289E0-4FEE-4392-AC51-D0B48A9D5600}">
      <dgm:prSet/>
      <dgm:spPr/>
      <dgm:t>
        <a:bodyPr/>
        <a:lstStyle/>
        <a:p>
          <a:endParaRPr lang="zh-TW" altLang="en-US"/>
        </a:p>
      </dgm:t>
    </dgm:pt>
    <dgm:pt modelId="{A532E150-9C4B-4B5A-8FAA-77034A6D897A}" type="sibTrans" cxnId="{2C8289E0-4FEE-4392-AC51-D0B48A9D5600}">
      <dgm:prSet/>
      <dgm:spPr/>
      <dgm:t>
        <a:bodyPr/>
        <a:lstStyle/>
        <a:p>
          <a:endParaRPr lang="zh-TW" altLang="en-US"/>
        </a:p>
      </dgm:t>
    </dgm:pt>
    <dgm:pt modelId="{A908E55A-4567-4DB8-9715-159685F01027}">
      <dgm:prSet phldrT="[文字]" custT="1"/>
      <dgm:spPr>
        <a:solidFill>
          <a:srgbClr val="000099"/>
        </a:solidFill>
      </dgm:spPr>
      <dgm:t>
        <a:bodyPr/>
        <a:lstStyle/>
        <a:p>
          <a:r>
            <a:rPr lang="zh-TW" altLang="en-US" sz="3200" b="1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秘書室事務科</a:t>
          </a:r>
          <a:endParaRPr lang="en-US" altLang="zh-TW" sz="3200" b="1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r>
            <a:rPr lang="zh-TW" altLang="en-US" sz="3200" b="1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蔡銀藝</a:t>
          </a:r>
          <a:endParaRPr lang="en-US" altLang="zh-TW" sz="3200" b="1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r>
            <a:rPr lang="en-US" altLang="zh-TW" sz="3200" b="1" dirty="0" smtClean="0"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rPr>
            <a:t>03-4711400</a:t>
          </a:r>
        </a:p>
        <a:p>
          <a:r>
            <a:rPr lang="zh-TW" altLang="en-US" sz="3200" b="1" dirty="0" smtClean="0"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rPr>
            <a:t>分機</a:t>
          </a:r>
          <a:r>
            <a:rPr lang="en-US" altLang="zh-TW" sz="3200" b="1" dirty="0" smtClean="0"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rPr>
            <a:t>2325</a:t>
          </a:r>
          <a:endParaRPr lang="zh-TW" altLang="en-US" sz="3200" b="1" dirty="0">
            <a:latin typeface="新細明體" panose="02020500000000000000" pitchFamily="18" charset="-120"/>
            <a:ea typeface="新細明體" panose="02020500000000000000" pitchFamily="18" charset="-120"/>
            <a:cs typeface="Times New Roman" panose="02020603050405020304" pitchFamily="18" charset="0"/>
          </a:endParaRPr>
        </a:p>
      </dgm:t>
    </dgm:pt>
    <dgm:pt modelId="{AC6D9BE3-39ED-4D2E-93D0-4A2A6625917C}" type="parTrans" cxnId="{C92B3213-ED30-4769-AD6F-FB4BBFB6B998}">
      <dgm:prSet/>
      <dgm:spPr/>
      <dgm:t>
        <a:bodyPr/>
        <a:lstStyle/>
        <a:p>
          <a:endParaRPr lang="zh-TW" altLang="en-US"/>
        </a:p>
      </dgm:t>
    </dgm:pt>
    <dgm:pt modelId="{97B35A9E-5407-4EE3-8121-CDC0A98D45F8}" type="sibTrans" cxnId="{C92B3213-ED30-4769-AD6F-FB4BBFB6B998}">
      <dgm:prSet/>
      <dgm:spPr/>
      <dgm:t>
        <a:bodyPr/>
        <a:lstStyle/>
        <a:p>
          <a:endParaRPr lang="zh-TW" altLang="en-US"/>
        </a:p>
      </dgm:t>
    </dgm:pt>
    <dgm:pt modelId="{3C131413-9F5F-4724-8DD3-3C4F58DCA2EC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2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配送方式</a:t>
          </a:r>
          <a:endParaRPr lang="zh-TW" altLang="en-US" dirty="0">
            <a:solidFill>
              <a:schemeClr val="tx2"/>
            </a:solidFill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24207D63-260E-4E24-8948-6E31FA233E64}" type="parTrans" cxnId="{6FA87831-29A7-4359-83E2-2C42640CDA7A}">
      <dgm:prSet/>
      <dgm:spPr/>
      <dgm:t>
        <a:bodyPr/>
        <a:lstStyle/>
        <a:p>
          <a:endParaRPr lang="zh-TW" altLang="en-US"/>
        </a:p>
      </dgm:t>
    </dgm:pt>
    <dgm:pt modelId="{028121C9-92AC-4FF6-8FC7-FABAB8BAF8C6}" type="sibTrans" cxnId="{6FA87831-29A7-4359-83E2-2C42640CDA7A}">
      <dgm:prSet/>
      <dgm:spPr/>
      <dgm:t>
        <a:bodyPr/>
        <a:lstStyle/>
        <a:p>
          <a:endParaRPr lang="zh-TW" altLang="en-US"/>
        </a:p>
      </dgm:t>
    </dgm:pt>
    <dgm:pt modelId="{C28A679F-3046-4200-B0C4-5ABEA8F4D402}">
      <dgm:prSet phldrT="[文字]" custT="1"/>
      <dgm:spPr>
        <a:solidFill>
          <a:srgbClr val="000099"/>
        </a:solidFill>
      </dgm:spPr>
      <dgm:t>
        <a:bodyPr/>
        <a:lstStyle/>
        <a:p>
          <a:r>
            <a:rPr lang="en-US" altLang="zh-TW" sz="3200" b="1" dirty="0" smtClean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1.</a:t>
          </a:r>
          <a:r>
            <a:rPr lang="zh-TW" altLang="en-US" sz="3200" b="1" dirty="0" smtClean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居隔期間計配送</a:t>
          </a:r>
          <a:r>
            <a:rPr lang="en-US" altLang="zh-TW" sz="3200" b="1" dirty="0" smtClean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1</a:t>
          </a:r>
          <a:r>
            <a:rPr lang="zh-TW" altLang="en-US" sz="3200" b="1" dirty="0" smtClean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次</a:t>
          </a:r>
          <a:endParaRPr lang="en-US" altLang="zh-TW" sz="3200" b="1" dirty="0" smtClean="0">
            <a:solidFill>
              <a:schemeClr val="bg1"/>
            </a:solidFill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r>
            <a:rPr lang="en-US" altLang="zh-TW" sz="3200" b="1" dirty="0" smtClean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2.</a:t>
          </a:r>
          <a:r>
            <a:rPr lang="zh-TW" altLang="en-US" sz="3200" b="1" dirty="0" smtClean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每日</a:t>
          </a:r>
          <a:r>
            <a:rPr lang="en-US" altLang="zh-TW" sz="3200" b="1" dirty="0" smtClean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10</a:t>
          </a:r>
          <a:r>
            <a:rPr lang="zh-TW" altLang="en-US" sz="3200" b="1" dirty="0" smtClean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點由核研所出發</a:t>
          </a:r>
          <a:endParaRPr lang="zh-TW" altLang="en-US" sz="3200" b="1" dirty="0">
            <a:solidFill>
              <a:schemeClr val="bg1"/>
            </a:solidFill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4AFAED4C-5CB7-49FB-A50F-9B71DCF34AA8}" type="parTrans" cxnId="{28029010-C571-4384-9C2A-4FAE2FB28DBB}">
      <dgm:prSet/>
      <dgm:spPr/>
      <dgm:t>
        <a:bodyPr/>
        <a:lstStyle/>
        <a:p>
          <a:endParaRPr lang="zh-TW" altLang="en-US"/>
        </a:p>
      </dgm:t>
    </dgm:pt>
    <dgm:pt modelId="{2C5C41BE-9B9E-4F2E-97C7-1F09156AFF63}" type="sibTrans" cxnId="{28029010-C571-4384-9C2A-4FAE2FB28DBB}">
      <dgm:prSet/>
      <dgm:spPr/>
      <dgm:t>
        <a:bodyPr/>
        <a:lstStyle/>
        <a:p>
          <a:endParaRPr lang="zh-TW" altLang="en-US"/>
        </a:p>
      </dgm:t>
    </dgm:pt>
    <dgm:pt modelId="{4915F887-278B-43B1-93B4-363D5F9D2888}" type="pres">
      <dgm:prSet presAssocID="{8E6BFACC-AE4D-46AD-965F-3F3FD973767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B335154-BA5D-4699-8929-3DF6A029C8A4}" type="pres">
      <dgm:prSet presAssocID="{054AA189-9E0A-4B3B-BB71-AC4B904B41C9}" presName="compNode" presStyleCnt="0"/>
      <dgm:spPr/>
    </dgm:pt>
    <dgm:pt modelId="{6D597575-12A9-4BBC-B941-84D2DD1DACB2}" type="pres">
      <dgm:prSet presAssocID="{054AA189-9E0A-4B3B-BB71-AC4B904B41C9}" presName="aNode" presStyleLbl="bgShp" presStyleIdx="0" presStyleCnt="2"/>
      <dgm:spPr/>
      <dgm:t>
        <a:bodyPr/>
        <a:lstStyle/>
        <a:p>
          <a:endParaRPr lang="zh-TW" altLang="en-US"/>
        </a:p>
      </dgm:t>
    </dgm:pt>
    <dgm:pt modelId="{E1E0B744-4822-4940-8037-3C60883E4AEF}" type="pres">
      <dgm:prSet presAssocID="{054AA189-9E0A-4B3B-BB71-AC4B904B41C9}" presName="textNode" presStyleLbl="bgShp" presStyleIdx="0" presStyleCnt="2"/>
      <dgm:spPr/>
      <dgm:t>
        <a:bodyPr/>
        <a:lstStyle/>
        <a:p>
          <a:endParaRPr lang="zh-TW" altLang="en-US"/>
        </a:p>
      </dgm:t>
    </dgm:pt>
    <dgm:pt modelId="{542BFFDF-F0DB-4D83-AB52-11636DD4CB06}" type="pres">
      <dgm:prSet presAssocID="{054AA189-9E0A-4B3B-BB71-AC4B904B41C9}" presName="compChildNode" presStyleCnt="0"/>
      <dgm:spPr/>
    </dgm:pt>
    <dgm:pt modelId="{2607F6E5-4320-46BD-AA88-BAE64F2350C3}" type="pres">
      <dgm:prSet presAssocID="{054AA189-9E0A-4B3B-BB71-AC4B904B41C9}" presName="theInnerList" presStyleCnt="0"/>
      <dgm:spPr/>
    </dgm:pt>
    <dgm:pt modelId="{C10650F5-A00E-4EF2-8587-D57163AB8E22}" type="pres">
      <dgm:prSet presAssocID="{A908E55A-4567-4DB8-9715-159685F01027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C26828C-4070-46AF-8CBE-0722EE430E5A}" type="pres">
      <dgm:prSet presAssocID="{054AA189-9E0A-4B3B-BB71-AC4B904B41C9}" presName="aSpace" presStyleCnt="0"/>
      <dgm:spPr/>
    </dgm:pt>
    <dgm:pt modelId="{8B681DCE-A3EC-48A7-B5CB-0EFD4099AC13}" type="pres">
      <dgm:prSet presAssocID="{3C131413-9F5F-4724-8DD3-3C4F58DCA2EC}" presName="compNode" presStyleCnt="0"/>
      <dgm:spPr/>
    </dgm:pt>
    <dgm:pt modelId="{A08C6819-71D4-4827-A3A6-1E992F486B2D}" type="pres">
      <dgm:prSet presAssocID="{3C131413-9F5F-4724-8DD3-3C4F58DCA2EC}" presName="aNode" presStyleLbl="bgShp" presStyleIdx="1" presStyleCnt="2"/>
      <dgm:spPr/>
      <dgm:t>
        <a:bodyPr/>
        <a:lstStyle/>
        <a:p>
          <a:endParaRPr lang="zh-TW" altLang="en-US"/>
        </a:p>
      </dgm:t>
    </dgm:pt>
    <dgm:pt modelId="{6892945F-35CB-4002-955F-14DF12D83D1D}" type="pres">
      <dgm:prSet presAssocID="{3C131413-9F5F-4724-8DD3-3C4F58DCA2EC}" presName="textNode" presStyleLbl="bgShp" presStyleIdx="1" presStyleCnt="2"/>
      <dgm:spPr/>
      <dgm:t>
        <a:bodyPr/>
        <a:lstStyle/>
        <a:p>
          <a:endParaRPr lang="zh-TW" altLang="en-US"/>
        </a:p>
      </dgm:t>
    </dgm:pt>
    <dgm:pt modelId="{F29968FE-8592-47E7-9E04-C9DFA23E1BE4}" type="pres">
      <dgm:prSet presAssocID="{3C131413-9F5F-4724-8DD3-3C4F58DCA2EC}" presName="compChildNode" presStyleCnt="0"/>
      <dgm:spPr/>
    </dgm:pt>
    <dgm:pt modelId="{2440ADE7-8CCC-477F-8551-F680496EEBD1}" type="pres">
      <dgm:prSet presAssocID="{3C131413-9F5F-4724-8DD3-3C4F58DCA2EC}" presName="theInnerList" presStyleCnt="0"/>
      <dgm:spPr/>
    </dgm:pt>
    <dgm:pt modelId="{F52E6A1C-6D51-4DCB-A377-FC24937E64AF}" type="pres">
      <dgm:prSet presAssocID="{C28A679F-3046-4200-B0C4-5ABEA8F4D402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D1DEFF4-261D-40DF-99B0-37FDFD653D5B}" type="presOf" srcId="{3C131413-9F5F-4724-8DD3-3C4F58DCA2EC}" destId="{6892945F-35CB-4002-955F-14DF12D83D1D}" srcOrd="1" destOrd="0" presId="urn:microsoft.com/office/officeart/2005/8/layout/lProcess2"/>
    <dgm:cxn modelId="{1E87BC7D-B380-427A-9C19-222087A438A8}" type="presOf" srcId="{A908E55A-4567-4DB8-9715-159685F01027}" destId="{C10650F5-A00E-4EF2-8587-D57163AB8E22}" srcOrd="0" destOrd="0" presId="urn:microsoft.com/office/officeart/2005/8/layout/lProcess2"/>
    <dgm:cxn modelId="{699A5640-E508-42EB-BB82-855DAC1175D2}" type="presOf" srcId="{054AA189-9E0A-4B3B-BB71-AC4B904B41C9}" destId="{6D597575-12A9-4BBC-B941-84D2DD1DACB2}" srcOrd="0" destOrd="0" presId="urn:microsoft.com/office/officeart/2005/8/layout/lProcess2"/>
    <dgm:cxn modelId="{63F82B73-B35F-4FC5-BADA-311A68480E5A}" type="presOf" srcId="{C28A679F-3046-4200-B0C4-5ABEA8F4D402}" destId="{F52E6A1C-6D51-4DCB-A377-FC24937E64AF}" srcOrd="0" destOrd="0" presId="urn:microsoft.com/office/officeart/2005/8/layout/lProcess2"/>
    <dgm:cxn modelId="{C501567E-DDD7-499E-9849-6C309DFB2BCD}" type="presOf" srcId="{054AA189-9E0A-4B3B-BB71-AC4B904B41C9}" destId="{E1E0B744-4822-4940-8037-3C60883E4AEF}" srcOrd="1" destOrd="0" presId="urn:microsoft.com/office/officeart/2005/8/layout/lProcess2"/>
    <dgm:cxn modelId="{28029010-C571-4384-9C2A-4FAE2FB28DBB}" srcId="{3C131413-9F5F-4724-8DD3-3C4F58DCA2EC}" destId="{C28A679F-3046-4200-B0C4-5ABEA8F4D402}" srcOrd="0" destOrd="0" parTransId="{4AFAED4C-5CB7-49FB-A50F-9B71DCF34AA8}" sibTransId="{2C5C41BE-9B9E-4F2E-97C7-1F09156AFF63}"/>
    <dgm:cxn modelId="{0684B4F5-63BF-45C6-8DDE-6AD06E4A66B9}" type="presOf" srcId="{8E6BFACC-AE4D-46AD-965F-3F3FD973767F}" destId="{4915F887-278B-43B1-93B4-363D5F9D2888}" srcOrd="0" destOrd="0" presId="urn:microsoft.com/office/officeart/2005/8/layout/lProcess2"/>
    <dgm:cxn modelId="{6FA87831-29A7-4359-83E2-2C42640CDA7A}" srcId="{8E6BFACC-AE4D-46AD-965F-3F3FD973767F}" destId="{3C131413-9F5F-4724-8DD3-3C4F58DCA2EC}" srcOrd="1" destOrd="0" parTransId="{24207D63-260E-4E24-8948-6E31FA233E64}" sibTransId="{028121C9-92AC-4FF6-8FC7-FABAB8BAF8C6}"/>
    <dgm:cxn modelId="{E3138BF0-DA7A-4607-BD72-CB13A108069D}" type="presOf" srcId="{3C131413-9F5F-4724-8DD3-3C4F58DCA2EC}" destId="{A08C6819-71D4-4827-A3A6-1E992F486B2D}" srcOrd="0" destOrd="0" presId="urn:microsoft.com/office/officeart/2005/8/layout/lProcess2"/>
    <dgm:cxn modelId="{C92B3213-ED30-4769-AD6F-FB4BBFB6B998}" srcId="{054AA189-9E0A-4B3B-BB71-AC4B904B41C9}" destId="{A908E55A-4567-4DB8-9715-159685F01027}" srcOrd="0" destOrd="0" parTransId="{AC6D9BE3-39ED-4D2E-93D0-4A2A6625917C}" sibTransId="{97B35A9E-5407-4EE3-8121-CDC0A98D45F8}"/>
    <dgm:cxn modelId="{2C8289E0-4FEE-4392-AC51-D0B48A9D5600}" srcId="{8E6BFACC-AE4D-46AD-965F-3F3FD973767F}" destId="{054AA189-9E0A-4B3B-BB71-AC4B904B41C9}" srcOrd="0" destOrd="0" parTransId="{1ECB3B60-F7D7-44D8-AD41-AF19D248211B}" sibTransId="{A532E150-9C4B-4B5A-8FAA-77034A6D897A}"/>
    <dgm:cxn modelId="{249B880C-6800-4C59-9889-94EF3CD0CC61}" type="presParOf" srcId="{4915F887-278B-43B1-93B4-363D5F9D2888}" destId="{DB335154-BA5D-4699-8929-3DF6A029C8A4}" srcOrd="0" destOrd="0" presId="urn:microsoft.com/office/officeart/2005/8/layout/lProcess2"/>
    <dgm:cxn modelId="{C5300C55-D870-4A15-AC0F-091FF3EDC093}" type="presParOf" srcId="{DB335154-BA5D-4699-8929-3DF6A029C8A4}" destId="{6D597575-12A9-4BBC-B941-84D2DD1DACB2}" srcOrd="0" destOrd="0" presId="urn:microsoft.com/office/officeart/2005/8/layout/lProcess2"/>
    <dgm:cxn modelId="{EE86D31D-9B98-4AF5-8FD0-4534CBCFA13D}" type="presParOf" srcId="{DB335154-BA5D-4699-8929-3DF6A029C8A4}" destId="{E1E0B744-4822-4940-8037-3C60883E4AEF}" srcOrd="1" destOrd="0" presId="urn:microsoft.com/office/officeart/2005/8/layout/lProcess2"/>
    <dgm:cxn modelId="{FC17D05B-DB8C-44B8-AC6A-DE30668F6825}" type="presParOf" srcId="{DB335154-BA5D-4699-8929-3DF6A029C8A4}" destId="{542BFFDF-F0DB-4D83-AB52-11636DD4CB06}" srcOrd="2" destOrd="0" presId="urn:microsoft.com/office/officeart/2005/8/layout/lProcess2"/>
    <dgm:cxn modelId="{F05CC11F-7274-4778-83C2-DDFDA4E8D380}" type="presParOf" srcId="{542BFFDF-F0DB-4D83-AB52-11636DD4CB06}" destId="{2607F6E5-4320-46BD-AA88-BAE64F2350C3}" srcOrd="0" destOrd="0" presId="urn:microsoft.com/office/officeart/2005/8/layout/lProcess2"/>
    <dgm:cxn modelId="{C10F65F9-1A37-45AA-8B91-BC21AF8678D1}" type="presParOf" srcId="{2607F6E5-4320-46BD-AA88-BAE64F2350C3}" destId="{C10650F5-A00E-4EF2-8587-D57163AB8E22}" srcOrd="0" destOrd="0" presId="urn:microsoft.com/office/officeart/2005/8/layout/lProcess2"/>
    <dgm:cxn modelId="{756AC651-A5F1-4E63-8994-E48094FC2531}" type="presParOf" srcId="{4915F887-278B-43B1-93B4-363D5F9D2888}" destId="{CC26828C-4070-46AF-8CBE-0722EE430E5A}" srcOrd="1" destOrd="0" presId="urn:microsoft.com/office/officeart/2005/8/layout/lProcess2"/>
    <dgm:cxn modelId="{1E5ECFC8-CA06-4100-A106-885226FE6AE6}" type="presParOf" srcId="{4915F887-278B-43B1-93B4-363D5F9D2888}" destId="{8B681DCE-A3EC-48A7-B5CB-0EFD4099AC13}" srcOrd="2" destOrd="0" presId="urn:microsoft.com/office/officeart/2005/8/layout/lProcess2"/>
    <dgm:cxn modelId="{F67A57DF-E6B4-4FE9-BE81-65496FD4A920}" type="presParOf" srcId="{8B681DCE-A3EC-48A7-B5CB-0EFD4099AC13}" destId="{A08C6819-71D4-4827-A3A6-1E992F486B2D}" srcOrd="0" destOrd="0" presId="urn:microsoft.com/office/officeart/2005/8/layout/lProcess2"/>
    <dgm:cxn modelId="{B96BC77A-F87E-4681-ABEA-FC66BF772429}" type="presParOf" srcId="{8B681DCE-A3EC-48A7-B5CB-0EFD4099AC13}" destId="{6892945F-35CB-4002-955F-14DF12D83D1D}" srcOrd="1" destOrd="0" presId="urn:microsoft.com/office/officeart/2005/8/layout/lProcess2"/>
    <dgm:cxn modelId="{D1812512-E30A-4211-A643-645CDAB68E2A}" type="presParOf" srcId="{8B681DCE-A3EC-48A7-B5CB-0EFD4099AC13}" destId="{F29968FE-8592-47E7-9E04-C9DFA23E1BE4}" srcOrd="2" destOrd="0" presId="urn:microsoft.com/office/officeart/2005/8/layout/lProcess2"/>
    <dgm:cxn modelId="{DC1B0892-FA61-4F48-B344-D17734766082}" type="presParOf" srcId="{F29968FE-8592-47E7-9E04-C9DFA23E1BE4}" destId="{2440ADE7-8CCC-477F-8551-F680496EEBD1}" srcOrd="0" destOrd="0" presId="urn:microsoft.com/office/officeart/2005/8/layout/lProcess2"/>
    <dgm:cxn modelId="{6797E9B0-540D-4AFD-888A-F398DEB3474F}" type="presParOf" srcId="{2440ADE7-8CCC-477F-8551-F680496EEBD1}" destId="{F52E6A1C-6D51-4DCB-A377-FC24937E64A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186C5-C4CE-46E6-BB1C-505BE63C582C}">
      <dsp:nvSpPr>
        <dsp:cNvPr id="0" name=""/>
        <dsp:cNvSpPr/>
      </dsp:nvSpPr>
      <dsp:spPr>
        <a:xfrm>
          <a:off x="0" y="0"/>
          <a:ext cx="7965831" cy="1466556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900" b="1" kern="1200" dirty="0" smtClean="0">
              <a:solidFill>
                <a:srgbClr val="006600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本所</a:t>
          </a:r>
          <a:r>
            <a:rPr lang="zh-TW" altLang="en-US" sz="4900" b="1" u="sng" kern="1200" dirty="0" smtClean="0">
              <a:solidFill>
                <a:srgbClr val="006600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獨居</a:t>
          </a:r>
          <a:r>
            <a:rPr lang="zh-TW" altLang="en-US" sz="4900" b="1" kern="1200" dirty="0" smtClean="0">
              <a:solidFill>
                <a:srgbClr val="006600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下列區域之確診者</a:t>
          </a:r>
          <a:endParaRPr lang="zh-TW" altLang="en-US" sz="4900" b="1" kern="1200" dirty="0">
            <a:solidFill>
              <a:srgbClr val="006600"/>
            </a:solidFill>
            <a:latin typeface="新細明體" panose="02020500000000000000" pitchFamily="18" charset="-120"/>
            <a:ea typeface="新細明體" panose="02020500000000000000" pitchFamily="18" charset="-120"/>
          </a:endParaRPr>
        </a:p>
      </dsp:txBody>
      <dsp:txXfrm>
        <a:off x="0" y="0"/>
        <a:ext cx="7965831" cy="1466556"/>
      </dsp:txXfrm>
    </dsp:sp>
    <dsp:sp modelId="{68CF2520-3B71-4180-B83B-21998E22964B}">
      <dsp:nvSpPr>
        <dsp:cNvPr id="0" name=""/>
        <dsp:cNvSpPr/>
      </dsp:nvSpPr>
      <dsp:spPr>
        <a:xfrm>
          <a:off x="0" y="1466556"/>
          <a:ext cx="1991457" cy="3079768"/>
        </a:xfrm>
        <a:prstGeom prst="rect">
          <a:avLst/>
        </a:prstGeom>
        <a:solidFill>
          <a:srgbClr val="0000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700" kern="1200" dirty="0" smtClean="0">
              <a:latin typeface="新細明體-ExtB" panose="02020500000000000000" pitchFamily="18" charset="-120"/>
              <a:ea typeface="新細明體-ExtB" panose="02020500000000000000" pitchFamily="18" charset="-120"/>
            </a:rPr>
            <a:t>龍</a:t>
          </a:r>
          <a:endParaRPr lang="en-US" altLang="zh-TW" sz="4700" kern="1200" dirty="0" smtClean="0">
            <a:latin typeface="新細明體-ExtB" panose="02020500000000000000" pitchFamily="18" charset="-120"/>
            <a:ea typeface="新細明體-ExtB" panose="02020500000000000000" pitchFamily="18" charset="-120"/>
          </a:endParaRPr>
        </a:p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700" kern="1200" dirty="0" smtClean="0">
              <a:latin typeface="新細明體-ExtB" panose="02020500000000000000" pitchFamily="18" charset="-120"/>
              <a:ea typeface="新細明體-ExtB" panose="02020500000000000000" pitchFamily="18" charset="-120"/>
            </a:rPr>
            <a:t>潭</a:t>
          </a:r>
          <a:endParaRPr lang="en-US" altLang="zh-TW" sz="4700" kern="1200" dirty="0" smtClean="0">
            <a:latin typeface="新細明體-ExtB" panose="02020500000000000000" pitchFamily="18" charset="-120"/>
            <a:ea typeface="新細明體-ExtB" panose="02020500000000000000" pitchFamily="18" charset="-120"/>
          </a:endParaRPr>
        </a:p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700" kern="1200" dirty="0" smtClean="0">
              <a:latin typeface="新細明體-ExtB" panose="02020500000000000000" pitchFamily="18" charset="-120"/>
              <a:ea typeface="新細明體-ExtB" panose="02020500000000000000" pitchFamily="18" charset="-120"/>
            </a:rPr>
            <a:t>區</a:t>
          </a:r>
          <a:endParaRPr lang="zh-TW" altLang="en-US" sz="4700" kern="1200" dirty="0">
            <a:latin typeface="新細明體-ExtB" panose="02020500000000000000" pitchFamily="18" charset="-120"/>
            <a:ea typeface="新細明體-ExtB" panose="02020500000000000000" pitchFamily="18" charset="-120"/>
          </a:endParaRPr>
        </a:p>
      </dsp:txBody>
      <dsp:txXfrm>
        <a:off x="0" y="1466556"/>
        <a:ext cx="1991457" cy="3079768"/>
      </dsp:txXfrm>
    </dsp:sp>
    <dsp:sp modelId="{D0745F23-903A-4D08-B160-4DA9A749B090}">
      <dsp:nvSpPr>
        <dsp:cNvPr id="0" name=""/>
        <dsp:cNvSpPr/>
      </dsp:nvSpPr>
      <dsp:spPr>
        <a:xfrm>
          <a:off x="1991457" y="1466556"/>
          <a:ext cx="1991457" cy="3079768"/>
        </a:xfrm>
        <a:prstGeom prst="rect">
          <a:avLst/>
        </a:prstGeom>
        <a:solidFill>
          <a:srgbClr val="0000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7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大</a:t>
          </a:r>
          <a:endParaRPr lang="en-US" altLang="zh-TW" sz="4700" kern="12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7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溪</a:t>
          </a:r>
          <a:endParaRPr lang="en-US" altLang="zh-TW" sz="4700" kern="12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7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區</a:t>
          </a:r>
          <a:endParaRPr lang="zh-TW" altLang="en-US" sz="4700" kern="1200" dirty="0">
            <a:latin typeface="新細明體" panose="02020500000000000000" pitchFamily="18" charset="-120"/>
            <a:ea typeface="新細明體" panose="02020500000000000000" pitchFamily="18" charset="-120"/>
          </a:endParaRPr>
        </a:p>
      </dsp:txBody>
      <dsp:txXfrm>
        <a:off x="1991457" y="1466556"/>
        <a:ext cx="1991457" cy="3079768"/>
      </dsp:txXfrm>
    </dsp:sp>
    <dsp:sp modelId="{E3E51205-B10C-414A-91AC-F61CBA544E25}">
      <dsp:nvSpPr>
        <dsp:cNvPr id="0" name=""/>
        <dsp:cNvSpPr/>
      </dsp:nvSpPr>
      <dsp:spPr>
        <a:xfrm>
          <a:off x="3982915" y="1466556"/>
          <a:ext cx="1991457" cy="3079768"/>
        </a:xfrm>
        <a:prstGeom prst="rect">
          <a:avLst/>
        </a:prstGeom>
        <a:solidFill>
          <a:srgbClr val="0000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700" kern="1200" dirty="0" smtClean="0">
              <a:latin typeface="新細明體-ExtB" panose="02020500000000000000" pitchFamily="18" charset="-120"/>
              <a:ea typeface="新細明體-ExtB" panose="02020500000000000000" pitchFamily="18" charset="-120"/>
            </a:rPr>
            <a:t>平</a:t>
          </a:r>
          <a:endParaRPr lang="en-US" altLang="zh-TW" sz="4700" kern="1200" dirty="0" smtClean="0">
            <a:latin typeface="新細明體-ExtB" panose="02020500000000000000" pitchFamily="18" charset="-120"/>
            <a:ea typeface="新細明體-ExtB" panose="02020500000000000000" pitchFamily="18" charset="-120"/>
          </a:endParaRPr>
        </a:p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700" kern="1200" dirty="0" smtClean="0">
              <a:latin typeface="新細明體-ExtB" panose="02020500000000000000" pitchFamily="18" charset="-120"/>
              <a:ea typeface="新細明體-ExtB" panose="02020500000000000000" pitchFamily="18" charset="-120"/>
            </a:rPr>
            <a:t>鎮</a:t>
          </a:r>
          <a:endParaRPr lang="en-US" altLang="zh-TW" sz="4700" kern="1200" dirty="0" smtClean="0">
            <a:latin typeface="新細明體-ExtB" panose="02020500000000000000" pitchFamily="18" charset="-120"/>
            <a:ea typeface="新細明體-ExtB" panose="02020500000000000000" pitchFamily="18" charset="-120"/>
          </a:endParaRPr>
        </a:p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700" kern="1200" dirty="0" smtClean="0">
              <a:latin typeface="新細明體-ExtB" panose="02020500000000000000" pitchFamily="18" charset="-120"/>
              <a:ea typeface="新細明體-ExtB" panose="02020500000000000000" pitchFamily="18" charset="-120"/>
            </a:rPr>
            <a:t>區</a:t>
          </a:r>
          <a:endParaRPr lang="zh-TW" altLang="en-US" sz="4700" kern="1200" dirty="0">
            <a:latin typeface="新細明體-ExtB" panose="02020500000000000000" pitchFamily="18" charset="-120"/>
            <a:ea typeface="新細明體-ExtB" panose="02020500000000000000" pitchFamily="18" charset="-120"/>
          </a:endParaRPr>
        </a:p>
      </dsp:txBody>
      <dsp:txXfrm>
        <a:off x="3982915" y="1466556"/>
        <a:ext cx="1991457" cy="3079768"/>
      </dsp:txXfrm>
    </dsp:sp>
    <dsp:sp modelId="{FD6C82C2-C6DF-495D-8A65-A977759B1FF4}">
      <dsp:nvSpPr>
        <dsp:cNvPr id="0" name=""/>
        <dsp:cNvSpPr/>
      </dsp:nvSpPr>
      <dsp:spPr>
        <a:xfrm>
          <a:off x="5974373" y="1466556"/>
          <a:ext cx="1991457" cy="3079768"/>
        </a:xfrm>
        <a:prstGeom prst="rect">
          <a:avLst/>
        </a:prstGeom>
        <a:solidFill>
          <a:srgbClr val="0000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7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中</a:t>
          </a:r>
          <a:endParaRPr lang="en-US" altLang="zh-TW" sz="4700" kern="12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7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壢</a:t>
          </a:r>
          <a:endParaRPr lang="en-US" altLang="zh-TW" sz="4700" kern="12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7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區</a:t>
          </a:r>
          <a:endParaRPr lang="zh-TW" altLang="en-US" sz="4700" kern="1200" dirty="0">
            <a:latin typeface="新細明體" panose="02020500000000000000" pitchFamily="18" charset="-120"/>
            <a:ea typeface="新細明體" panose="02020500000000000000" pitchFamily="18" charset="-120"/>
          </a:endParaRPr>
        </a:p>
      </dsp:txBody>
      <dsp:txXfrm>
        <a:off x="5974373" y="1466556"/>
        <a:ext cx="1991457" cy="3079768"/>
      </dsp:txXfrm>
    </dsp:sp>
    <dsp:sp modelId="{7026326C-7095-45E7-B64D-B123B11AFBC1}">
      <dsp:nvSpPr>
        <dsp:cNvPr id="0" name=""/>
        <dsp:cNvSpPr/>
      </dsp:nvSpPr>
      <dsp:spPr>
        <a:xfrm>
          <a:off x="0" y="4546325"/>
          <a:ext cx="7965831" cy="342196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97575-12A9-4BBC-B941-84D2DD1DACB2}">
      <dsp:nvSpPr>
        <dsp:cNvPr id="0" name=""/>
        <dsp:cNvSpPr/>
      </dsp:nvSpPr>
      <dsp:spPr>
        <a:xfrm>
          <a:off x="3775" y="0"/>
          <a:ext cx="3631927" cy="43563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700" kern="1200" dirty="0" smtClean="0">
              <a:solidFill>
                <a:schemeClr val="tx2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防疫物資</a:t>
          </a:r>
          <a:endParaRPr lang="zh-TW" altLang="en-US" sz="5700" kern="1200" dirty="0">
            <a:solidFill>
              <a:schemeClr val="tx2"/>
            </a:solidFill>
            <a:latin typeface="新細明體" panose="02020500000000000000" pitchFamily="18" charset="-120"/>
            <a:ea typeface="新細明體" panose="02020500000000000000" pitchFamily="18" charset="-120"/>
          </a:endParaRPr>
        </a:p>
      </dsp:txBody>
      <dsp:txXfrm>
        <a:off x="3775" y="0"/>
        <a:ext cx="3631927" cy="1306903"/>
      </dsp:txXfrm>
    </dsp:sp>
    <dsp:sp modelId="{C10650F5-A00E-4EF2-8587-D57163AB8E22}">
      <dsp:nvSpPr>
        <dsp:cNvPr id="0" name=""/>
        <dsp:cNvSpPr/>
      </dsp:nvSpPr>
      <dsp:spPr>
        <a:xfrm>
          <a:off x="366968" y="1306903"/>
          <a:ext cx="2905541" cy="2831623"/>
        </a:xfrm>
        <a:prstGeom prst="roundRect">
          <a:avLst>
            <a:gd name="adj" fmla="val 10000"/>
          </a:avLst>
        </a:prstGeom>
        <a:solidFill>
          <a:srgbClr val="00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91440" rIns="12192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b="1" kern="1200" dirty="0" smtClean="0">
              <a:solidFill>
                <a:srgbClr val="FFC000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快篩試劑</a:t>
          </a:r>
          <a:endParaRPr lang="en-US" altLang="zh-TW" sz="4800" b="1" kern="1200" dirty="0" smtClean="0">
            <a:solidFill>
              <a:srgbClr val="FFC000"/>
            </a:solidFill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限中科院</a:t>
          </a:r>
          <a:r>
            <a:rPr lang="en-US" altLang="zh-TW" sz="3200" b="1" kern="1200" dirty="0" smtClean="0"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rPr>
            <a:t>7-11</a:t>
          </a:r>
          <a:r>
            <a:rPr lang="zh-TW" altLang="en-US" sz="3200" b="1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販售品項</a:t>
          </a:r>
          <a:endParaRPr lang="zh-TW" altLang="en-US" sz="3200" b="1" kern="1200" dirty="0">
            <a:latin typeface="新細明體" panose="02020500000000000000" pitchFamily="18" charset="-120"/>
            <a:ea typeface="新細明體" panose="02020500000000000000" pitchFamily="18" charset="-120"/>
          </a:endParaRPr>
        </a:p>
      </dsp:txBody>
      <dsp:txXfrm>
        <a:off x="449903" y="1389838"/>
        <a:ext cx="2739671" cy="2665753"/>
      </dsp:txXfrm>
    </dsp:sp>
    <dsp:sp modelId="{A08C6819-71D4-4827-A3A6-1E992F486B2D}">
      <dsp:nvSpPr>
        <dsp:cNvPr id="0" name=""/>
        <dsp:cNvSpPr/>
      </dsp:nvSpPr>
      <dsp:spPr>
        <a:xfrm>
          <a:off x="3908097" y="0"/>
          <a:ext cx="3631927" cy="43563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700" kern="1200" dirty="0" smtClean="0">
              <a:solidFill>
                <a:schemeClr val="tx2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民生物資</a:t>
          </a:r>
          <a:endParaRPr lang="zh-TW" altLang="en-US" sz="5700" kern="1200" dirty="0">
            <a:solidFill>
              <a:schemeClr val="tx2"/>
            </a:solidFill>
            <a:latin typeface="新細明體" panose="02020500000000000000" pitchFamily="18" charset="-120"/>
            <a:ea typeface="新細明體" panose="02020500000000000000" pitchFamily="18" charset="-120"/>
          </a:endParaRPr>
        </a:p>
      </dsp:txBody>
      <dsp:txXfrm>
        <a:off x="3908097" y="0"/>
        <a:ext cx="3631927" cy="1306903"/>
      </dsp:txXfrm>
    </dsp:sp>
    <dsp:sp modelId="{F52E6A1C-6D51-4DCB-A377-FC24937E64AF}">
      <dsp:nvSpPr>
        <dsp:cNvPr id="0" name=""/>
        <dsp:cNvSpPr/>
      </dsp:nvSpPr>
      <dsp:spPr>
        <a:xfrm>
          <a:off x="4271289" y="1306903"/>
          <a:ext cx="2905541" cy="2831623"/>
        </a:xfrm>
        <a:prstGeom prst="roundRect">
          <a:avLst>
            <a:gd name="adj" fmla="val 10000"/>
          </a:avLst>
        </a:prstGeom>
        <a:solidFill>
          <a:srgbClr val="00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76200" rIns="1016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>
              <a:solidFill>
                <a:srgbClr val="FFFF00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泡麵 零食 衛生紙等</a:t>
          </a:r>
          <a:endParaRPr lang="en-US" altLang="zh-TW" sz="4000" b="1" kern="1200" dirty="0" smtClean="0">
            <a:solidFill>
              <a:srgbClr val="FFFF00"/>
            </a:solidFill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限員工消費合作社販賣品項</a:t>
          </a:r>
          <a:endParaRPr lang="zh-TW" altLang="en-US" sz="3200" b="1" kern="1200" dirty="0">
            <a:solidFill>
              <a:schemeClr val="bg1"/>
            </a:solidFill>
            <a:latin typeface="新細明體" panose="02020500000000000000" pitchFamily="18" charset="-120"/>
            <a:ea typeface="新細明體" panose="02020500000000000000" pitchFamily="18" charset="-120"/>
          </a:endParaRPr>
        </a:p>
      </dsp:txBody>
      <dsp:txXfrm>
        <a:off x="4354224" y="1389838"/>
        <a:ext cx="2739671" cy="26657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97575-12A9-4BBC-B941-84D2DD1DACB2}">
      <dsp:nvSpPr>
        <dsp:cNvPr id="0" name=""/>
        <dsp:cNvSpPr/>
      </dsp:nvSpPr>
      <dsp:spPr>
        <a:xfrm>
          <a:off x="3775" y="0"/>
          <a:ext cx="3631927" cy="43563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700" kern="1200" dirty="0" smtClean="0">
              <a:solidFill>
                <a:schemeClr val="tx2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聯絡窗口</a:t>
          </a:r>
          <a:endParaRPr lang="zh-TW" altLang="en-US" sz="5700" kern="1200" dirty="0">
            <a:solidFill>
              <a:schemeClr val="tx2"/>
            </a:solidFill>
            <a:latin typeface="新細明體" panose="02020500000000000000" pitchFamily="18" charset="-120"/>
            <a:ea typeface="新細明體" panose="02020500000000000000" pitchFamily="18" charset="-120"/>
          </a:endParaRPr>
        </a:p>
      </dsp:txBody>
      <dsp:txXfrm>
        <a:off x="3775" y="0"/>
        <a:ext cx="3631927" cy="1306903"/>
      </dsp:txXfrm>
    </dsp:sp>
    <dsp:sp modelId="{C10650F5-A00E-4EF2-8587-D57163AB8E22}">
      <dsp:nvSpPr>
        <dsp:cNvPr id="0" name=""/>
        <dsp:cNvSpPr/>
      </dsp:nvSpPr>
      <dsp:spPr>
        <a:xfrm>
          <a:off x="366968" y="1306903"/>
          <a:ext cx="2905541" cy="2831623"/>
        </a:xfrm>
        <a:prstGeom prst="roundRect">
          <a:avLst>
            <a:gd name="adj" fmla="val 10000"/>
          </a:avLst>
        </a:prstGeom>
        <a:solidFill>
          <a:srgbClr val="00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秘書室事務科</a:t>
          </a:r>
          <a:endParaRPr lang="en-US" altLang="zh-TW" sz="3200" b="1" kern="12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蔡銀藝</a:t>
          </a:r>
          <a:endParaRPr lang="en-US" altLang="zh-TW" sz="3200" b="1" kern="12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dirty="0" smtClean="0"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rPr>
            <a:t>03-4711400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rPr>
            <a:t>分機</a:t>
          </a:r>
          <a:r>
            <a:rPr lang="en-US" altLang="zh-TW" sz="3200" b="1" kern="1200" dirty="0" smtClean="0"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rPr>
            <a:t>2325</a:t>
          </a:r>
          <a:endParaRPr lang="zh-TW" altLang="en-US" sz="3200" b="1" kern="1200" dirty="0">
            <a:latin typeface="新細明體" panose="02020500000000000000" pitchFamily="18" charset="-120"/>
            <a:ea typeface="新細明體" panose="02020500000000000000" pitchFamily="18" charset="-120"/>
            <a:cs typeface="Times New Roman" panose="02020603050405020304" pitchFamily="18" charset="0"/>
          </a:endParaRPr>
        </a:p>
      </dsp:txBody>
      <dsp:txXfrm>
        <a:off x="449903" y="1389838"/>
        <a:ext cx="2739671" cy="2665753"/>
      </dsp:txXfrm>
    </dsp:sp>
    <dsp:sp modelId="{A08C6819-71D4-4827-A3A6-1E992F486B2D}">
      <dsp:nvSpPr>
        <dsp:cNvPr id="0" name=""/>
        <dsp:cNvSpPr/>
      </dsp:nvSpPr>
      <dsp:spPr>
        <a:xfrm>
          <a:off x="3908097" y="0"/>
          <a:ext cx="3631927" cy="43563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700" kern="1200" dirty="0" smtClean="0">
              <a:solidFill>
                <a:schemeClr val="tx2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配送方式</a:t>
          </a:r>
          <a:endParaRPr lang="zh-TW" altLang="en-US" sz="5700" kern="1200" dirty="0">
            <a:solidFill>
              <a:schemeClr val="tx2"/>
            </a:solidFill>
            <a:latin typeface="新細明體" panose="02020500000000000000" pitchFamily="18" charset="-120"/>
            <a:ea typeface="新細明體" panose="02020500000000000000" pitchFamily="18" charset="-120"/>
          </a:endParaRPr>
        </a:p>
      </dsp:txBody>
      <dsp:txXfrm>
        <a:off x="3908097" y="0"/>
        <a:ext cx="3631927" cy="1306903"/>
      </dsp:txXfrm>
    </dsp:sp>
    <dsp:sp modelId="{F52E6A1C-6D51-4DCB-A377-FC24937E64AF}">
      <dsp:nvSpPr>
        <dsp:cNvPr id="0" name=""/>
        <dsp:cNvSpPr/>
      </dsp:nvSpPr>
      <dsp:spPr>
        <a:xfrm>
          <a:off x="4271289" y="1306903"/>
          <a:ext cx="2905541" cy="2831623"/>
        </a:xfrm>
        <a:prstGeom prst="roundRect">
          <a:avLst>
            <a:gd name="adj" fmla="val 10000"/>
          </a:avLst>
        </a:prstGeom>
        <a:solidFill>
          <a:srgbClr val="00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dirty="0" smtClean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1.</a:t>
          </a:r>
          <a:r>
            <a:rPr lang="zh-TW" altLang="en-US" sz="3200" b="1" kern="1200" dirty="0" smtClean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居隔期間計配送</a:t>
          </a:r>
          <a:r>
            <a:rPr lang="en-US" altLang="zh-TW" sz="3200" b="1" kern="1200" dirty="0" smtClean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1</a:t>
          </a:r>
          <a:r>
            <a:rPr lang="zh-TW" altLang="en-US" sz="3200" b="1" kern="1200" dirty="0" smtClean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次</a:t>
          </a:r>
          <a:endParaRPr lang="en-US" altLang="zh-TW" sz="3200" b="1" kern="1200" dirty="0" smtClean="0">
            <a:solidFill>
              <a:schemeClr val="bg1"/>
            </a:solidFill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dirty="0" smtClean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2.</a:t>
          </a:r>
          <a:r>
            <a:rPr lang="zh-TW" altLang="en-US" sz="3200" b="1" kern="1200" dirty="0" smtClean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每日</a:t>
          </a:r>
          <a:r>
            <a:rPr lang="en-US" altLang="zh-TW" sz="3200" b="1" kern="1200" dirty="0" smtClean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10</a:t>
          </a:r>
          <a:r>
            <a:rPr lang="zh-TW" altLang="en-US" sz="3200" b="1" kern="1200" dirty="0" smtClean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點由核研所出發</a:t>
          </a:r>
          <a:endParaRPr lang="zh-TW" altLang="en-US" sz="3200" b="1" kern="1200" dirty="0">
            <a:solidFill>
              <a:schemeClr val="bg1"/>
            </a:solidFill>
            <a:latin typeface="新細明體" panose="02020500000000000000" pitchFamily="18" charset="-120"/>
            <a:ea typeface="新細明體" panose="02020500000000000000" pitchFamily="18" charset="-120"/>
          </a:endParaRPr>
        </a:p>
      </dsp:txBody>
      <dsp:txXfrm>
        <a:off x="4354224" y="1389838"/>
        <a:ext cx="2739671" cy="26657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3A506-7905-4CA6-B7F4-E1F6373E4497}" type="datetimeFigureOut">
              <a:rPr lang="zh-TW" altLang="en-US" smtClean="0"/>
              <a:t>2022/5/27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BDF2B-F97A-43F7-AE7F-B8FD87C1C1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5477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" r="863" b="4615"/>
          <a:stretch/>
        </p:blipFill>
        <p:spPr>
          <a:xfrm>
            <a:off x="4433" y="1"/>
            <a:ext cx="13506276" cy="756126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44317" y="612280"/>
            <a:ext cx="11426508" cy="162077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052538" y="2548103"/>
            <a:ext cx="9410065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8DF4A-1A4E-4F12-8DE2-7E305ED6168D}" type="datetime1">
              <a:rPr lang="zh-TW" altLang="en-US" smtClean="0"/>
              <a:t>2022/5/27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11609724" y="6660952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1" dirty="0" smtClean="0">
                <a:solidFill>
                  <a:srgbClr val="00B0F0"/>
                </a:solidFill>
                <a:latin typeface="Adobe 繁黑體 Std B" pitchFamily="34" charset="-120"/>
                <a:ea typeface="Adobe 繁黑體 Std B" pitchFamily="34" charset="-120"/>
              </a:rPr>
              <a:t>核能研究所</a:t>
            </a:r>
            <a:endParaRPr lang="zh-TW" altLang="en-US" sz="1200" b="1" dirty="0">
              <a:solidFill>
                <a:srgbClr val="00B0F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631" y="6608105"/>
            <a:ext cx="422485" cy="38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4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0E9A-5A2D-4922-9A23-180D8D09C0E5}" type="datetime1">
              <a:rPr lang="zh-TW" altLang="en-US" smtClean="0"/>
              <a:t>2022/5/27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018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746139" y="302802"/>
            <a:ext cx="3024664" cy="645157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72147" y="302802"/>
            <a:ext cx="8849943" cy="645157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BEBE-B0B8-4984-B3AB-DB4756A9006E}" type="datetime1">
              <a:rPr lang="zh-TW" altLang="en-US" smtClean="0"/>
              <a:t>2022/5/27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833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6" b="4629"/>
          <a:stretch/>
        </p:blipFill>
        <p:spPr>
          <a:xfrm>
            <a:off x="0" y="-1"/>
            <a:ext cx="13510709" cy="756126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5903" y="2844528"/>
            <a:ext cx="12098655" cy="126021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6D49-5643-40FE-A32B-31381AEF01FF}" type="datetime1">
              <a:rPr lang="zh-TW" altLang="en-US" smtClean="0"/>
              <a:t>2022/5/27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文字方塊 7"/>
          <p:cNvSpPr txBox="1"/>
          <p:nvPr userDrawn="1"/>
        </p:nvSpPr>
        <p:spPr>
          <a:xfrm>
            <a:off x="2285842" y="756296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1" dirty="0" smtClean="0">
                <a:solidFill>
                  <a:srgbClr val="00B0F0"/>
                </a:solidFill>
                <a:latin typeface="Adobe 繁黑體 Std B" pitchFamily="34" charset="-120"/>
                <a:ea typeface="Adobe 繁黑體 Std B" pitchFamily="34" charset="-120"/>
              </a:rPr>
              <a:t>核能研究所</a:t>
            </a:r>
            <a:endParaRPr lang="zh-TW" altLang="en-US" sz="1200" b="1" dirty="0">
              <a:solidFill>
                <a:srgbClr val="00B0F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49" y="636877"/>
            <a:ext cx="422485" cy="38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2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B865-4176-4A41-BAE2-6041852A2A46}" type="datetime1">
              <a:rPr lang="zh-TW" altLang="en-US" smtClean="0"/>
              <a:t>2022/5/27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88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1900" y="4858813"/>
            <a:ext cx="11426508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1900" y="3204786"/>
            <a:ext cx="11426508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16E2-83C8-4106-9ABE-61514DFC99ED}" type="datetime1">
              <a:rPr lang="zh-TW" altLang="en-US" smtClean="0"/>
              <a:t>2022/5/27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813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72148" y="1764295"/>
            <a:ext cx="5937302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833500" y="1764295"/>
            <a:ext cx="5937302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7FE3C-7855-4DF6-9616-302E0DC31CAA}" type="datetime1">
              <a:rPr lang="zh-TW" altLang="en-US" smtClean="0"/>
              <a:t>2022/5/27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03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72148" y="1692534"/>
            <a:ext cx="5939637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72148" y="2397901"/>
            <a:ext cx="5939637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828833" y="1692534"/>
            <a:ext cx="5941970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828833" y="2397901"/>
            <a:ext cx="5941970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51B9-D501-4AE3-842F-EBF411090F49}" type="datetime1">
              <a:rPr lang="zh-TW" altLang="en-US" smtClean="0"/>
              <a:t>2022/5/27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8779-BDC6-41AD-93C0-2F922863F94D}" type="datetime1">
              <a:rPr lang="zh-TW" altLang="en-US" smtClean="0"/>
              <a:t>2022/5/27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9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3FA5-3B1C-4F03-A9E1-92482698E1B9}" type="datetime1">
              <a:rPr lang="zh-TW" altLang="en-US" smtClean="0"/>
              <a:t>2022/5/27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151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2149" y="301050"/>
            <a:ext cx="4422638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55820" y="301051"/>
            <a:ext cx="7514983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2149" y="1582265"/>
            <a:ext cx="4422638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CDDC-FB2E-404A-B212-13D563D6C63A}" type="datetime1">
              <a:rPr lang="zh-TW" altLang="en-US" smtClean="0"/>
              <a:t>2022/5/27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991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34912" y="5292885"/>
            <a:ext cx="806577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634912" y="675613"/>
            <a:ext cx="806577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634912" y="5917739"/>
            <a:ext cx="806577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2C6F-6BAA-47B5-8332-92CC92338A27}" type="datetime1">
              <a:rPr lang="zh-TW" altLang="en-US" smtClean="0"/>
              <a:t>2022/5/27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37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3" b="5441"/>
          <a:stretch/>
        </p:blipFill>
        <p:spPr>
          <a:xfrm>
            <a:off x="-12214" y="1"/>
            <a:ext cx="13494744" cy="7561263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72148" y="302802"/>
            <a:ext cx="12098655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72148" y="1764295"/>
            <a:ext cx="12098655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72148" y="7008172"/>
            <a:ext cx="3136689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CC561-F038-44CD-B449-52B3CCEB1D6F}" type="datetime1">
              <a:rPr lang="zh-TW" altLang="en-US" smtClean="0"/>
              <a:t>2022/5/27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593009" y="7008172"/>
            <a:ext cx="4256934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634114" y="7008172"/>
            <a:ext cx="3136689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文字方塊 8"/>
          <p:cNvSpPr txBox="1"/>
          <p:nvPr userDrawn="1"/>
        </p:nvSpPr>
        <p:spPr>
          <a:xfrm>
            <a:off x="199507" y="5292800"/>
            <a:ext cx="461665" cy="15108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1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核能研究所</a:t>
            </a:r>
            <a:endParaRPr lang="zh-TW" altLang="en-US" sz="1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614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apple.com/tw/app/%E5%81%A5%E5%BA%B7%E7%9B%8A%E5%8F%8B/id1384247885" TargetMode="External"/><Relationship Id="rId2" Type="http://schemas.openxmlformats.org/officeDocument/2006/relationships/hyperlink" Target="https://apps.chimei.org.tw/Public/%E5%81%A5%E4%BF%9D%E5%BF%AB%E6%98%93%E9%80%9A/index.html?NW=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wtm.tw/new.php?cat=1&amp;id=2692" TargetMode="External"/><Relationship Id="rId5" Type="http://schemas.openxmlformats.org/officeDocument/2006/relationships/hyperlink" Target="https://www.google.com.tw/maps/search/%E8%A6%96%E8%A8%8A%E7%9C%8B%E8%A8%BA/@25.0320376,121.4607057,13z/data=!3m1!4b1?hl=zh-TW" TargetMode="External"/><Relationship Id="rId4" Type="http://schemas.openxmlformats.org/officeDocument/2006/relationships/hyperlink" Target="https://play.google.com/store/apps/details?id=com.uecare.prod&amp;hl=zh_TW&amp;gl=U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ycg.gov.tw/uploaddowndoc?file=hotnews/202205270844390.xlsx&amp;filedisplay=0527%E6%A1%83%E5%9C%92%E5%B8%82%E9%80%9A%E8%A8%8A%E8%A8%BA%E7%99%82%E9%86%AB%E9%99%A2%E5%90%8D%E5%86%8A.xlsx&amp;flag=doc" TargetMode="External"/><Relationship Id="rId3" Type="http://schemas.openxmlformats.org/officeDocument/2006/relationships/hyperlink" Target="https://www.facebook.com/tycgnews/posts/pfbid0MezBt634UMfs6TGRKX9CUeTuGTwLQz3VzPbavqof42iGUZ6kGMxwB2X5XTu79ZRQl" TargetMode="External"/><Relationship Id="rId7" Type="http://schemas.openxmlformats.org/officeDocument/2006/relationships/hyperlink" Target="https://www.tycg.gov.tw/uploaddowndoc?file=hotnews/202205270844590.xlsx&amp;filedisplay=0527%E6%A1%83%E5%9C%92%E5%B8%82%E9%80%9A%E8%A8%8A%E8%A8%BA%E7%99%82%E4%B8%AD%E9%86%AB%E8%A8%BA%E6%89%80%E5%90%8D%E5%86%8A.xlsx&amp;flag=doc" TargetMode="External"/><Relationship Id="rId2" Type="http://schemas.openxmlformats.org/officeDocument/2006/relationships/hyperlink" Target="https://dph.tycg.gov.tw/home.jsp?id=14&amp;parentpath=0,1&amp;mcustomize=multimessage_view.jsp&amp;dataserno=202204210088&amp;aplistdn=ou=hotnews,ou=chinese,ou=ap_root,o=tycg,c=tw&amp;toolsflag=Y&amp;language=chines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ycg.gov.tw/uploaddowndoc?file=hotnews/202205270845210.xlsx&amp;filedisplay=0527%E6%A1%83%E5%9C%92%E5%B8%82%E9%80%9A%E8%A8%8A%E8%A8%BA%E7%99%82%E8%A5%BF%E9%86%AB%E8%A8%BA%E6%89%80%E5%90%8D%E5%86%8A.xlsx&amp;flag=doc" TargetMode="External"/><Relationship Id="rId5" Type="http://schemas.openxmlformats.org/officeDocument/2006/relationships/hyperlink" Target="https://www.tycg.gov.tw/uploaddowndoc?file=hotnews/202205270843540.xlsx&amp;filedisplay=0527%E6%A1%83%E5%9C%92%E5%B8%82%E5%BF%AB%E7%AF%A9%E5%88%A4%E8%AE%80%E9%86%AB%E7%99%82%E6%A9%9F%E6%A7%8B+%E8%A8%BA%E6%89%80+%E5%90%8D%E5%86%8A.xlsx&amp;flag=doc" TargetMode="External"/><Relationship Id="rId4" Type="http://schemas.openxmlformats.org/officeDocument/2006/relationships/hyperlink" Target="https://www.findhotel.com.tw/taoyuan-hotel/?gclid=CjwKCAjwyryUBhBSEiwAGN5OCMLyvj6IiOsUsSwDhJbdn1pYfF2CmG94FL7z5jXI06R0v0RQW4o1PxoCI0sQAvD_Bw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68947" y="1260352"/>
            <a:ext cx="9361040" cy="1620771"/>
          </a:xfrm>
        </p:spPr>
        <p:txBody>
          <a:bodyPr>
            <a:normAutofit/>
          </a:bodyPr>
          <a:lstStyle/>
          <a:p>
            <a:r>
              <a:rPr lang="zh-TW" alt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</a:rPr>
              <a:t>新冠確診應對指引</a:t>
            </a:r>
            <a:endParaRPr lang="zh-TW" altLang="en-US" sz="8000" dirty="0">
              <a:solidFill>
                <a:srgbClr val="00B05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97339" y="2988543"/>
            <a:ext cx="644472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6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核能研究所關心</a:t>
            </a:r>
            <a:r>
              <a:rPr lang="zh-TW" altLang="en-US" sz="60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您</a:t>
            </a:r>
            <a:endParaRPr lang="en-US" altLang="zh-TW" sz="6000" b="1" dirty="0" smtClean="0">
              <a:ln w="22225">
                <a:solidFill>
                  <a:srgbClr val="C0000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en-US" altLang="zh-TW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111.05.26</a:t>
            </a:r>
            <a:r>
              <a:rPr lang="zh-TW" alt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製版</a:t>
            </a:r>
            <a:endParaRPr lang="zh-TW" altLang="en-US" sz="2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673803" y="7158696"/>
            <a:ext cx="3136689" cy="402567"/>
          </a:xfrm>
        </p:spPr>
        <p:txBody>
          <a:bodyPr/>
          <a:lstStyle/>
          <a:p>
            <a:fld id="{B3AAAEA7-8BCE-4301-A51E-CEE06A27A943}" type="slidenum">
              <a:rPr lang="zh-TW" altLang="en-US" smtClean="0">
                <a:solidFill>
                  <a:schemeClr val="tx1"/>
                </a:solidFill>
              </a:rPr>
              <a:t>1</a:t>
            </a:fld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87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960835" y="1836415"/>
            <a:ext cx="2448272" cy="28083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104306" tIns="52153" rIns="104306" bIns="52153" rtlCol="0" anchor="ctr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44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Covid-19</a:t>
            </a:r>
            <a:r>
              <a:rPr lang="zh-TW" altLang="en-US" sz="44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確診常見症狀</a:t>
            </a:r>
            <a:endParaRPr lang="zh-TW" altLang="en-US" sz="40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301" y="684287"/>
            <a:ext cx="9883649" cy="5559552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673803" y="7158401"/>
            <a:ext cx="3136689" cy="402567"/>
          </a:xfrm>
        </p:spPr>
        <p:txBody>
          <a:bodyPr/>
          <a:lstStyle/>
          <a:p>
            <a:fld id="{B3AAAEA7-8BCE-4301-A51E-CEE06A27A943}" type="slidenum">
              <a:rPr lang="zh-TW" altLang="en-US" smtClean="0">
                <a:solidFill>
                  <a:schemeClr val="tx1"/>
                </a:solidFill>
              </a:rPr>
              <a:t>10</a:t>
            </a:fld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07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23" y="180231"/>
            <a:ext cx="9144000" cy="6858000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9673803" y="7158696"/>
            <a:ext cx="3136689" cy="402567"/>
          </a:xfrm>
        </p:spPr>
        <p:txBody>
          <a:bodyPr/>
          <a:lstStyle/>
          <a:p>
            <a:fld id="{B3AAAEA7-8BCE-4301-A51E-CEE06A27A943}" type="slidenum">
              <a:rPr lang="zh-TW" altLang="en-US" smtClean="0">
                <a:solidFill>
                  <a:schemeClr val="tx1"/>
                </a:solidFill>
              </a:rPr>
              <a:t>11</a:t>
            </a:fld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0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平日上班時間（平日８點至１７點）可洽職安會醫務室提供基本醫療諮詢，</a:t>
            </a:r>
            <a:r>
              <a:rPr lang="zh-TW" altLang="zh-TW" b="1" dirty="0"/>
              <a:t>相關醫療院所及診所名單，引導確診者透過各式平台線上看診</a:t>
            </a:r>
            <a:r>
              <a:rPr lang="zh-TW" altLang="zh-TW" b="1" dirty="0" smtClean="0"/>
              <a:t>。</a:t>
            </a:r>
            <a:endParaRPr lang="en-US" altLang="zh-TW" b="1" dirty="0" smtClean="0"/>
          </a:p>
          <a:p>
            <a:r>
              <a:rPr lang="zh-TW" altLang="en-US" b="1" dirty="0" smtClean="0"/>
              <a:t>本所鄰近區域獨居外宿之確診同仁於</a:t>
            </a:r>
            <a:r>
              <a:rPr lang="zh-TW" altLang="en-US" b="1" dirty="0"/>
              <a:t>隔離期間</a:t>
            </a:r>
            <a:r>
              <a:rPr lang="zh-TW" altLang="en-US" b="1" dirty="0" smtClean="0"/>
              <a:t>，如親友不便提供協助，有需要時，得由秘書室協助各單位代為採購及配送基本民生物資（以本所員工合作社商品為限）一次。</a:t>
            </a:r>
            <a:endParaRPr lang="zh-TW" altLang="en-US" b="1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960835" y="396255"/>
            <a:ext cx="3744416" cy="108012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zh-TW" alt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本</a:t>
            </a:r>
            <a:r>
              <a:rPr lang="zh-TW" altLang="en-US" sz="44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所特殊服務</a:t>
            </a:r>
            <a:endParaRPr lang="zh-TW" altLang="en-US" sz="4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640389" y="7158696"/>
            <a:ext cx="3136689" cy="402567"/>
          </a:xfrm>
        </p:spPr>
        <p:txBody>
          <a:bodyPr/>
          <a:lstStyle/>
          <a:p>
            <a:fld id="{B3AAAEA7-8BCE-4301-A51E-CEE06A27A943}" type="slidenum">
              <a:rPr lang="zh-TW" altLang="en-US" smtClean="0">
                <a:solidFill>
                  <a:schemeClr val="tx1"/>
                </a:solidFill>
              </a:rPr>
              <a:t>12</a:t>
            </a:fld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71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61035" y="1980431"/>
            <a:ext cx="8682270" cy="288032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sz="72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核研</a:t>
            </a:r>
            <a:r>
              <a:rPr lang="zh-TW" altLang="en-US" sz="7200" b="1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所民生</a:t>
            </a:r>
            <a:r>
              <a:rPr lang="zh-TW" altLang="en-US" sz="72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物資</a:t>
            </a:r>
            <a:r>
              <a:rPr lang="en-US" altLang="zh-TW" sz="72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/>
            </a:r>
            <a:br>
              <a:rPr lang="en-US" altLang="zh-TW" sz="72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zh-TW" altLang="en-US" sz="72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代購</a:t>
            </a:r>
            <a:r>
              <a:rPr lang="en-US" altLang="zh-TW" sz="72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sz="72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送</a:t>
            </a:r>
            <a:r>
              <a:rPr lang="en-US" altLang="zh-TW" sz="72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  <a:r>
              <a:rPr lang="zh-TW" altLang="en-US" sz="72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服務方案</a:t>
            </a:r>
            <a:endParaRPr lang="zh-TW" altLang="en-US" sz="6600" b="1" dirty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9673803" y="7158696"/>
            <a:ext cx="3136689" cy="402567"/>
          </a:xfrm>
        </p:spPr>
        <p:txBody>
          <a:bodyPr/>
          <a:lstStyle/>
          <a:p>
            <a:fld id="{B3AAAEA7-8BCE-4301-A51E-CEE06A27A943}" type="slidenum">
              <a:rPr lang="zh-TW" altLang="en-US" smtClean="0">
                <a:solidFill>
                  <a:schemeClr val="tx1"/>
                </a:solidFill>
              </a:rPr>
              <a:t>13</a:t>
            </a:fld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3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332090" y="684287"/>
            <a:ext cx="7543800" cy="1212583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tx2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服務對象</a:t>
            </a:r>
            <a:endParaRPr lang="zh-TW" altLang="en-US" b="1" dirty="0">
              <a:solidFill>
                <a:schemeClr val="tx2"/>
              </a:solidFill>
              <a:latin typeface="新細明體-ExtB" panose="02020500000000000000" pitchFamily="18" charset="-120"/>
              <a:ea typeface="新細明體-ExtB" panose="02020500000000000000" pitchFamily="18" charset="-120"/>
            </a:endParaRPr>
          </a:p>
        </p:txBody>
      </p:sp>
      <p:graphicFrame>
        <p:nvGraphicFramePr>
          <p:cNvPr id="5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2021297"/>
              </p:ext>
            </p:extLst>
          </p:nvPr>
        </p:nvGraphicFramePr>
        <p:xfrm>
          <a:off x="3121075" y="1692399"/>
          <a:ext cx="7965831" cy="4888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673803" y="7158696"/>
            <a:ext cx="3136689" cy="402567"/>
          </a:xfrm>
        </p:spPr>
        <p:txBody>
          <a:bodyPr/>
          <a:lstStyle/>
          <a:p>
            <a:fld id="{B3AAAEA7-8BCE-4301-A51E-CEE06A27A943}" type="slidenum">
              <a:rPr lang="zh-TW" altLang="en-US" smtClean="0">
                <a:solidFill>
                  <a:schemeClr val="tx1"/>
                </a:solidFill>
              </a:rPr>
              <a:t>14</a:t>
            </a:fld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05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337099" y="943693"/>
            <a:ext cx="7543800" cy="975191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代購代送物資</a:t>
            </a:r>
            <a:r>
              <a:rPr lang="en-US" altLang="zh-TW" sz="3600" b="1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sz="3600" b="1" u="sng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費用由確診者自付</a:t>
            </a:r>
            <a:r>
              <a:rPr lang="en-US" altLang="zh-TW" sz="3600" b="1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  <a:endParaRPr lang="zh-TW" altLang="en-US" sz="3600" b="1" dirty="0">
              <a:solidFill>
                <a:schemeClr val="tx2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3808043"/>
              </p:ext>
            </p:extLst>
          </p:nvPr>
        </p:nvGraphicFramePr>
        <p:xfrm>
          <a:off x="3337099" y="1980431"/>
          <a:ext cx="7543800" cy="435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673803" y="7147516"/>
            <a:ext cx="3136689" cy="402567"/>
          </a:xfrm>
        </p:spPr>
        <p:txBody>
          <a:bodyPr/>
          <a:lstStyle/>
          <a:p>
            <a:fld id="{B3AAAEA7-8BCE-4301-A51E-CEE06A27A943}" type="slidenum">
              <a:rPr lang="zh-TW" altLang="en-US" smtClean="0">
                <a:solidFill>
                  <a:schemeClr val="tx1"/>
                </a:solidFill>
              </a:rPr>
              <a:t>15</a:t>
            </a:fld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69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337099" y="871685"/>
            <a:ext cx="7543800" cy="975191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聯絡窗口及配送方式</a:t>
            </a:r>
            <a:endParaRPr lang="zh-TW" altLang="en-US" dirty="0">
              <a:solidFill>
                <a:schemeClr val="tx2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9768833"/>
              </p:ext>
            </p:extLst>
          </p:nvPr>
        </p:nvGraphicFramePr>
        <p:xfrm>
          <a:off x="3337099" y="1908423"/>
          <a:ext cx="7543800" cy="435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673803" y="7129936"/>
            <a:ext cx="3136689" cy="402567"/>
          </a:xfrm>
        </p:spPr>
        <p:txBody>
          <a:bodyPr/>
          <a:lstStyle/>
          <a:p>
            <a:fld id="{B3AAAEA7-8BCE-4301-A51E-CEE06A27A943}" type="slidenum">
              <a:rPr lang="zh-TW" altLang="en-US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16</a:t>
            </a:fld>
            <a:endParaRPr lang="zh-TW" altLang="en-US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042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3193083" y="98033"/>
            <a:ext cx="7543800" cy="983983"/>
          </a:xfrm>
        </p:spPr>
        <p:txBody>
          <a:bodyPr>
            <a:noAutofit/>
          </a:bodyPr>
          <a:lstStyle/>
          <a:p>
            <a:r>
              <a:rPr lang="zh-TW" altLang="en-US" sz="6000" b="1" dirty="0" smtClean="0">
                <a:solidFill>
                  <a:schemeClr val="accent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配送流程</a:t>
            </a:r>
            <a:endParaRPr lang="zh-TW" altLang="en-US" sz="6000" b="1" dirty="0">
              <a:solidFill>
                <a:schemeClr val="accent2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7" name="燕尾形向右箭號 6"/>
          <p:cNvSpPr/>
          <p:nvPr/>
        </p:nvSpPr>
        <p:spPr>
          <a:xfrm>
            <a:off x="2204932" y="3373968"/>
            <a:ext cx="7543800" cy="1195926"/>
          </a:xfrm>
          <a:prstGeom prst="notched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手繪多邊形 15"/>
          <p:cNvSpPr/>
          <p:nvPr/>
        </p:nvSpPr>
        <p:spPr>
          <a:xfrm>
            <a:off x="1509296" y="1228467"/>
            <a:ext cx="4277907" cy="536586"/>
          </a:xfrm>
          <a:custGeom>
            <a:avLst/>
            <a:gdLst>
              <a:gd name="connsiteX0" fmla="*/ 0 w 3115553"/>
              <a:gd name="connsiteY0" fmla="*/ 0 h 536586"/>
              <a:gd name="connsiteX1" fmla="*/ 3115553 w 3115553"/>
              <a:gd name="connsiteY1" fmla="*/ 0 h 536586"/>
              <a:gd name="connsiteX2" fmla="*/ 3115553 w 3115553"/>
              <a:gd name="connsiteY2" fmla="*/ 536586 h 536586"/>
              <a:gd name="connsiteX3" fmla="*/ 0 w 3115553"/>
              <a:gd name="connsiteY3" fmla="*/ 536586 h 536586"/>
              <a:gd name="connsiteX4" fmla="*/ 0 w 3115553"/>
              <a:gd name="connsiteY4" fmla="*/ 0 h 53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5553" h="536586">
                <a:moveTo>
                  <a:pt x="0" y="0"/>
                </a:moveTo>
                <a:lnTo>
                  <a:pt x="3115553" y="0"/>
                </a:lnTo>
                <a:lnTo>
                  <a:pt x="3115553" y="536586"/>
                </a:lnTo>
                <a:lnTo>
                  <a:pt x="0" y="5365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b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3600" b="1" kern="1200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1.</a:t>
            </a:r>
            <a:r>
              <a:rPr lang="zh-TW" altLang="en-US" sz="3600" b="1" kern="1200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確診者聯繫窗口</a:t>
            </a:r>
            <a:endParaRPr lang="zh-TW" altLang="en-US" sz="3600" b="1" kern="1200" dirty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3561686" y="3797598"/>
            <a:ext cx="404238" cy="40423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手繪多邊形 17"/>
          <p:cNvSpPr/>
          <p:nvPr/>
        </p:nvSpPr>
        <p:spPr>
          <a:xfrm>
            <a:off x="5570554" y="4254847"/>
            <a:ext cx="2076257" cy="404464"/>
          </a:xfrm>
          <a:custGeom>
            <a:avLst/>
            <a:gdLst>
              <a:gd name="connsiteX0" fmla="*/ 0 w 2076257"/>
              <a:gd name="connsiteY0" fmla="*/ 0 h 404464"/>
              <a:gd name="connsiteX1" fmla="*/ 2076257 w 2076257"/>
              <a:gd name="connsiteY1" fmla="*/ 0 h 404464"/>
              <a:gd name="connsiteX2" fmla="*/ 2076257 w 2076257"/>
              <a:gd name="connsiteY2" fmla="*/ 404464 h 404464"/>
              <a:gd name="connsiteX3" fmla="*/ 0 w 2076257"/>
              <a:gd name="connsiteY3" fmla="*/ 404464 h 404464"/>
              <a:gd name="connsiteX4" fmla="*/ 0 w 2076257"/>
              <a:gd name="connsiteY4" fmla="*/ 0 h 40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6257" h="404464">
                <a:moveTo>
                  <a:pt x="0" y="0"/>
                </a:moveTo>
                <a:lnTo>
                  <a:pt x="2076257" y="0"/>
                </a:lnTo>
                <a:lnTo>
                  <a:pt x="2076257" y="404464"/>
                </a:lnTo>
                <a:lnTo>
                  <a:pt x="0" y="40446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6032" tIns="256032" rIns="256032" bIns="256032" numCol="1" spcCol="1270" anchor="t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3600" b="1" kern="1200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2.</a:t>
            </a:r>
            <a:r>
              <a:rPr lang="zh-TW" altLang="en-US" sz="3600" b="1" kern="1200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代購</a:t>
            </a:r>
            <a:endParaRPr lang="en-US" altLang="zh-TW" sz="3600" b="1" kern="1200" dirty="0" smtClean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400" kern="1200" dirty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6230111" y="3800468"/>
            <a:ext cx="404238" cy="40423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手繪多邊形 19"/>
          <p:cNvSpPr/>
          <p:nvPr/>
        </p:nvSpPr>
        <p:spPr>
          <a:xfrm>
            <a:off x="7461516" y="1213219"/>
            <a:ext cx="2379318" cy="551834"/>
          </a:xfrm>
          <a:custGeom>
            <a:avLst/>
            <a:gdLst>
              <a:gd name="connsiteX0" fmla="*/ 0 w 1236025"/>
              <a:gd name="connsiteY0" fmla="*/ 0 h 551834"/>
              <a:gd name="connsiteX1" fmla="*/ 1236025 w 1236025"/>
              <a:gd name="connsiteY1" fmla="*/ 0 h 551834"/>
              <a:gd name="connsiteX2" fmla="*/ 1236025 w 1236025"/>
              <a:gd name="connsiteY2" fmla="*/ 551834 h 551834"/>
              <a:gd name="connsiteX3" fmla="*/ 0 w 1236025"/>
              <a:gd name="connsiteY3" fmla="*/ 551834 h 551834"/>
              <a:gd name="connsiteX4" fmla="*/ 0 w 1236025"/>
              <a:gd name="connsiteY4" fmla="*/ 0 h 55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6025" h="551834">
                <a:moveTo>
                  <a:pt x="0" y="0"/>
                </a:moveTo>
                <a:lnTo>
                  <a:pt x="1236025" y="0"/>
                </a:lnTo>
                <a:lnTo>
                  <a:pt x="1236025" y="551834"/>
                </a:lnTo>
                <a:lnTo>
                  <a:pt x="0" y="5518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b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3600" b="1" kern="1200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3.</a:t>
            </a:r>
            <a:r>
              <a:rPr lang="zh-TW" altLang="en-US" sz="3600" b="1" kern="1200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配送</a:t>
            </a:r>
            <a:endParaRPr lang="zh-TW" altLang="en-US" sz="3600" b="1" kern="1200" dirty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8065947" y="3802558"/>
            <a:ext cx="404238" cy="40423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文字方塊 9"/>
          <p:cNvSpPr txBox="1"/>
          <p:nvPr/>
        </p:nvSpPr>
        <p:spPr>
          <a:xfrm>
            <a:off x="1923395" y="1623578"/>
            <a:ext cx="2042529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確診者提供</a:t>
            </a:r>
            <a:endParaRPr lang="en-US" altLang="zh-TW" sz="2800" b="1" dirty="0" smtClean="0">
              <a:solidFill>
                <a:srgbClr val="0000FF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2800" b="1" dirty="0" smtClean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1.</a:t>
            </a:r>
            <a:r>
              <a:rPr lang="zh-TW" altLang="en-US" sz="2800" b="1" dirty="0" smtClean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物資清單</a:t>
            </a:r>
            <a:endParaRPr lang="en-US" altLang="zh-TW" sz="2800" b="1" dirty="0" smtClean="0">
              <a:solidFill>
                <a:srgbClr val="0000FF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2800" b="1" dirty="0" smtClean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2.</a:t>
            </a:r>
            <a:r>
              <a:rPr lang="zh-TW" altLang="en-US" sz="2800" b="1" dirty="0" smtClean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地址</a:t>
            </a:r>
            <a:endParaRPr lang="en-US" altLang="zh-TW" sz="2800" b="1" dirty="0" smtClean="0">
              <a:solidFill>
                <a:srgbClr val="0000FF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2800" b="1" dirty="0" smtClean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3.</a:t>
            </a:r>
            <a:r>
              <a:rPr lang="zh-TW" altLang="en-US" sz="2800" b="1" dirty="0" smtClean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聯絡電話</a:t>
            </a:r>
            <a:endParaRPr lang="zh-TW" altLang="en-US" sz="2800" b="1" dirty="0">
              <a:solidFill>
                <a:srgbClr val="0000FF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/>
          <a:srcRect l="15539" t="12257" r="16359" b="14308"/>
          <a:stretch/>
        </p:blipFill>
        <p:spPr>
          <a:xfrm>
            <a:off x="4165615" y="2365567"/>
            <a:ext cx="1134207" cy="1200328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5941282" y="5048375"/>
            <a:ext cx="4653567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zh-TW" altLang="en-US" sz="2800" b="1" dirty="0" smtClean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告知代購物資品項及數量</a:t>
            </a:r>
            <a:endParaRPr lang="en-US" altLang="zh-TW" sz="2800" b="1" dirty="0" smtClean="0">
              <a:solidFill>
                <a:srgbClr val="0000FF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zh-TW" altLang="en-US" sz="2800" b="1" dirty="0" smtClean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告知配送人員姓名及電話</a:t>
            </a:r>
            <a:endParaRPr lang="en-US" altLang="zh-TW" sz="2800" b="1" dirty="0" smtClean="0">
              <a:solidFill>
                <a:srgbClr val="0000FF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zh-TW" altLang="en-US" sz="2800" b="1" dirty="0" smtClean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確認送至地點</a:t>
            </a:r>
            <a:r>
              <a:rPr lang="en-US" altLang="zh-TW" sz="2800" b="1" dirty="0" smtClean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(EX</a:t>
            </a:r>
            <a:r>
              <a:rPr lang="zh-TW" altLang="en-US" sz="2800" b="1" dirty="0" smtClean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：大樓管理員、住家大門</a:t>
            </a:r>
            <a:r>
              <a:rPr lang="en-US" altLang="zh-TW" sz="2800" b="1" dirty="0" smtClean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endParaRPr lang="zh-TW" altLang="en-US" sz="2800" b="1" dirty="0">
              <a:solidFill>
                <a:srgbClr val="0000FF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925" y="4797103"/>
            <a:ext cx="2619375" cy="2031325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7983399" y="1623578"/>
            <a:ext cx="4685209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zh-TW" altLang="en-US" sz="2800" b="1" dirty="0" smtClean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次日上午</a:t>
            </a:r>
            <a:r>
              <a:rPr lang="en-US" altLang="zh-TW" sz="2800" b="1" dirty="0" smtClean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10</a:t>
            </a:r>
            <a:r>
              <a:rPr lang="zh-TW" altLang="en-US" sz="2800" b="1" dirty="0" smtClean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點出發</a:t>
            </a:r>
            <a:endParaRPr lang="en-US" altLang="zh-TW" sz="2800" b="1" dirty="0" smtClean="0">
              <a:solidFill>
                <a:srgbClr val="0000FF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zh-TW" altLang="en-US" sz="2800" b="1" dirty="0" smtClean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代購費用由確診者自付，先由秘書室代墊，返所上班返還</a:t>
            </a:r>
            <a:endParaRPr lang="zh-TW" altLang="en-US" sz="2800" b="1" dirty="0">
              <a:solidFill>
                <a:srgbClr val="0000FF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683" y="2287864"/>
            <a:ext cx="1260231" cy="1260231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757660" y="7144018"/>
            <a:ext cx="3136689" cy="402567"/>
          </a:xfrm>
        </p:spPr>
        <p:txBody>
          <a:bodyPr/>
          <a:lstStyle/>
          <a:p>
            <a:fld id="{B3AAAEA7-8BCE-4301-A51E-CEE06A27A943}" type="slidenum">
              <a:rPr lang="zh-TW" altLang="en-US" smtClean="0">
                <a:solidFill>
                  <a:schemeClr val="tx1"/>
                </a:solidFill>
              </a:rPr>
              <a:t>17</a:t>
            </a:fld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80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5903" y="2844528"/>
            <a:ext cx="12098655" cy="2232247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+mn-ea"/>
                <a:ea typeface="+mn-ea"/>
                <a:cs typeface="Times New Roman" panose="02020603050405020304" pitchFamily="18" charset="0"/>
              </a:rPr>
              <a:t>祝</a:t>
            </a:r>
            <a:r>
              <a:rPr lang="zh-TW" altLang="en-US" b="1" dirty="0">
                <a:latin typeface="+mn-ea"/>
                <a:ea typeface="+mn-ea"/>
                <a:cs typeface="Times New Roman" panose="02020603050405020304" pitchFamily="18" charset="0"/>
              </a:rPr>
              <a:t>福</a:t>
            </a:r>
            <a:r>
              <a:rPr lang="zh-TW" altLang="en-US" b="1" dirty="0" smtClean="0">
                <a:latin typeface="+mn-ea"/>
                <a:ea typeface="+mn-ea"/>
                <a:cs typeface="Times New Roman" panose="02020603050405020304" pitchFamily="18" charset="0"/>
              </a:rPr>
              <a:t>大家平安健康</a:t>
            </a:r>
            <a:r>
              <a:rPr lang="en-US" altLang="zh-TW" b="1" dirty="0" smtClean="0">
                <a:latin typeface="+mn-ea"/>
                <a:ea typeface="+mn-ea"/>
                <a:cs typeface="Times New Roman" panose="02020603050405020304" pitchFamily="18" charset="0"/>
              </a:rPr>
              <a:t/>
            </a:r>
            <a:br>
              <a:rPr lang="en-US" altLang="zh-TW" b="1" dirty="0" smtClean="0">
                <a:latin typeface="+mn-ea"/>
                <a:ea typeface="+mn-ea"/>
                <a:cs typeface="Times New Roman" panose="02020603050405020304" pitchFamily="18" charset="0"/>
              </a:rPr>
            </a:br>
            <a:r>
              <a:rPr lang="zh-TW" altLang="en-US" b="1" dirty="0" smtClean="0">
                <a:latin typeface="+mn-ea"/>
                <a:ea typeface="+mn-ea"/>
                <a:cs typeface="Times New Roman" panose="02020603050405020304" pitchFamily="18" charset="0"/>
              </a:rPr>
              <a:t>確診同仁早日康復</a:t>
            </a:r>
            <a:endParaRPr lang="zh-TW" altLang="en-US" b="1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>
                <a:solidFill>
                  <a:schemeClr val="tx1"/>
                </a:solidFill>
              </a:rPr>
              <a:t>18</a:t>
            </a:fld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5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4811" y="229477"/>
            <a:ext cx="12098655" cy="1260211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指引參考主題</a:t>
            </a:r>
            <a:endParaRPr lang="zh-TW" alt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4417219" y="1692399"/>
            <a:ext cx="2304256" cy="10801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快篩陽性</a:t>
            </a:r>
            <a:endParaRPr lang="zh-TW" altLang="en-US" sz="3600" b="1" dirty="0">
              <a:ln w="12700">
                <a:solidFill>
                  <a:srgbClr val="FFC0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1824931" y="1692399"/>
            <a:ext cx="2304256" cy="10801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預防準備</a:t>
            </a:r>
            <a:endParaRPr lang="zh-TW" alt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向下箭號 5"/>
          <p:cNvSpPr/>
          <p:nvPr/>
        </p:nvSpPr>
        <p:spPr>
          <a:xfrm>
            <a:off x="5209307" y="2973913"/>
            <a:ext cx="72008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/>
          </a:p>
        </p:txBody>
      </p:sp>
      <p:sp>
        <p:nvSpPr>
          <p:cNvPr id="7" name="圓角矩形 6"/>
          <p:cNvSpPr/>
          <p:nvPr/>
        </p:nvSpPr>
        <p:spPr>
          <a:xfrm>
            <a:off x="4417219" y="3289797"/>
            <a:ext cx="2304256" cy="10801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差勤規定</a:t>
            </a:r>
            <a:endParaRPr lang="zh-TW" altLang="en-US" sz="3600" b="1" dirty="0">
              <a:ln w="12700">
                <a:solidFill>
                  <a:srgbClr val="FFC0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向下箭號 7"/>
          <p:cNvSpPr/>
          <p:nvPr/>
        </p:nvSpPr>
        <p:spPr>
          <a:xfrm>
            <a:off x="5209307" y="4599163"/>
            <a:ext cx="72008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/>
          </a:p>
        </p:txBody>
      </p:sp>
      <p:sp>
        <p:nvSpPr>
          <p:cNvPr id="9" name="圓角矩形 8"/>
          <p:cNvSpPr/>
          <p:nvPr/>
        </p:nvSpPr>
        <p:spPr>
          <a:xfrm>
            <a:off x="4417219" y="4915047"/>
            <a:ext cx="2304256" cy="217795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71463" indent="-271463">
              <a:buFont typeface="Arial" panose="020B0604020202020204" pitchFamily="34" charset="0"/>
              <a:buChar char="•"/>
            </a:pPr>
            <a:r>
              <a:rPr lang="en-US" altLang="zh-TW" sz="28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PCR</a:t>
            </a:r>
            <a:r>
              <a:rPr lang="zh-TW" altLang="en-US" sz="28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採檢</a:t>
            </a:r>
            <a:endParaRPr lang="en-US" altLang="zh-TW" sz="2800" b="1" dirty="0" smtClean="0">
              <a:ln w="12700">
                <a:solidFill>
                  <a:srgbClr val="FFC0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視訊問診</a:t>
            </a:r>
            <a:endParaRPr lang="en-US" altLang="zh-TW" sz="2800" b="1" dirty="0" smtClean="0">
              <a:ln w="12700">
                <a:solidFill>
                  <a:srgbClr val="FFC0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醫療院所確認</a:t>
            </a:r>
            <a:endParaRPr lang="en-US" altLang="zh-TW" sz="2800" b="1" dirty="0" smtClean="0">
              <a:ln w="12700">
                <a:solidFill>
                  <a:srgbClr val="FFC0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7009507" y="1714972"/>
            <a:ext cx="2304256" cy="10801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居家隔離</a:t>
            </a:r>
            <a:endParaRPr lang="zh-TW" altLang="en-US" sz="3600" b="1" dirty="0"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1" name="向下箭號 10"/>
          <p:cNvSpPr/>
          <p:nvPr/>
        </p:nvSpPr>
        <p:spPr>
          <a:xfrm>
            <a:off x="7801595" y="2996486"/>
            <a:ext cx="72008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/>
          </a:p>
        </p:txBody>
      </p:sp>
      <p:sp>
        <p:nvSpPr>
          <p:cNvPr id="12" name="圓角矩形 11"/>
          <p:cNvSpPr/>
          <p:nvPr/>
        </p:nvSpPr>
        <p:spPr>
          <a:xfrm>
            <a:off x="7009507" y="3312370"/>
            <a:ext cx="2304256" cy="10801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防疫旅館</a:t>
            </a:r>
            <a:endParaRPr lang="zh-TW" altLang="en-US" sz="3600" b="1" dirty="0"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5" name="向下箭號 14"/>
          <p:cNvSpPr/>
          <p:nvPr/>
        </p:nvSpPr>
        <p:spPr>
          <a:xfrm>
            <a:off x="7801595" y="4599163"/>
            <a:ext cx="72008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/>
          </a:p>
        </p:txBody>
      </p:sp>
      <p:sp>
        <p:nvSpPr>
          <p:cNvPr id="16" name="圓角矩形 15"/>
          <p:cNvSpPr/>
          <p:nvPr/>
        </p:nvSpPr>
        <p:spPr>
          <a:xfrm>
            <a:off x="7009507" y="4915047"/>
            <a:ext cx="2304256" cy="10801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視訊問診</a:t>
            </a:r>
            <a:endParaRPr lang="zh-TW" altLang="en-US" sz="3600" b="1" dirty="0"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9601795" y="1734172"/>
            <a:ext cx="2304256" cy="10801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ln w="127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居家照護</a:t>
            </a:r>
            <a:endParaRPr lang="zh-TW" altLang="en-US" sz="3600" b="1" dirty="0">
              <a:ln w="12700"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8" name="向下箭號 17"/>
          <p:cNvSpPr/>
          <p:nvPr/>
        </p:nvSpPr>
        <p:spPr>
          <a:xfrm>
            <a:off x="10393883" y="3015686"/>
            <a:ext cx="72008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/>
          </a:p>
        </p:txBody>
      </p:sp>
      <p:sp>
        <p:nvSpPr>
          <p:cNvPr id="19" name="圓角矩形 18"/>
          <p:cNvSpPr/>
          <p:nvPr/>
        </p:nvSpPr>
        <p:spPr>
          <a:xfrm>
            <a:off x="9601795" y="3331570"/>
            <a:ext cx="2304256" cy="10801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ln w="127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症狀</a:t>
            </a:r>
            <a:r>
              <a:rPr lang="zh-TW" altLang="en-US" sz="3600" b="1" dirty="0">
                <a:ln w="127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指引</a:t>
            </a:r>
          </a:p>
        </p:txBody>
      </p:sp>
      <p:sp>
        <p:nvSpPr>
          <p:cNvPr id="20" name="向下箭號 19"/>
          <p:cNvSpPr/>
          <p:nvPr/>
        </p:nvSpPr>
        <p:spPr>
          <a:xfrm>
            <a:off x="10393883" y="4618363"/>
            <a:ext cx="72008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/>
          </a:p>
        </p:txBody>
      </p:sp>
      <p:sp>
        <p:nvSpPr>
          <p:cNvPr id="21" name="圓角矩形 20"/>
          <p:cNvSpPr/>
          <p:nvPr/>
        </p:nvSpPr>
        <p:spPr>
          <a:xfrm>
            <a:off x="9601795" y="4934247"/>
            <a:ext cx="2304256" cy="10801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ln w="127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本所服務</a:t>
            </a:r>
            <a:endParaRPr lang="zh-TW" altLang="en-US" sz="3600" b="1" dirty="0">
              <a:ln w="12700"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>
          <a:xfrm>
            <a:off x="9701355" y="7180173"/>
            <a:ext cx="3136689" cy="402567"/>
          </a:xfrm>
        </p:spPr>
        <p:txBody>
          <a:bodyPr/>
          <a:lstStyle/>
          <a:p>
            <a:fld id="{B3AAAEA7-8BCE-4301-A51E-CEE06A27A943}" type="slidenum">
              <a:rPr lang="zh-TW" altLang="en-US" smtClean="0">
                <a:solidFill>
                  <a:schemeClr val="tx1"/>
                </a:solidFill>
              </a:rPr>
              <a:t>2</a:t>
            </a:fld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68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25131" y="252239"/>
            <a:ext cx="6625392" cy="115212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rgbClr val="FF0000"/>
                </a:solidFill>
              </a:rPr>
              <a:t>現在可以做的準備</a:t>
            </a:r>
            <a:endParaRPr lang="zh-TW" alt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3425" y="1548383"/>
            <a:ext cx="12098655" cy="4990084"/>
          </a:xfrm>
        </p:spPr>
        <p:txBody>
          <a:bodyPr>
            <a:normAutofit lnSpcReduction="10000"/>
          </a:bodyPr>
          <a:lstStyle/>
          <a:p>
            <a:r>
              <a:rPr lang="zh-TW" altLang="en-US" b="1" dirty="0"/>
              <a:t>現在馬上做</a:t>
            </a:r>
            <a:r>
              <a:rPr lang="en-US" altLang="zh-TW" b="1" dirty="0"/>
              <a:t>-</a:t>
            </a:r>
            <a:r>
              <a:rPr lang="zh-TW" altLang="en-US" b="1" dirty="0"/>
              <a:t>查詢資訊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 smtClean="0"/>
              <a:t>下載</a:t>
            </a:r>
            <a:r>
              <a:rPr lang="zh-TW" altLang="en-US" dirty="0">
                <a:hlinkClick r:id="rId2"/>
              </a:rPr>
              <a:t>健保快易通</a:t>
            </a:r>
            <a:r>
              <a:rPr lang="en-US" altLang="zh-TW" dirty="0">
                <a:hlinkClick r:id="rId2"/>
              </a:rPr>
              <a:t>APP</a:t>
            </a:r>
            <a:r>
              <a:rPr lang="en-US" altLang="zh-TW" dirty="0"/>
              <a:t>-</a:t>
            </a:r>
            <a:r>
              <a:rPr lang="zh-TW" altLang="en-US" dirty="0"/>
              <a:t>查詢</a:t>
            </a:r>
            <a:r>
              <a:rPr lang="en-US" altLang="zh-TW" dirty="0"/>
              <a:t>PCR</a:t>
            </a:r>
            <a:r>
              <a:rPr lang="zh-TW" altLang="en-US" dirty="0"/>
              <a:t>結果及通報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 smtClean="0"/>
              <a:t>下載</a:t>
            </a:r>
            <a:r>
              <a:rPr lang="zh-TW" altLang="en-US" dirty="0"/>
              <a:t>健康益友</a:t>
            </a:r>
            <a:r>
              <a:rPr lang="en-US" altLang="zh-TW" dirty="0"/>
              <a:t>APP </a:t>
            </a:r>
            <a:r>
              <a:rPr lang="en-US" altLang="zh-TW" dirty="0">
                <a:hlinkClick r:id="rId3"/>
              </a:rPr>
              <a:t>iOS</a:t>
            </a:r>
            <a:r>
              <a:rPr lang="zh-TW" altLang="en-US" dirty="0"/>
              <a:t> </a:t>
            </a:r>
            <a:r>
              <a:rPr lang="en-US" altLang="zh-TW" dirty="0">
                <a:hlinkClick r:id="rId4"/>
              </a:rPr>
              <a:t>Google Play</a:t>
            </a:r>
            <a:r>
              <a:rPr lang="zh-TW" altLang="en-US" dirty="0"/>
              <a:t> </a:t>
            </a:r>
            <a:r>
              <a:rPr lang="en-US" altLang="zh-TW" dirty="0"/>
              <a:t>- </a:t>
            </a:r>
            <a:r>
              <a:rPr lang="zh-TW" altLang="en-US" dirty="0"/>
              <a:t>確診時可以線上看診、拿處方，並有藥師送藥到宅服務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 smtClean="0"/>
              <a:t>加入</a:t>
            </a:r>
            <a:r>
              <a:rPr lang="zh-TW" altLang="en-US" dirty="0"/>
              <a:t>書籤 </a:t>
            </a:r>
            <a:r>
              <a:rPr lang="en-US" altLang="zh-TW" dirty="0">
                <a:hlinkClick r:id="rId5"/>
              </a:rPr>
              <a:t>Google </a:t>
            </a:r>
            <a:r>
              <a:rPr lang="zh-TW" altLang="en-US" dirty="0">
                <a:hlinkClick r:id="rId5"/>
              </a:rPr>
              <a:t>家裡附近可以視訊看診的診所</a:t>
            </a:r>
            <a:r>
              <a:rPr lang="zh-TW" altLang="en-US" dirty="0"/>
              <a:t> </a:t>
            </a:r>
            <a:r>
              <a:rPr lang="en-US" altLang="zh-TW" dirty="0"/>
              <a:t>- </a:t>
            </a:r>
            <a:r>
              <a:rPr lang="zh-TW" altLang="en-US" dirty="0"/>
              <a:t>確診時可以線上看診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 smtClean="0"/>
              <a:t>加入</a:t>
            </a:r>
            <a:r>
              <a:rPr lang="zh-TW" altLang="en-US" dirty="0"/>
              <a:t>書籤 </a:t>
            </a:r>
            <a:r>
              <a:rPr lang="zh-TW" altLang="en-US" dirty="0">
                <a:hlinkClick r:id="rId6"/>
              </a:rPr>
              <a:t>中醫師公會全國聯合會</a:t>
            </a:r>
            <a:r>
              <a:rPr lang="en-US" altLang="zh-TW" dirty="0"/>
              <a:t>-</a:t>
            </a:r>
            <a:r>
              <a:rPr lang="zh-TW" altLang="en-US" dirty="0"/>
              <a:t>確診時可以中醫視訊診療（清冠一號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617042" y="7158696"/>
            <a:ext cx="3136689" cy="402567"/>
          </a:xfrm>
        </p:spPr>
        <p:txBody>
          <a:bodyPr/>
          <a:lstStyle/>
          <a:p>
            <a:fld id="{B3AAAEA7-8BCE-4301-A51E-CEE06A27A943}" type="slidenum">
              <a:rPr lang="zh-TW" altLang="en-US" smtClean="0">
                <a:solidFill>
                  <a:schemeClr val="tx1"/>
                </a:solidFill>
              </a:rPr>
              <a:t>3</a:t>
            </a:fld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6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6764" y="288716"/>
            <a:ext cx="5762071" cy="201487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zh-TW" alt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快篩陽性</a:t>
            </a:r>
            <a:r>
              <a:rPr lang="zh-TW" altLang="en-US" sz="7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怎麼辦</a:t>
            </a:r>
            <a:r>
              <a:rPr lang="zh-TW" altLang="en-US" sz="4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？</a:t>
            </a:r>
            <a:r>
              <a:rPr lang="en-US" altLang="zh-TW" sz="4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en-US" altLang="zh-TW" sz="4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zh-TW" altLang="en-US" sz="40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（差勤規定－本人確診）</a:t>
            </a:r>
            <a:endParaRPr lang="zh-TW" altLang="en-US" sz="4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610" y="3483239"/>
            <a:ext cx="1051561" cy="1051561"/>
          </a:xfrm>
          <a:prstGeom prst="rect">
            <a:avLst/>
          </a:prstGeom>
        </p:spPr>
      </p:pic>
      <p:sp>
        <p:nvSpPr>
          <p:cNvPr id="5" name="向右箭號 4"/>
          <p:cNvSpPr/>
          <p:nvPr/>
        </p:nvSpPr>
        <p:spPr>
          <a:xfrm>
            <a:off x="6252742" y="3603582"/>
            <a:ext cx="347472" cy="56692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818" y="2772519"/>
            <a:ext cx="979349" cy="979349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>
          <a:xfrm>
            <a:off x="5283447" y="3571572"/>
            <a:ext cx="969295" cy="649224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/>
              <a:t>確診</a:t>
            </a:r>
            <a:endParaRPr lang="zh-TW" altLang="en-US" sz="2800" b="1" dirty="0"/>
          </a:p>
        </p:txBody>
      </p:sp>
      <p:sp>
        <p:nvSpPr>
          <p:cNvPr id="8" name="向右箭號 7"/>
          <p:cNvSpPr/>
          <p:nvPr/>
        </p:nvSpPr>
        <p:spPr>
          <a:xfrm>
            <a:off x="6600214" y="3612720"/>
            <a:ext cx="347472" cy="56692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>
            <a:off x="6942790" y="3612720"/>
            <a:ext cx="347472" cy="56692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7290262" y="3621858"/>
            <a:ext cx="347472" cy="56692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>
            <a:off x="7618798" y="3612720"/>
            <a:ext cx="347472" cy="56692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>
            <a:off x="7966270" y="3621858"/>
            <a:ext cx="347472" cy="56692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>
            <a:off x="8308846" y="3621858"/>
            <a:ext cx="347472" cy="56692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>
            <a:off x="8656318" y="3630996"/>
            <a:ext cx="347472" cy="566928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>
            <a:off x="9015238" y="3626440"/>
            <a:ext cx="347472" cy="566928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右箭號 15"/>
          <p:cNvSpPr/>
          <p:nvPr/>
        </p:nvSpPr>
        <p:spPr>
          <a:xfrm>
            <a:off x="9362710" y="3658424"/>
            <a:ext cx="347472" cy="566928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右箭號 16"/>
          <p:cNvSpPr/>
          <p:nvPr/>
        </p:nvSpPr>
        <p:spPr>
          <a:xfrm>
            <a:off x="9721630" y="3653868"/>
            <a:ext cx="347472" cy="566928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右箭號 17"/>
          <p:cNvSpPr/>
          <p:nvPr/>
        </p:nvSpPr>
        <p:spPr>
          <a:xfrm>
            <a:off x="10090702" y="3658424"/>
            <a:ext cx="347472" cy="566928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右箭號 18"/>
          <p:cNvSpPr/>
          <p:nvPr/>
        </p:nvSpPr>
        <p:spPr>
          <a:xfrm>
            <a:off x="10449622" y="3653868"/>
            <a:ext cx="347472" cy="566928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向右箭號 19"/>
          <p:cNvSpPr/>
          <p:nvPr/>
        </p:nvSpPr>
        <p:spPr>
          <a:xfrm>
            <a:off x="10812502" y="3658424"/>
            <a:ext cx="347472" cy="566928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向右箭號 20"/>
          <p:cNvSpPr/>
          <p:nvPr/>
        </p:nvSpPr>
        <p:spPr>
          <a:xfrm>
            <a:off x="11171422" y="3653868"/>
            <a:ext cx="1088928" cy="566928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向右箭號 21"/>
          <p:cNvSpPr/>
          <p:nvPr/>
        </p:nvSpPr>
        <p:spPr>
          <a:xfrm>
            <a:off x="3015431" y="3653868"/>
            <a:ext cx="2246416" cy="56692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7792534" y="526236"/>
            <a:ext cx="482453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TW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5/26</a:t>
            </a:r>
            <a:r>
              <a:rPr lang="zh-TW" altLang="en-US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起新增確定病例條件：</a:t>
            </a:r>
            <a:r>
              <a:rPr lang="en-US" altLang="zh-TW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en-US" altLang="zh-TW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zh-TW" altLang="en-US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經視訊診療或前往社區篩檢站、醫療院所請醫師評估確認快篩結果</a:t>
            </a:r>
            <a:endParaRPr lang="zh-TW" altLang="en-US" sz="2800" b="1" cap="none" spc="0" dirty="0">
              <a:ln w="0"/>
              <a:solidFill>
                <a:srgbClr val="00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585084" y="4771698"/>
            <a:ext cx="264687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依隔離通知書</a:t>
            </a:r>
            <a:endParaRPr lang="en-US" altLang="zh-TW" sz="3200" b="1" cap="none" spc="0" dirty="0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zh-TW" altLang="en-US" sz="32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請公</a:t>
            </a:r>
            <a:r>
              <a:rPr lang="zh-TW" altLang="en-US" sz="32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假</a:t>
            </a:r>
          </a:p>
        </p:txBody>
      </p:sp>
      <p:sp>
        <p:nvSpPr>
          <p:cNvPr id="25" name="矩形 24"/>
          <p:cNvSpPr/>
          <p:nvPr/>
        </p:nvSpPr>
        <p:spPr>
          <a:xfrm>
            <a:off x="5540803" y="2913998"/>
            <a:ext cx="28039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4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第</a:t>
            </a:r>
            <a:r>
              <a:rPr lang="en-US" altLang="zh-TW" sz="24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</a:t>
            </a:r>
            <a:r>
              <a:rPr lang="zh-TW" altLang="en-US" sz="24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天</a:t>
            </a:r>
            <a:r>
              <a:rPr lang="en-US" altLang="zh-TW" sz="24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+7</a:t>
            </a:r>
            <a:r>
              <a:rPr lang="zh-TW" altLang="en-US" sz="24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天居家照護</a:t>
            </a:r>
            <a:endParaRPr lang="zh-TW" altLang="en-US" sz="24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648069" y="2929374"/>
            <a:ext cx="24945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400" b="1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</a:t>
            </a:r>
            <a:r>
              <a:rPr lang="zh-TW" altLang="en-US" sz="2400" b="1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天自主健康管理</a:t>
            </a:r>
            <a:endParaRPr lang="zh-TW" altLang="en-US" sz="2400" b="1" cap="none" spc="0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989081" y="4534800"/>
            <a:ext cx="182614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b="1" cap="none" spc="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居家辦公</a:t>
            </a:r>
            <a:endParaRPr lang="en-US" altLang="zh-TW" sz="3200" b="1" cap="none" spc="0" dirty="0" smtClean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zh-TW" altLang="en-US" sz="3200" b="1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得</a:t>
            </a:r>
            <a:r>
              <a:rPr lang="zh-TW" altLang="en-US" sz="3200" b="1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因</a:t>
            </a:r>
            <a:endParaRPr lang="en-US" altLang="zh-TW" sz="3200" b="1" dirty="0" smtClean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zh-TW" altLang="en-US" sz="3200" b="1" cap="none" spc="0" dirty="0" smtClean="0">
                <a:ln w="0"/>
                <a:solidFill>
                  <a:srgbClr val="00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業務需要</a:t>
            </a:r>
            <a:endParaRPr lang="en-US" altLang="zh-TW" sz="3200" b="1" cap="none" spc="0" dirty="0" smtClean="0">
              <a:ln w="0"/>
              <a:solidFill>
                <a:srgbClr val="00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zh-TW" altLang="en-US" sz="3200" b="1" dirty="0">
                <a:ln w="0"/>
                <a:solidFill>
                  <a:srgbClr val="00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快篩陰性</a:t>
            </a:r>
            <a:endParaRPr lang="en-US" altLang="zh-TW" sz="3200" b="1" dirty="0">
              <a:ln w="0"/>
              <a:solidFill>
                <a:srgbClr val="00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zh-TW" altLang="en-US" sz="3200" b="1" dirty="0" smtClean="0">
                <a:ln w="0"/>
                <a:solidFill>
                  <a:srgbClr val="00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到所上班</a:t>
            </a:r>
            <a:endParaRPr lang="zh-TW" altLang="en-US" sz="3200" b="1" cap="none" spc="0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1113126" y="4540936"/>
            <a:ext cx="182614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b="1" cap="none" spc="0" dirty="0" smtClean="0">
                <a:ln w="0"/>
                <a:solidFill>
                  <a:srgbClr val="00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快篩陰性</a:t>
            </a:r>
            <a:endParaRPr lang="en-US" altLang="zh-TW" sz="3200" b="1" cap="none" spc="0" dirty="0" smtClean="0">
              <a:ln w="0"/>
              <a:solidFill>
                <a:srgbClr val="00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zh-TW" altLang="en-US" sz="3200" b="1" cap="none" spc="0" dirty="0" smtClean="0">
                <a:ln w="0"/>
                <a:solidFill>
                  <a:srgbClr val="00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恢復上班</a:t>
            </a:r>
            <a:endParaRPr lang="en-US" altLang="zh-TW" sz="3200" b="1" cap="none" spc="0" dirty="0" smtClean="0">
              <a:ln w="0"/>
              <a:solidFill>
                <a:srgbClr val="00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9" name="左-右雙向箭號 28"/>
          <p:cNvSpPr/>
          <p:nvPr/>
        </p:nvSpPr>
        <p:spPr>
          <a:xfrm>
            <a:off x="5302841" y="4580409"/>
            <a:ext cx="3345227" cy="191289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左-右雙向箭號 29"/>
          <p:cNvSpPr/>
          <p:nvPr/>
        </p:nvSpPr>
        <p:spPr>
          <a:xfrm>
            <a:off x="3015431" y="4394850"/>
            <a:ext cx="3257969" cy="185559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2949189" y="4714490"/>
            <a:ext cx="182614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b="1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未確定前</a:t>
            </a:r>
            <a:endParaRPr lang="en-US" altLang="zh-TW" sz="3200" b="1" cap="none" spc="0" dirty="0" smtClean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altLang="zh-TW" sz="3200" b="1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r>
              <a:rPr lang="zh-TW" altLang="en-US" sz="3200" b="1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至</a:t>
            </a:r>
            <a:r>
              <a:rPr lang="en-US" altLang="zh-TW" sz="3200" b="1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r>
              <a:rPr lang="zh-TW" altLang="en-US" sz="3200" b="1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天</a:t>
            </a:r>
            <a:endParaRPr lang="en-US" altLang="zh-TW" sz="3200" b="1" cap="none" spc="0" dirty="0" smtClean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zh-TW" altLang="en-US" sz="3200" b="1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居家辦公</a:t>
            </a:r>
            <a:endParaRPr lang="zh-TW" altLang="en-US" sz="32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4" name="投影片編號版面配置區 33"/>
          <p:cNvSpPr>
            <a:spLocks noGrp="1"/>
          </p:cNvSpPr>
          <p:nvPr>
            <p:ph type="sldNum" sz="quarter" idx="12"/>
          </p:nvPr>
        </p:nvSpPr>
        <p:spPr>
          <a:xfrm>
            <a:off x="9710182" y="7169287"/>
            <a:ext cx="3136689" cy="402567"/>
          </a:xfrm>
        </p:spPr>
        <p:txBody>
          <a:bodyPr/>
          <a:lstStyle/>
          <a:p>
            <a:fld id="{B3AAAEA7-8BCE-4301-A51E-CEE06A27A943}" type="slidenum">
              <a:rPr lang="zh-TW" altLang="en-US" smtClean="0">
                <a:solidFill>
                  <a:schemeClr val="tx1"/>
                </a:solidFill>
              </a:rPr>
              <a:t>4</a:t>
            </a:fld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5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爆炸 1 1"/>
          <p:cNvSpPr/>
          <p:nvPr/>
        </p:nvSpPr>
        <p:spPr>
          <a:xfrm>
            <a:off x="731896" y="4464863"/>
            <a:ext cx="1220494" cy="2207790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向右箭號 3"/>
          <p:cNvSpPr/>
          <p:nvPr/>
        </p:nvSpPr>
        <p:spPr>
          <a:xfrm>
            <a:off x="5383062" y="2953131"/>
            <a:ext cx="347472" cy="56692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4413767" y="2921121"/>
            <a:ext cx="969295" cy="649224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/>
              <a:t>確診</a:t>
            </a:r>
            <a:endParaRPr lang="zh-TW" altLang="en-US" sz="2800" b="1" dirty="0"/>
          </a:p>
        </p:txBody>
      </p:sp>
      <p:sp>
        <p:nvSpPr>
          <p:cNvPr id="6" name="向右箭號 5"/>
          <p:cNvSpPr/>
          <p:nvPr/>
        </p:nvSpPr>
        <p:spPr>
          <a:xfrm>
            <a:off x="5730534" y="2962269"/>
            <a:ext cx="347472" cy="56692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>
            <a:off x="6073110" y="2962269"/>
            <a:ext cx="347472" cy="56692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6420582" y="2971407"/>
            <a:ext cx="347472" cy="56692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>
            <a:off x="6749118" y="2962269"/>
            <a:ext cx="347472" cy="56692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7096590" y="2971407"/>
            <a:ext cx="347472" cy="56692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>
            <a:off x="7439166" y="2971407"/>
            <a:ext cx="347472" cy="56692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>
            <a:off x="7786638" y="2980545"/>
            <a:ext cx="347472" cy="566928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>
            <a:off x="8145558" y="2975989"/>
            <a:ext cx="347472" cy="566928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>
            <a:off x="8493030" y="3007973"/>
            <a:ext cx="347472" cy="566928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>
            <a:off x="8851950" y="3003417"/>
            <a:ext cx="347472" cy="566928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右箭號 15"/>
          <p:cNvSpPr/>
          <p:nvPr/>
        </p:nvSpPr>
        <p:spPr>
          <a:xfrm>
            <a:off x="9221022" y="3007973"/>
            <a:ext cx="347472" cy="566928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右箭號 16"/>
          <p:cNvSpPr/>
          <p:nvPr/>
        </p:nvSpPr>
        <p:spPr>
          <a:xfrm>
            <a:off x="9579942" y="3003417"/>
            <a:ext cx="347472" cy="566928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右箭號 17"/>
          <p:cNvSpPr/>
          <p:nvPr/>
        </p:nvSpPr>
        <p:spPr>
          <a:xfrm>
            <a:off x="9942822" y="3007973"/>
            <a:ext cx="347472" cy="566928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右箭號 18"/>
          <p:cNvSpPr/>
          <p:nvPr/>
        </p:nvSpPr>
        <p:spPr>
          <a:xfrm>
            <a:off x="10301742" y="3003417"/>
            <a:ext cx="1088928" cy="566928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8145565" y="206750"/>
            <a:ext cx="4014967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28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同仁應立即</a:t>
            </a:r>
            <a:r>
              <a:rPr lang="zh-TW" altLang="en-US" sz="2800" b="1" cap="none" spc="0" dirty="0" smtClean="0">
                <a:ln w="0"/>
                <a:solidFill>
                  <a:srgbClr val="00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快篩</a:t>
            </a:r>
            <a:r>
              <a:rPr lang="zh-TW" altLang="en-US" sz="28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，</a:t>
            </a:r>
            <a:endParaRPr lang="en-US" altLang="zh-TW" sz="2800" b="1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TW" altLang="en-US" sz="28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陰性得持續上班、自我隔離或居家辦公，</a:t>
            </a:r>
            <a:endParaRPr lang="en-US" altLang="zh-TW" sz="2800" b="1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TW" altLang="en-US" sz="28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陽性依前頁確診程序</a:t>
            </a:r>
            <a:endParaRPr lang="zh-TW" altLang="en-US" sz="28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371707" y="4707582"/>
            <a:ext cx="20313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4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r>
              <a:rPr lang="zh-TW" altLang="en-US" sz="24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天居家隔離</a:t>
            </a:r>
            <a:endParaRPr lang="en-US" altLang="zh-TW" sz="2400" b="1" cap="none" spc="0" dirty="0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zh-TW" altLang="en-US" sz="24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依隔離通知書</a:t>
            </a:r>
            <a:endParaRPr lang="en-US" altLang="zh-TW" sz="2400" b="1" cap="none" spc="0" dirty="0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zh-TW" altLang="en-US" sz="24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請防疫隔離假</a:t>
            </a:r>
            <a:endParaRPr lang="zh-TW" altLang="en-US" sz="24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671123" y="2263547"/>
            <a:ext cx="28039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4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第</a:t>
            </a:r>
            <a:r>
              <a:rPr lang="en-US" altLang="zh-TW" sz="24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</a:t>
            </a:r>
            <a:r>
              <a:rPr lang="zh-TW" altLang="en-US" sz="24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天</a:t>
            </a:r>
            <a:r>
              <a:rPr lang="en-US" altLang="zh-TW" sz="24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+7</a:t>
            </a:r>
            <a:r>
              <a:rPr lang="zh-TW" altLang="en-US" sz="24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天居家照護</a:t>
            </a:r>
            <a:endParaRPr lang="zh-TW" altLang="en-US" sz="24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778389" y="2278923"/>
            <a:ext cx="24945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400" b="1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</a:t>
            </a:r>
            <a:r>
              <a:rPr lang="zh-TW" altLang="en-US" sz="2400" b="1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天自主健康管理</a:t>
            </a:r>
            <a:endParaRPr lang="zh-TW" altLang="en-US" sz="2400" b="1" cap="none" spc="0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697611" y="4688507"/>
            <a:ext cx="18790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400" b="1" cap="none" spc="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r>
              <a:rPr lang="zh-TW" altLang="en-US" sz="2400" b="1" cap="none" spc="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天</a:t>
            </a:r>
            <a:r>
              <a:rPr lang="zh-TW" altLang="en-US" sz="2400" b="1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自主防</a:t>
            </a:r>
            <a:r>
              <a:rPr lang="zh-TW" altLang="en-US" sz="2400" b="1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疫</a:t>
            </a:r>
            <a:endParaRPr lang="en-US" altLang="zh-TW" sz="2400" b="1" cap="none" spc="0" dirty="0" smtClean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altLang="zh-TW" sz="2400" b="1" cap="none" spc="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zh-TW" altLang="en-US" sz="2400" b="1" cap="none" spc="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居家辦公</a:t>
            </a:r>
            <a:r>
              <a:rPr lang="en-US" altLang="zh-TW" sz="2400" b="1" cap="none" spc="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endParaRPr lang="zh-TW" altLang="en-US" sz="2400" b="1" cap="none" spc="0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1618019" y="4355814"/>
            <a:ext cx="189737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2400" b="1" cap="none" spc="0" dirty="0" smtClean="0">
                <a:ln w="0"/>
                <a:solidFill>
                  <a:srgbClr val="00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快篩陰性</a:t>
            </a:r>
            <a:endParaRPr lang="en-US" altLang="zh-TW" sz="2400" b="1" cap="none" spc="0" dirty="0" smtClean="0">
              <a:ln w="0"/>
              <a:solidFill>
                <a:srgbClr val="00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TW" altLang="en-US" sz="2400" b="1" cap="none" spc="0" dirty="0" smtClean="0">
                <a:ln w="0"/>
                <a:solidFill>
                  <a:srgbClr val="00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恢復上班</a:t>
            </a:r>
            <a:endParaRPr lang="en-US" altLang="zh-TW" sz="2400" b="1" cap="none" spc="0" dirty="0" smtClean="0">
              <a:ln w="0"/>
              <a:solidFill>
                <a:srgbClr val="00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TW" altLang="en-US" sz="2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</a:t>
            </a:r>
            <a:r>
              <a:rPr lang="en-US" altLang="zh-TW" sz="2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</a:t>
            </a:r>
            <a:endParaRPr lang="en-US" altLang="zh-TW" sz="2400" b="1" cap="none" spc="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TW" altLang="en-US" sz="24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快篩陽性</a:t>
            </a:r>
            <a:endParaRPr lang="en-US" altLang="zh-TW" sz="2400" b="1" dirty="0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TW" altLang="en-US" sz="24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視訊問診</a:t>
            </a:r>
            <a:r>
              <a:rPr lang="en-US" altLang="zh-TW" sz="24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</a:t>
            </a:r>
            <a:endParaRPr lang="zh-TW" altLang="en-US" sz="2400" b="1" cap="none" spc="0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983" y="2175943"/>
            <a:ext cx="1235885" cy="1235885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1969946" y="4283289"/>
            <a:ext cx="2583669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2400" b="1" cap="none" spc="0" dirty="0" smtClean="0">
                <a:ln w="0"/>
                <a:solidFill>
                  <a:srgbClr val="00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快篩陰性</a:t>
            </a:r>
            <a:endParaRPr lang="en-US" altLang="zh-TW" sz="2400" b="1" cap="none" spc="0" dirty="0" smtClean="0">
              <a:ln w="0"/>
              <a:solidFill>
                <a:srgbClr val="00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TW" altLang="en-US" sz="2400" b="1" cap="none" spc="0" dirty="0" smtClean="0">
                <a:ln w="0"/>
                <a:solidFill>
                  <a:srgbClr val="00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得持續上班、</a:t>
            </a:r>
            <a:endParaRPr lang="en-US" altLang="zh-TW" sz="2400" b="1" cap="none" spc="0" dirty="0" smtClean="0">
              <a:ln w="0"/>
              <a:solidFill>
                <a:srgbClr val="00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TW" altLang="en-US" sz="2400" b="1" dirty="0" smtClean="0">
                <a:ln w="0"/>
                <a:solidFill>
                  <a:srgbClr val="00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自我隔離或</a:t>
            </a:r>
            <a:endParaRPr lang="en-US" altLang="zh-TW" sz="2400" b="1" cap="none" spc="0" dirty="0" smtClean="0">
              <a:ln w="0"/>
              <a:solidFill>
                <a:srgbClr val="00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TW" altLang="en-US" sz="2400" b="1" cap="none" spc="0" dirty="0" smtClean="0">
                <a:ln w="0"/>
                <a:solidFill>
                  <a:srgbClr val="00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居家辦公</a:t>
            </a:r>
            <a:r>
              <a:rPr lang="zh-TW" altLang="en-US" sz="2400" b="1" dirty="0" smtClean="0">
                <a:ln w="0"/>
                <a:solidFill>
                  <a:srgbClr val="00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（依</a:t>
            </a:r>
            <a:endParaRPr lang="en-US" altLang="zh-TW" sz="2400" b="1" cap="none" spc="0" dirty="0" smtClean="0">
              <a:ln w="0"/>
              <a:solidFill>
                <a:srgbClr val="00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TW" altLang="en-US" sz="2400" b="1" cap="none" spc="0" dirty="0" smtClean="0">
                <a:ln w="0"/>
                <a:solidFill>
                  <a:srgbClr val="00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防疫風險）</a:t>
            </a:r>
            <a:endParaRPr lang="en-US" altLang="zh-TW" sz="2400" b="1" cap="none" spc="0" dirty="0" smtClean="0">
              <a:ln w="0"/>
              <a:solidFill>
                <a:srgbClr val="00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TW" altLang="en-US" sz="24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快篩陽性</a:t>
            </a:r>
            <a:endParaRPr lang="en-US" altLang="zh-TW" sz="2400" b="1" dirty="0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TW" altLang="en-US" sz="24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依前頁確診</a:t>
            </a:r>
            <a:r>
              <a:rPr lang="zh-TW" altLang="en-US" sz="2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程序</a:t>
            </a:r>
            <a:r>
              <a:rPr lang="en-US" altLang="zh-TW" sz="24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</a:t>
            </a:r>
            <a:endParaRPr lang="zh-TW" altLang="en-US" sz="2400" b="1" cap="none" spc="0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13901" y="4831654"/>
            <a:ext cx="103444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400" b="1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同仁</a:t>
            </a:r>
            <a:endParaRPr lang="zh-TW" altLang="en-US" sz="4400" b="1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0" name="圖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903" y="3411828"/>
            <a:ext cx="606639" cy="609924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594" y="2617049"/>
            <a:ext cx="563002" cy="563002"/>
          </a:xfrm>
          <a:prstGeom prst="rect">
            <a:avLst/>
          </a:prstGeom>
        </p:spPr>
      </p:pic>
      <p:sp>
        <p:nvSpPr>
          <p:cNvPr id="32" name="向右箭號 31"/>
          <p:cNvSpPr/>
          <p:nvPr/>
        </p:nvSpPr>
        <p:spPr>
          <a:xfrm>
            <a:off x="2974873" y="3264009"/>
            <a:ext cx="1373517" cy="22063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向下箭號 32"/>
          <p:cNvSpPr/>
          <p:nvPr/>
        </p:nvSpPr>
        <p:spPr>
          <a:xfrm>
            <a:off x="2974873" y="3664434"/>
            <a:ext cx="248271" cy="6431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4" name="直線單箭頭接點 33"/>
          <p:cNvCxnSpPr/>
          <p:nvPr/>
        </p:nvCxnSpPr>
        <p:spPr>
          <a:xfrm flipH="1">
            <a:off x="5106862" y="3710005"/>
            <a:ext cx="198198" cy="4306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>
            <a:off x="6420226" y="3716790"/>
            <a:ext cx="1292205" cy="3657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>
            <a:off x="6455138" y="3712636"/>
            <a:ext cx="1379646" cy="36990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>
            <a:off x="7816713" y="3734562"/>
            <a:ext cx="3573957" cy="406109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向右箭號 37"/>
          <p:cNvSpPr/>
          <p:nvPr/>
        </p:nvSpPr>
        <p:spPr>
          <a:xfrm>
            <a:off x="5106862" y="4144742"/>
            <a:ext cx="890981" cy="56692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向右箭號 38"/>
          <p:cNvSpPr/>
          <p:nvPr/>
        </p:nvSpPr>
        <p:spPr>
          <a:xfrm>
            <a:off x="6009648" y="4144742"/>
            <a:ext cx="890981" cy="56692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向右箭號 39"/>
          <p:cNvSpPr/>
          <p:nvPr/>
        </p:nvSpPr>
        <p:spPr>
          <a:xfrm>
            <a:off x="6930213" y="4147125"/>
            <a:ext cx="890981" cy="56692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向右箭號 40"/>
          <p:cNvSpPr/>
          <p:nvPr/>
        </p:nvSpPr>
        <p:spPr>
          <a:xfrm>
            <a:off x="7834784" y="4160609"/>
            <a:ext cx="890981" cy="566928"/>
          </a:xfrm>
          <a:prstGeom prst="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向右箭號 41"/>
          <p:cNvSpPr/>
          <p:nvPr/>
        </p:nvSpPr>
        <p:spPr>
          <a:xfrm>
            <a:off x="8739355" y="4140671"/>
            <a:ext cx="890981" cy="566928"/>
          </a:xfrm>
          <a:prstGeom prst="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向右箭號 42"/>
          <p:cNvSpPr/>
          <p:nvPr/>
        </p:nvSpPr>
        <p:spPr>
          <a:xfrm>
            <a:off x="9657516" y="4163492"/>
            <a:ext cx="890981" cy="566928"/>
          </a:xfrm>
          <a:prstGeom prst="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向右箭號 43"/>
          <p:cNvSpPr/>
          <p:nvPr/>
        </p:nvSpPr>
        <p:spPr>
          <a:xfrm>
            <a:off x="10589267" y="4174735"/>
            <a:ext cx="890981" cy="566928"/>
          </a:xfrm>
          <a:prstGeom prst="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標題 1"/>
          <p:cNvSpPr>
            <a:spLocks noGrp="1"/>
          </p:cNvSpPr>
          <p:nvPr>
            <p:ph type="title"/>
          </p:nvPr>
        </p:nvSpPr>
        <p:spPr>
          <a:xfrm>
            <a:off x="969356" y="177511"/>
            <a:ext cx="5798698" cy="179262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zh-TW" alt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快篩陽性</a:t>
            </a:r>
            <a:r>
              <a:rPr lang="zh-TW" altLang="en-US" sz="7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怎麼辦</a:t>
            </a:r>
            <a:r>
              <a:rPr lang="zh-TW" altLang="en-US" sz="4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？</a:t>
            </a:r>
            <a:r>
              <a:rPr lang="en-US" altLang="zh-TW" sz="4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en-US" altLang="zh-TW" sz="4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zh-TW" altLang="en-US" sz="40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（差勤規定－親友確診）</a:t>
            </a:r>
            <a:endParaRPr lang="zh-TW" altLang="en-US" sz="4000" dirty="0"/>
          </a:p>
        </p:txBody>
      </p:sp>
      <p:cxnSp>
        <p:nvCxnSpPr>
          <p:cNvPr id="47" name="直線接點 46"/>
          <p:cNvCxnSpPr/>
          <p:nvPr/>
        </p:nvCxnSpPr>
        <p:spPr>
          <a:xfrm flipV="1">
            <a:off x="816819" y="3945141"/>
            <a:ext cx="12472456" cy="5922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投影片編號版面配置區 45"/>
          <p:cNvSpPr>
            <a:spLocks noGrp="1"/>
          </p:cNvSpPr>
          <p:nvPr>
            <p:ph type="sldNum" sz="quarter" idx="12"/>
          </p:nvPr>
        </p:nvSpPr>
        <p:spPr>
          <a:xfrm>
            <a:off x="9657516" y="7164726"/>
            <a:ext cx="3136689" cy="402567"/>
          </a:xfrm>
        </p:spPr>
        <p:txBody>
          <a:bodyPr/>
          <a:lstStyle/>
          <a:p>
            <a:fld id="{B3AAAEA7-8BCE-4301-A51E-CEE06A27A943}" type="slidenum">
              <a:rPr lang="zh-TW" altLang="en-US" smtClean="0">
                <a:solidFill>
                  <a:schemeClr val="tx1"/>
                </a:solidFill>
              </a:rPr>
              <a:t>5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8" name="向右箭號 57"/>
          <p:cNvSpPr/>
          <p:nvPr/>
        </p:nvSpPr>
        <p:spPr>
          <a:xfrm>
            <a:off x="5078202" y="5887973"/>
            <a:ext cx="890981" cy="566928"/>
          </a:xfrm>
          <a:prstGeom prst="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向右箭號 58"/>
          <p:cNvSpPr/>
          <p:nvPr/>
        </p:nvSpPr>
        <p:spPr>
          <a:xfrm>
            <a:off x="5997794" y="5887973"/>
            <a:ext cx="890981" cy="566928"/>
          </a:xfrm>
          <a:prstGeom prst="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向右箭號 59"/>
          <p:cNvSpPr/>
          <p:nvPr/>
        </p:nvSpPr>
        <p:spPr>
          <a:xfrm>
            <a:off x="6917386" y="5887973"/>
            <a:ext cx="890981" cy="566928"/>
          </a:xfrm>
          <a:prstGeom prst="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向右箭號 60"/>
          <p:cNvSpPr/>
          <p:nvPr/>
        </p:nvSpPr>
        <p:spPr>
          <a:xfrm>
            <a:off x="7836978" y="5887973"/>
            <a:ext cx="890981" cy="566928"/>
          </a:xfrm>
          <a:prstGeom prst="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向右箭號 61"/>
          <p:cNvSpPr/>
          <p:nvPr/>
        </p:nvSpPr>
        <p:spPr>
          <a:xfrm>
            <a:off x="8756570" y="5887973"/>
            <a:ext cx="890981" cy="566928"/>
          </a:xfrm>
          <a:prstGeom prst="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向右箭號 62"/>
          <p:cNvSpPr/>
          <p:nvPr/>
        </p:nvSpPr>
        <p:spPr>
          <a:xfrm>
            <a:off x="9676162" y="5887973"/>
            <a:ext cx="890981" cy="566928"/>
          </a:xfrm>
          <a:prstGeom prst="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向右箭號 63"/>
          <p:cNvSpPr/>
          <p:nvPr/>
        </p:nvSpPr>
        <p:spPr>
          <a:xfrm>
            <a:off x="10595756" y="5887973"/>
            <a:ext cx="890981" cy="566928"/>
          </a:xfrm>
          <a:prstGeom prst="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矩形 65"/>
          <p:cNvSpPr/>
          <p:nvPr/>
        </p:nvSpPr>
        <p:spPr>
          <a:xfrm>
            <a:off x="4749625" y="6385496"/>
            <a:ext cx="672147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US" sz="2400" b="1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打滿三劑者可選</a:t>
            </a:r>
            <a:r>
              <a:rPr lang="en-US" altLang="zh-TW" sz="2400" b="1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</a:t>
            </a:r>
            <a:r>
              <a:rPr lang="zh-TW" altLang="en-US" sz="2400" b="1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天自主防疫</a:t>
            </a:r>
            <a:r>
              <a:rPr lang="en-US" altLang="zh-TW" sz="2400" b="1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zh-TW" altLang="en-US" sz="2400" b="1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居家辦公</a:t>
            </a:r>
            <a:r>
              <a:rPr lang="en-US" altLang="zh-TW" sz="2400" b="1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zh-TW" altLang="en-US" sz="2400" b="1" dirty="0" smtClean="0">
                <a:ln w="0"/>
                <a:solidFill>
                  <a:srgbClr val="00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得因業務需要，快</a:t>
            </a:r>
            <a:r>
              <a:rPr lang="zh-TW" altLang="en-US" sz="2400" b="1" dirty="0">
                <a:ln w="0"/>
                <a:solidFill>
                  <a:srgbClr val="00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篩</a:t>
            </a:r>
            <a:r>
              <a:rPr lang="zh-TW" altLang="en-US" sz="2400" b="1" dirty="0" smtClean="0">
                <a:ln w="0"/>
                <a:solidFill>
                  <a:srgbClr val="00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陰性後到</a:t>
            </a:r>
            <a:r>
              <a:rPr lang="zh-TW" altLang="en-US" sz="2400" b="1" dirty="0">
                <a:ln w="0"/>
                <a:solidFill>
                  <a:srgbClr val="00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所上班</a:t>
            </a:r>
            <a:endParaRPr lang="zh-TW" altLang="en-US" sz="2400" b="1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7" name="文字方塊 66"/>
          <p:cNvSpPr txBox="1"/>
          <p:nvPr/>
        </p:nvSpPr>
        <p:spPr>
          <a:xfrm>
            <a:off x="4158223" y="4615248"/>
            <a:ext cx="54373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/>
              <a:t>二</a:t>
            </a:r>
            <a:endParaRPr lang="en-US" altLang="zh-TW" sz="2800" b="1" dirty="0" smtClean="0"/>
          </a:p>
          <a:p>
            <a:r>
              <a:rPr lang="zh-TW" altLang="en-US" sz="2800" b="1" dirty="0" smtClean="0"/>
              <a:t>擇</a:t>
            </a:r>
            <a:endParaRPr lang="en-US" altLang="zh-TW" sz="2800" b="1" dirty="0" smtClean="0"/>
          </a:p>
          <a:p>
            <a:r>
              <a:rPr lang="zh-TW" altLang="en-US" sz="2800" b="1" dirty="0" smtClean="0"/>
              <a:t>一</a:t>
            </a:r>
            <a:endParaRPr lang="zh-TW" altLang="en-US" sz="2800" b="1" dirty="0"/>
          </a:p>
        </p:txBody>
      </p:sp>
      <p:sp>
        <p:nvSpPr>
          <p:cNvPr id="68" name="左中括弧 67"/>
          <p:cNvSpPr/>
          <p:nvPr/>
        </p:nvSpPr>
        <p:spPr>
          <a:xfrm>
            <a:off x="4712140" y="4458199"/>
            <a:ext cx="225621" cy="171323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576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8907" y="612279"/>
            <a:ext cx="2376264" cy="187220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zh-TW" altLang="en-US" sz="4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本所鄰近快篩判讀醫事機構</a:t>
            </a:r>
            <a:endParaRPr lang="zh-TW" altLang="en-US" sz="36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673803" y="7158696"/>
            <a:ext cx="3136689" cy="402567"/>
          </a:xfrm>
        </p:spPr>
        <p:txBody>
          <a:bodyPr/>
          <a:lstStyle/>
          <a:p>
            <a:fld id="{B3AAAEA7-8BCE-4301-A51E-CEE06A27A943}" type="slidenum">
              <a:rPr lang="zh-TW" altLang="en-US" smtClean="0">
                <a:solidFill>
                  <a:schemeClr val="tx1"/>
                </a:solidFill>
              </a:rPr>
              <a:t>6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97054" y="3667606"/>
            <a:ext cx="115331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/>
              <a:t>上方資訊因常更新，如失效請至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資訊來源查詢：</a:t>
            </a:r>
            <a:r>
              <a:rPr lang="zh-TW" altLang="en-US" sz="3200" b="1" dirty="0" smtClean="0">
                <a:hlinkClick r:id="rId2"/>
              </a:rPr>
              <a:t>桃園市</a:t>
            </a:r>
            <a:r>
              <a:rPr lang="zh-TW" altLang="en-US" sz="3200" b="1" dirty="0">
                <a:hlinkClick r:id="rId2"/>
              </a:rPr>
              <a:t>因應</a:t>
            </a:r>
            <a:r>
              <a:rPr lang="en-US" altLang="zh-TW" sz="3200" b="1" dirty="0">
                <a:hlinkClick r:id="rId2"/>
              </a:rPr>
              <a:t>COVID-19</a:t>
            </a:r>
            <a:r>
              <a:rPr lang="zh-TW" altLang="en-US" sz="3200" b="1" dirty="0">
                <a:hlinkClick r:id="rId2"/>
              </a:rPr>
              <a:t>疫情之通訊診療重要</a:t>
            </a:r>
            <a:r>
              <a:rPr lang="zh-TW" altLang="en-US" sz="3200" b="1" dirty="0" smtClean="0">
                <a:hlinkClick r:id="rId2"/>
              </a:rPr>
              <a:t>訊息</a:t>
            </a:r>
            <a:endParaRPr lang="en-US" altLang="zh-TW" sz="3200" b="1" dirty="0" smtClean="0"/>
          </a:p>
          <a:p>
            <a:endParaRPr lang="en-US" altLang="zh-TW" sz="3200" b="1" dirty="0" smtClean="0"/>
          </a:p>
          <a:p>
            <a:r>
              <a:rPr lang="zh-TW" altLang="en-US" sz="3200" b="1" dirty="0" smtClean="0"/>
              <a:t>桃園社區採檢站：</a:t>
            </a:r>
            <a:r>
              <a:rPr lang="zh-TW" altLang="en-US" sz="3200" b="1" dirty="0" smtClean="0">
                <a:hlinkClick r:id="rId3"/>
              </a:rPr>
              <a:t>桃園事臉書資訊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桃園防疫旅館：</a:t>
            </a:r>
            <a:r>
              <a:rPr lang="zh-TW" altLang="en-US" sz="3200" b="1" dirty="0" smtClean="0">
                <a:hlinkClick r:id="rId4"/>
              </a:rPr>
              <a:t>防疫旅館小幫手</a:t>
            </a:r>
            <a:endParaRPr lang="zh-TW" altLang="en-US" sz="3200" b="1" dirty="0"/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4473468" y="612279"/>
            <a:ext cx="2376264" cy="187220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104306" tIns="52153" rIns="104306" bIns="52153" rtlCol="0" anchor="ctr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4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本所鄰近通訊診療西醫診所</a:t>
            </a:r>
            <a:endParaRPr lang="zh-TW" altLang="en-US" sz="3600" dirty="0"/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7338029" y="612279"/>
            <a:ext cx="2376264" cy="187220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104306" tIns="52153" rIns="104306" bIns="52153" rtlCol="0" anchor="ctr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4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本所鄰近通訊診療中醫診所</a:t>
            </a:r>
            <a:endParaRPr lang="zh-TW" altLang="en-US" sz="3600" dirty="0"/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10202590" y="612279"/>
            <a:ext cx="2376264" cy="187220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104306" tIns="52153" rIns="104306" bIns="52153" rtlCol="0" anchor="ctr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4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本所鄰近通訊診療醫院</a:t>
            </a:r>
            <a:endParaRPr lang="zh-TW" altLang="en-US" sz="3600" dirty="0"/>
          </a:p>
        </p:txBody>
      </p:sp>
      <p:sp>
        <p:nvSpPr>
          <p:cNvPr id="13" name="向右箭號 12">
            <a:hlinkClick r:id="rId5"/>
          </p:cNvPr>
          <p:cNvSpPr/>
          <p:nvPr/>
        </p:nvSpPr>
        <p:spPr>
          <a:xfrm>
            <a:off x="1993678" y="2786805"/>
            <a:ext cx="1656184" cy="86409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006600"/>
                </a:solidFill>
              </a:rPr>
              <a:t>請點我</a:t>
            </a:r>
            <a:endParaRPr lang="zh-TW" altLang="en-US" sz="2800" b="1" dirty="0">
              <a:solidFill>
                <a:srgbClr val="006600"/>
              </a:solidFill>
            </a:endParaRPr>
          </a:p>
        </p:txBody>
      </p:sp>
      <p:sp>
        <p:nvSpPr>
          <p:cNvPr id="14" name="向右箭號 13">
            <a:hlinkClick r:id="rId6"/>
          </p:cNvPr>
          <p:cNvSpPr/>
          <p:nvPr/>
        </p:nvSpPr>
        <p:spPr>
          <a:xfrm>
            <a:off x="4889757" y="2786805"/>
            <a:ext cx="1656184" cy="86409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006600"/>
                </a:solidFill>
              </a:rPr>
              <a:t>請點我</a:t>
            </a:r>
            <a:endParaRPr lang="zh-TW" altLang="en-US" sz="2800" b="1" dirty="0">
              <a:solidFill>
                <a:srgbClr val="006600"/>
              </a:solidFill>
            </a:endParaRPr>
          </a:p>
        </p:txBody>
      </p:sp>
      <p:sp>
        <p:nvSpPr>
          <p:cNvPr id="15" name="向右箭號 14">
            <a:hlinkClick r:id="rId7"/>
          </p:cNvPr>
          <p:cNvSpPr/>
          <p:nvPr/>
        </p:nvSpPr>
        <p:spPr>
          <a:xfrm>
            <a:off x="7785836" y="2786805"/>
            <a:ext cx="1656184" cy="86409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006600"/>
                </a:solidFill>
              </a:rPr>
              <a:t>請點我</a:t>
            </a:r>
            <a:endParaRPr lang="zh-TW" altLang="en-US" sz="2800" b="1" dirty="0">
              <a:solidFill>
                <a:srgbClr val="006600"/>
              </a:solidFill>
            </a:endParaRPr>
          </a:p>
        </p:txBody>
      </p:sp>
      <p:sp>
        <p:nvSpPr>
          <p:cNvPr id="16" name="向右箭號 15">
            <a:hlinkClick r:id="rId8"/>
          </p:cNvPr>
          <p:cNvSpPr/>
          <p:nvPr/>
        </p:nvSpPr>
        <p:spPr>
          <a:xfrm>
            <a:off x="10681915" y="2786805"/>
            <a:ext cx="1656184" cy="86409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006600"/>
                </a:solidFill>
              </a:rPr>
              <a:t>請點我</a:t>
            </a:r>
            <a:endParaRPr lang="zh-TW" altLang="en-US" sz="2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60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960835" y="1836415"/>
            <a:ext cx="2448272" cy="28083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104306" tIns="52153" rIns="104306" bIns="52153" rtlCol="0" anchor="ctr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44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隔離期間生病了怎麼辦？</a:t>
            </a:r>
            <a:endParaRPr lang="zh-TW" altLang="en-US" sz="40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179" y="180231"/>
            <a:ext cx="8001000" cy="68580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9673803" y="7158696"/>
            <a:ext cx="3136689" cy="402567"/>
          </a:xfrm>
        </p:spPr>
        <p:txBody>
          <a:bodyPr/>
          <a:lstStyle/>
          <a:p>
            <a:fld id="{B3AAAEA7-8BCE-4301-A51E-CEE06A27A943}" type="slidenum">
              <a:rPr lang="zh-TW" altLang="en-US" smtClean="0">
                <a:solidFill>
                  <a:schemeClr val="tx1"/>
                </a:solidFill>
              </a:rPr>
              <a:t>7</a:t>
            </a:fld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960835" y="1836415"/>
            <a:ext cx="2448272" cy="28083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104306" tIns="52153" rIns="104306" bIns="52153" rtlCol="0" anchor="ctr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視訊</a:t>
            </a:r>
            <a:r>
              <a:rPr lang="zh-TW" altLang="en-US" sz="44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問診ＱＡ</a:t>
            </a:r>
            <a:endParaRPr lang="zh-TW" altLang="en-US" sz="40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147" y="180231"/>
            <a:ext cx="8001000" cy="6858000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673803" y="7158696"/>
            <a:ext cx="3136689" cy="402567"/>
          </a:xfrm>
        </p:spPr>
        <p:txBody>
          <a:bodyPr/>
          <a:lstStyle/>
          <a:p>
            <a:fld id="{B3AAAEA7-8BCE-4301-A51E-CEE06A27A943}" type="slidenum">
              <a:rPr lang="zh-TW" altLang="en-US" smtClean="0">
                <a:solidFill>
                  <a:schemeClr val="tx1"/>
                </a:solidFill>
              </a:rPr>
              <a:t>8</a:t>
            </a:fld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97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147" y="180231"/>
            <a:ext cx="8001000" cy="6858000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9673803" y="7158696"/>
            <a:ext cx="3136689" cy="402567"/>
          </a:xfrm>
        </p:spPr>
        <p:txBody>
          <a:bodyPr/>
          <a:lstStyle/>
          <a:p>
            <a:fld id="{B3AAAEA7-8BCE-4301-A51E-CEE06A27A943}" type="slidenum">
              <a:rPr lang="zh-TW" altLang="en-US" smtClean="0">
                <a:solidFill>
                  <a:schemeClr val="tx1"/>
                </a:solidFill>
              </a:rPr>
              <a:t>9</a:t>
            </a:fld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859401F1D8E284438F3CB5A333D38A23" ma:contentTypeVersion="14" ma:contentTypeDescription="建立新的文件。" ma:contentTypeScope="" ma:versionID="01846c08302e3491221756abe02ed534">
  <xsd:schema xmlns:xsd="http://www.w3.org/2001/XMLSchema" xmlns:xs="http://www.w3.org/2001/XMLSchema" xmlns:p="http://schemas.microsoft.com/office/2006/metadata/properties" xmlns:ns2="63a30c47-e911-42b0-af84-dced84e0186f" xmlns:ns3="c496994c-41db-421f-95c0-e9d623a4a000" targetNamespace="http://schemas.microsoft.com/office/2006/metadata/properties" ma:root="true" ma:fieldsID="922227d01bea538eaf146891adf9b0ca" ns2:_="" ns3:_="">
    <xsd:import namespace="63a30c47-e911-42b0-af84-dced84e0186f"/>
    <xsd:import namespace="c496994c-41db-421f-95c0-e9d623a4a0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a30c47-e911-42b0-af84-dced84e018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影像標籤" ma:readOnly="false" ma:fieldId="{5cf76f15-5ced-4ddc-b409-7134ff3c332f}" ma:taxonomyMulti="true" ma:sspId="d2cd0cc5-677a-4816-a6ea-1d0c0f848c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96994c-41db-421f-95c0-e9d623a4a00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用對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用詳細資料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bd3ca43a-bd8b-4404-b173-cb5cee39b33d}" ma:internalName="TaxCatchAll" ma:showField="CatchAllData" ma:web="c496994c-41db-421f-95c0-e9d623a4a0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3a30c47-e911-42b0-af84-dced84e0186f">
      <Terms xmlns="http://schemas.microsoft.com/office/infopath/2007/PartnerControls"/>
    </lcf76f155ced4ddcb4097134ff3c332f>
    <TaxCatchAll xmlns="c496994c-41db-421f-95c0-e9d623a4a000" xsi:nil="true"/>
  </documentManagement>
</p:properties>
</file>

<file path=customXml/itemProps1.xml><?xml version="1.0" encoding="utf-8"?>
<ds:datastoreItem xmlns:ds="http://schemas.openxmlformats.org/officeDocument/2006/customXml" ds:itemID="{DA43E656-CF79-4B28-89C2-E42D60CDEB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7C3B81-1E28-4E7B-B89B-4EFB90C955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a30c47-e911-42b0-af84-dced84e0186f"/>
    <ds:schemaRef ds:uri="c496994c-41db-421f-95c0-e9d623a4a0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A340E8-699E-4A8D-9D73-E0B7B4CD57C6}">
  <ds:schemaRefs>
    <ds:schemaRef ds:uri="http://purl.org/dc/terms/"/>
    <ds:schemaRef ds:uri="http://schemas.openxmlformats.org/package/2006/metadata/core-properties"/>
    <ds:schemaRef ds:uri="63a30c47-e911-42b0-af84-dced84e0186f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c496994c-41db-421f-95c0-e9d623a4a00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787</Words>
  <Application>Microsoft Office PowerPoint</Application>
  <PresentationFormat>自訂</PresentationFormat>
  <Paragraphs>151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7" baseType="lpstr">
      <vt:lpstr>Adobe 繁黑體 Std B</vt:lpstr>
      <vt:lpstr>微軟正黑體</vt:lpstr>
      <vt:lpstr>新細明體</vt:lpstr>
      <vt:lpstr>新細明體-ExtB</vt:lpstr>
      <vt:lpstr>Arial</vt:lpstr>
      <vt:lpstr>Calibri</vt:lpstr>
      <vt:lpstr>Times New Roman</vt:lpstr>
      <vt:lpstr>Wingdings</vt:lpstr>
      <vt:lpstr>Office 佈景主題</vt:lpstr>
      <vt:lpstr>新冠確診應對指引</vt:lpstr>
      <vt:lpstr>指引參考主題</vt:lpstr>
      <vt:lpstr>現在可以做的準備</vt:lpstr>
      <vt:lpstr>快篩陽性怎麼辦？ （差勤規定－本人確診）</vt:lpstr>
      <vt:lpstr>快篩陽性怎麼辦？ （差勤規定－親友確診）</vt:lpstr>
      <vt:lpstr>本所鄰近快篩判讀醫事機構</vt:lpstr>
      <vt:lpstr>PowerPoint 簡報</vt:lpstr>
      <vt:lpstr>PowerPoint 簡報</vt:lpstr>
      <vt:lpstr>PowerPoint 簡報</vt:lpstr>
      <vt:lpstr>PowerPoint 簡報</vt:lpstr>
      <vt:lpstr>PowerPoint 簡報</vt:lpstr>
      <vt:lpstr>本所特殊服務</vt:lpstr>
      <vt:lpstr>核研所民生物資 代購(送)服務方案</vt:lpstr>
      <vt:lpstr>服務對象</vt:lpstr>
      <vt:lpstr>代購代送物資(費用由確診者自付)</vt:lpstr>
      <vt:lpstr>聯絡窗口及配送方式</vt:lpstr>
      <vt:lpstr>配送流程</vt:lpstr>
      <vt:lpstr>祝福大家平安健康 確診同仁早日康復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孫筱玲</dc:creator>
  <cp:lastModifiedBy>楊博閔</cp:lastModifiedBy>
  <cp:revision>38</cp:revision>
  <dcterms:created xsi:type="dcterms:W3CDTF">2016-03-02T01:31:29Z</dcterms:created>
  <dcterms:modified xsi:type="dcterms:W3CDTF">2022-05-27T01:11:17Z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0x010100859401F1D8E284438F3CB5A333D38A23</vt:lpwstr>
  </property>
  <property fmtid="{D5CDD505-2E9C-101B-9397-08002B2CF9AE}" pid="3" name="MediaServiceImageTags">
    <vt:lpwstr/>
  </property>
</Properties>
</file>