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0"/>
  </p:notesMasterIdLst>
  <p:handoutMasterIdLst>
    <p:handoutMasterId r:id="rId31"/>
  </p:handoutMasterIdLst>
  <p:sldIdLst>
    <p:sldId id="353" r:id="rId2"/>
    <p:sldId id="257" r:id="rId3"/>
    <p:sldId id="258" r:id="rId4"/>
    <p:sldId id="336" r:id="rId5"/>
    <p:sldId id="364" r:id="rId6"/>
    <p:sldId id="352" r:id="rId7"/>
    <p:sldId id="287" r:id="rId8"/>
    <p:sldId id="295" r:id="rId9"/>
    <p:sldId id="346" r:id="rId10"/>
    <p:sldId id="355" r:id="rId11"/>
    <p:sldId id="356" r:id="rId12"/>
    <p:sldId id="357" r:id="rId13"/>
    <p:sldId id="358" r:id="rId14"/>
    <p:sldId id="359" r:id="rId15"/>
    <p:sldId id="297" r:id="rId16"/>
    <p:sldId id="308" r:id="rId17"/>
    <p:sldId id="307" r:id="rId18"/>
    <p:sldId id="298" r:id="rId19"/>
    <p:sldId id="360" r:id="rId20"/>
    <p:sldId id="362" r:id="rId21"/>
    <p:sldId id="338" r:id="rId22"/>
    <p:sldId id="363" r:id="rId23"/>
    <p:sldId id="311" r:id="rId24"/>
    <p:sldId id="339" r:id="rId25"/>
    <p:sldId id="365" r:id="rId26"/>
    <p:sldId id="284" r:id="rId27"/>
    <p:sldId id="285" r:id="rId28"/>
    <p:sldId id="319" r:id="rId29"/>
  </p:sldIdLst>
  <p:sldSz cx="9144000" cy="6858000" type="screen4x3"/>
  <p:notesSz cx="6807200" cy="9939338"/>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是好魚 安知"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FF6600"/>
    <a:srgbClr val="FF0066"/>
    <a:srgbClr val="CCCCFF"/>
    <a:srgbClr val="FF99FF"/>
    <a:srgbClr val="FF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1626" autoAdjust="0"/>
  </p:normalViewPr>
  <p:slideViewPr>
    <p:cSldViewPr>
      <p:cViewPr>
        <p:scale>
          <a:sx n="80" d="100"/>
          <a:sy n="80" d="100"/>
        </p:scale>
        <p:origin x="264" y="63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11.xml"/><Relationship Id="rId12" Type="http://schemas.openxmlformats.org/officeDocument/2006/relationships/slide" Target="slides/slide2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23.xml"/><Relationship Id="rId5" Type="http://schemas.openxmlformats.org/officeDocument/2006/relationships/slide" Target="slides/slide8.xml"/><Relationship Id="rId10" Type="http://schemas.openxmlformats.org/officeDocument/2006/relationships/slide" Target="slides/slide21.xml"/><Relationship Id="rId4" Type="http://schemas.openxmlformats.org/officeDocument/2006/relationships/slide" Target="slides/slide7.xml"/><Relationship Id="rId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0141\AppData\Local\Microsoft\Windows\INetCache\Content.Outlook\CIVR3ZYD\&#21508;&#39006;&#20154;&#21147;&#21508;&#23448;&#31561;&#30007;&#2289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0141\AppData\Local\Microsoft\Windows\INetCache\Content.Outlook\CIVR3ZYD\&#21508;&#39006;&#20154;&#21147;&#21508;&#23448;&#31561;&#30007;&#2289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0141\AppData\Local\Microsoft\Windows\INetCache\Content.Outlook\CIVR3ZYD\&#21508;&#39006;&#20154;&#21147;&#21508;&#23448;&#31561;&#30007;&#2289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2400" dirty="0">
                <a:latin typeface="+mn-ea"/>
                <a:ea typeface="+mn-ea"/>
              </a:rPr>
              <a:t>111</a:t>
            </a:r>
            <a:r>
              <a:rPr lang="zh-TW" sz="2400" dirty="0">
                <a:latin typeface="+mn-ea"/>
                <a:ea typeface="+mn-ea"/>
              </a:rPr>
              <a:t>年各類人員人數</a:t>
            </a:r>
            <a:r>
              <a:rPr lang="zh-TW" altLang="en-US" sz="1000" dirty="0">
                <a:latin typeface="+mn-ea"/>
                <a:ea typeface="+mn-ea"/>
              </a:rPr>
              <a:t>統計至</a:t>
            </a:r>
            <a:r>
              <a:rPr lang="en-US" altLang="zh-TW" sz="1000" dirty="0">
                <a:latin typeface="+mn-ea"/>
                <a:ea typeface="+mn-ea"/>
              </a:rPr>
              <a:t>1110315</a:t>
            </a:r>
            <a:endParaRPr lang="zh-TW" sz="1000" dirty="0">
              <a:latin typeface="+mn-ea"/>
              <a:ea typeface="+mn-ea"/>
            </a:endParaRPr>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zh-TW"/>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工作表1!$B$2</c:f>
              <c:strCache>
                <c:ptCount val="1"/>
                <c:pt idx="0">
                  <c:v>109年各類人員人數</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ED9E-4520-8BA3-530C87A7573E}"/>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ED9E-4520-8BA3-530C87A7573E}"/>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ED9E-4520-8BA3-530C87A7573E}"/>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ED9E-4520-8BA3-530C87A7573E}"/>
              </c:ext>
            </c:extLst>
          </c:dPt>
          <c:dLbls>
            <c:dLbl>
              <c:idx val="0"/>
              <c:tx>
                <c:rich>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effectLst/>
                        <a:latin typeface="+mn-lt"/>
                        <a:ea typeface="+mn-ea"/>
                        <a:cs typeface="+mn-cs"/>
                      </a:defRPr>
                    </a:pPr>
                    <a:fld id="{387EF4DC-6371-42F1-A6A0-7EE5B8873DDA}" type="CATEGORYNAME">
                      <a:rPr lang="zh-TW" altLang="en-US" smtClean="0">
                        <a:solidFill>
                          <a:srgbClr val="FF0000"/>
                        </a:solidFill>
                      </a:rPr>
                      <a:pPr>
                        <a:defRPr sz="1600" b="1">
                          <a:solidFill>
                            <a:srgbClr val="FF0000"/>
                          </a:solidFill>
                        </a:defRPr>
                      </a:pPr>
                      <a:t>[類別名稱]</a:t>
                    </a:fld>
                    <a:r>
                      <a:rPr lang="en-US" altLang="zh-TW" dirty="0">
                        <a:solidFill>
                          <a:srgbClr val="FF0000"/>
                        </a:solidFill>
                      </a:rPr>
                      <a:t>727</a:t>
                    </a:r>
                    <a:r>
                      <a:rPr lang="zh-TW" altLang="en-US" dirty="0">
                        <a:solidFill>
                          <a:srgbClr val="FF0000"/>
                        </a:solidFill>
                      </a:rPr>
                      <a:t>人</a:t>
                    </a:r>
                    <a:r>
                      <a:rPr lang="zh-TW" altLang="en-US" baseline="0" dirty="0">
                        <a:solidFill>
                          <a:srgbClr val="FF0000"/>
                        </a:solidFill>
                      </a:rPr>
                      <a:t>
</a:t>
                    </a:r>
                    <a:r>
                      <a:rPr lang="en-US" altLang="zh-TW" baseline="0" dirty="0">
                        <a:solidFill>
                          <a:srgbClr val="FF0000"/>
                        </a:solidFill>
                      </a:rPr>
                      <a:t>88%</a:t>
                    </a: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effectLst/>
                      <a:latin typeface="+mn-lt"/>
                      <a:ea typeface="+mn-ea"/>
                      <a:cs typeface="+mn-cs"/>
                    </a:defRPr>
                  </a:pPr>
                  <a:endParaRPr lang="zh-TW"/>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9E-4520-8BA3-530C87A7573E}"/>
                </c:ext>
              </c:extLst>
            </c:dLbl>
            <c:dLbl>
              <c:idx val="1"/>
              <c:layout>
                <c:manualLayout>
                  <c:x val="-2.0327441195976213E-2"/>
                  <c:y val="0.13987963729702088"/>
                </c:manualLayout>
              </c:layout>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accent1"/>
                        </a:solidFill>
                        <a:effectLst/>
                        <a:latin typeface="+mn-lt"/>
                        <a:ea typeface="+mn-ea"/>
                        <a:cs typeface="+mn-cs"/>
                      </a:defRPr>
                    </a:pPr>
                    <a:fld id="{B49EF997-E443-41D0-A0F5-946610520CCD}" type="CATEGORYNAME">
                      <a:rPr lang="zh-TW" altLang="en-US" smtClean="0"/>
                      <a:pPr>
                        <a:defRPr sz="1600" b="1">
                          <a:solidFill>
                            <a:schemeClr val="accent1"/>
                          </a:solidFill>
                        </a:defRPr>
                      </a:pPr>
                      <a:t>[類別名稱]</a:t>
                    </a:fld>
                    <a:r>
                      <a:rPr lang="en-US" altLang="zh-TW" dirty="0"/>
                      <a:t>73</a:t>
                    </a:r>
                    <a:r>
                      <a:rPr lang="zh-TW" altLang="en-US" dirty="0"/>
                      <a:t>人</a:t>
                    </a:r>
                    <a:r>
                      <a:rPr lang="zh-TW" altLang="en-US" baseline="0" dirty="0"/>
                      <a:t>
</a:t>
                    </a:r>
                    <a:r>
                      <a:rPr lang="en-US" altLang="zh-TW" baseline="0" dirty="0"/>
                      <a:t>8.8%</a:t>
                    </a:r>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1"/>
                      </a:solidFill>
                      <a:effectLst/>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D9E-4520-8BA3-530C87A7573E}"/>
                </c:ext>
              </c:extLst>
            </c:dLbl>
            <c:dLbl>
              <c:idx val="2"/>
              <c:delete val="1"/>
              <c:extLst>
                <c:ext xmlns:c15="http://schemas.microsoft.com/office/drawing/2012/chart" uri="{CE6537A1-D6FC-4f65-9D91-7224C49458BB}"/>
                <c:ext xmlns:c16="http://schemas.microsoft.com/office/drawing/2014/chart" uri="{C3380CC4-5D6E-409C-BE32-E72D297353CC}">
                  <c16:uniqueId val="{00000005-ED9E-4520-8BA3-530C87A7573E}"/>
                </c:ext>
              </c:extLst>
            </c:dLbl>
            <c:dLbl>
              <c:idx val="3"/>
              <c:layout>
                <c:manualLayout>
                  <c:x val="0.23290797513004499"/>
                  <c:y val="0.11903767978562445"/>
                </c:manualLayout>
              </c:layout>
              <c:tx>
                <c:rich>
                  <a:bodyPr rot="0" spcFirstLastPara="1" vertOverflow="clip" horzOverflow="clip" vert="horz" wrap="square" lIns="38100" tIns="19050" rIns="38100" bIns="19050" anchor="ctr" anchorCtr="1">
                    <a:noAutofit/>
                  </a:bodyPr>
                  <a:lstStyle/>
                  <a:p>
                    <a:pPr>
                      <a:defRPr sz="1600" b="1" i="0" u="none" strike="noStrike" kern="1200" baseline="0">
                        <a:solidFill>
                          <a:schemeClr val="accent1"/>
                        </a:solidFill>
                        <a:effectLst/>
                        <a:latin typeface="+mn-lt"/>
                        <a:ea typeface="+mn-ea"/>
                        <a:cs typeface="+mn-cs"/>
                      </a:defRPr>
                    </a:pPr>
                    <a:fld id="{739AE51D-5A5B-4635-87B1-0CCDC46FCECB}" type="CATEGORYNAME">
                      <a:rPr lang="zh-TW" altLang="en-US" sz="1600" b="1" smtClean="0"/>
                      <a:pPr>
                        <a:defRPr sz="1600" b="1">
                          <a:solidFill>
                            <a:schemeClr val="accent1"/>
                          </a:solidFill>
                        </a:defRPr>
                      </a:pPr>
                      <a:t>[類別名稱]</a:t>
                    </a:fld>
                    <a:r>
                      <a:rPr lang="en-US" altLang="zh-TW" sz="1600" b="1" dirty="0"/>
                      <a:t>26</a:t>
                    </a:r>
                    <a:r>
                      <a:rPr lang="zh-TW" altLang="en-US" sz="1600" b="1" dirty="0"/>
                      <a:t>人</a:t>
                    </a:r>
                    <a:r>
                      <a:rPr lang="zh-TW" altLang="en-US" sz="1600" b="1" baseline="0" dirty="0"/>
                      <a:t>
</a:t>
                    </a:r>
                    <a:r>
                      <a:rPr lang="en-US" altLang="zh-TW" sz="1600" b="1" baseline="0" dirty="0"/>
                      <a:t>3.2%</a:t>
                    </a:r>
                  </a:p>
                </c:rich>
              </c:tx>
              <c:spPr>
                <a:solidFill>
                  <a:schemeClr val="lt1">
                    <a:alpha val="90000"/>
                  </a:schemeClr>
                </a:solidFill>
                <a:ln w="12700" cap="flat" cmpd="sng" algn="ctr">
                  <a:solidFill>
                    <a:srgbClr val="FFC000"/>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accent1"/>
                      </a:solidFill>
                      <a:effectLst/>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25998498774348988"/>
                      <c:h val="0.16414131286800226"/>
                    </c:manualLayout>
                  </c15:layout>
                  <c15:dlblFieldTable/>
                  <c15:showDataLabelsRange val="0"/>
                </c:ext>
                <c:ext xmlns:c16="http://schemas.microsoft.com/office/drawing/2014/chart" uri="{C3380CC4-5D6E-409C-BE32-E72D297353CC}">
                  <c16:uniqueId val="{00000007-ED9E-4520-8BA3-530C87A7573E}"/>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1"/>
                    </a:solidFill>
                    <a:effectLst/>
                    <a:latin typeface="+mn-lt"/>
                    <a:ea typeface="+mn-ea"/>
                    <a:cs typeface="+mn-cs"/>
                  </a:defRPr>
                </a:pPr>
                <a:endParaRPr lang="zh-TW"/>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工作表1!$A$3:$A$6</c:f>
              <c:strCache>
                <c:ptCount val="4"/>
                <c:pt idx="0">
                  <c:v>職員</c:v>
                </c:pt>
                <c:pt idx="1">
                  <c:v>約聘僱</c:v>
                </c:pt>
                <c:pt idx="2">
                  <c:v>替代役</c:v>
                </c:pt>
                <c:pt idx="3">
                  <c:v>技工工友</c:v>
                </c:pt>
              </c:strCache>
            </c:strRef>
          </c:cat>
          <c:val>
            <c:numRef>
              <c:f>工作表1!$B$3:$B$6</c:f>
              <c:numCache>
                <c:formatCode>General</c:formatCode>
                <c:ptCount val="4"/>
                <c:pt idx="0">
                  <c:v>696</c:v>
                </c:pt>
                <c:pt idx="1">
                  <c:v>73</c:v>
                </c:pt>
                <c:pt idx="2">
                  <c:v>1</c:v>
                </c:pt>
                <c:pt idx="3">
                  <c:v>34</c:v>
                </c:pt>
              </c:numCache>
            </c:numRef>
          </c:val>
          <c:extLst>
            <c:ext xmlns:c16="http://schemas.microsoft.com/office/drawing/2014/chart" uri="{C3380CC4-5D6E-409C-BE32-E72D297353CC}">
              <c16:uniqueId val="{00000008-ED9E-4520-8BA3-530C87A7573E}"/>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zh-TW" sz="1800" dirty="0"/>
              <a:t>職員各官等</a:t>
            </a:r>
            <a:r>
              <a:rPr lang="zh-TW" altLang="en-US" sz="1800" dirty="0"/>
              <a:t>比例</a:t>
            </a:r>
            <a:endParaRPr lang="zh-TW" sz="1800" dirty="0"/>
          </a:p>
        </c:rich>
      </c:tx>
      <c:layout>
        <c:manualLayout>
          <c:xMode val="edge"/>
          <c:yMode val="edge"/>
          <c:x val="0.19879821876954759"/>
          <c:y val="9.9118368198654078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doughnutChart>
        <c:varyColors val="1"/>
        <c:ser>
          <c:idx val="0"/>
          <c:order val="0"/>
          <c:tx>
            <c:strRef>
              <c:f>工作表1!$B$11</c:f>
              <c:strCache>
                <c:ptCount val="1"/>
                <c:pt idx="0">
                  <c:v>職員各官等比例</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851-4A7C-A633-C0EF17CADFBD}"/>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851-4A7C-A633-C0EF17CADFBD}"/>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851-4A7C-A633-C0EF17CADFBD}"/>
              </c:ext>
            </c:extLst>
          </c:dPt>
          <c:dLbls>
            <c:dLbl>
              <c:idx val="0"/>
              <c:layout>
                <c:manualLayout>
                  <c:x val="0.21951786989504357"/>
                  <c:y val="-4.6950805988836143E-2"/>
                </c:manualLayout>
              </c:layout>
              <c:tx>
                <c:rich>
                  <a:bodyPr/>
                  <a:lstStyle/>
                  <a:p>
                    <a:fld id="{5EF72EB7-6363-4A4A-8948-CCFCB9E6EB5E}" type="CATEGORYNAME">
                      <a:rPr lang="zh-TW" altLang="en-US" smtClean="0"/>
                      <a:pPr/>
                      <a:t>[類別名稱]</a:t>
                    </a:fld>
                    <a:r>
                      <a:rPr lang="en-US" altLang="zh-TW" dirty="0"/>
                      <a:t>116</a:t>
                    </a:r>
                    <a:r>
                      <a:rPr lang="zh-TW" altLang="en-US" dirty="0"/>
                      <a:t>人</a:t>
                    </a:r>
                    <a:r>
                      <a:rPr lang="zh-TW" altLang="en-US" baseline="0" dirty="0"/>
                      <a:t>
</a:t>
                    </a:r>
                    <a:fld id="{2A018E4D-EBDD-4EF6-A2C5-F0B2AEAC082A}" type="PERCENTAGE">
                      <a:rPr lang="en-US" altLang="zh-TW" baseline="0"/>
                      <a:pPr/>
                      <a:t>[百分比]</a:t>
                    </a:fld>
                    <a:endParaRPr lang="zh-TW" alt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36907548610828078"/>
                      <c:h val="0.27095831811779436"/>
                    </c:manualLayout>
                  </c15:layout>
                  <c15:dlblFieldTable/>
                  <c15:showDataLabelsRange val="0"/>
                </c:ext>
                <c:ext xmlns:c16="http://schemas.microsoft.com/office/drawing/2014/chart" uri="{C3380CC4-5D6E-409C-BE32-E72D297353CC}">
                  <c16:uniqueId val="{00000001-D851-4A7C-A633-C0EF17CADFBD}"/>
                </c:ext>
              </c:extLst>
            </c:dLbl>
            <c:dLbl>
              <c:idx val="1"/>
              <c:layout>
                <c:manualLayout>
                  <c:x val="0.21598960889835539"/>
                  <c:y val="1.0433717826066776E-2"/>
                </c:manualLayout>
              </c:layout>
              <c:tx>
                <c:rich>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ea"/>
                        <a:ea typeface="+mn-ea"/>
                        <a:cs typeface="+mn-cs"/>
                      </a:defRPr>
                    </a:pPr>
                    <a:fld id="{43AA295D-31B5-44CE-A966-7C6AA572C3B6}" type="CATEGORYNAME">
                      <a:rPr lang="zh-TW" altLang="en-US" b="1" smtClean="0">
                        <a:solidFill>
                          <a:srgbClr val="FF0000"/>
                        </a:solidFill>
                      </a:rPr>
                      <a:pPr>
                        <a:defRPr sz="1600">
                          <a:solidFill>
                            <a:srgbClr val="FF0000"/>
                          </a:solidFill>
                          <a:latin typeface="+mn-ea"/>
                        </a:defRPr>
                      </a:pPr>
                      <a:t>[類別名稱]</a:t>
                    </a:fld>
                    <a:r>
                      <a:rPr lang="en-US" altLang="zh-TW" b="1" dirty="0">
                        <a:solidFill>
                          <a:srgbClr val="FF0000"/>
                        </a:solidFill>
                      </a:rPr>
                      <a:t>413</a:t>
                    </a:r>
                    <a:r>
                      <a:rPr lang="zh-TW" altLang="en-US" b="1" dirty="0">
                        <a:solidFill>
                          <a:srgbClr val="FF0000"/>
                        </a:solidFill>
                      </a:rPr>
                      <a:t>人</a:t>
                    </a:r>
                    <a:r>
                      <a:rPr lang="zh-TW" altLang="en-US" b="1" baseline="0" dirty="0">
                        <a:solidFill>
                          <a:srgbClr val="FF0000"/>
                        </a:solidFill>
                      </a:rPr>
                      <a:t>
</a:t>
                    </a:r>
                    <a:r>
                      <a:rPr lang="en-US" altLang="zh-TW" b="1" baseline="0" dirty="0">
                        <a:solidFill>
                          <a:srgbClr val="FF0000"/>
                        </a:solidFill>
                      </a:rPr>
                      <a:t>56.8%</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ea"/>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48609942072797963"/>
                      <c:h val="0.30048515832855127"/>
                    </c:manualLayout>
                  </c15:layout>
                  <c15:dlblFieldTable/>
                  <c15:showDataLabelsRange val="0"/>
                </c:ext>
                <c:ext xmlns:c16="http://schemas.microsoft.com/office/drawing/2014/chart" uri="{C3380CC4-5D6E-409C-BE32-E72D297353CC}">
                  <c16:uniqueId val="{00000003-D851-4A7C-A633-C0EF17CADFBD}"/>
                </c:ext>
              </c:extLst>
            </c:dLbl>
            <c:dLbl>
              <c:idx val="2"/>
              <c:layout>
                <c:manualLayout>
                  <c:x val="-0.17103480416565514"/>
                  <c:y val="-7.3034587093745135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ea"/>
                        <a:ea typeface="+mn-ea"/>
                        <a:cs typeface="+mn-cs"/>
                      </a:defRPr>
                    </a:pPr>
                    <a:fld id="{2C639525-EDC2-487B-9A0F-6AD174B4D5A5}" type="CATEGORYNAME">
                      <a:rPr lang="zh-TW" altLang="en-US" smtClean="0"/>
                      <a:pPr>
                        <a:defRPr sz="1600" b="0">
                          <a:solidFill>
                            <a:schemeClr val="tx1"/>
                          </a:solidFill>
                          <a:latin typeface="+mn-ea"/>
                        </a:defRPr>
                      </a:pPr>
                      <a:t>[類別名稱]</a:t>
                    </a:fld>
                    <a:r>
                      <a:rPr lang="en-US" altLang="zh-TW" dirty="0"/>
                      <a:t>198</a:t>
                    </a:r>
                    <a:r>
                      <a:rPr lang="zh-TW" altLang="en-US" dirty="0"/>
                      <a:t>人</a:t>
                    </a:r>
                    <a:r>
                      <a:rPr lang="zh-TW" altLang="en-US" baseline="0" dirty="0"/>
                      <a:t>
</a:t>
                    </a:r>
                    <a:r>
                      <a:rPr lang="en-US" altLang="zh-TW" baseline="0" dirty="0"/>
                      <a:t>27.2%</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ea"/>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3679952651733297"/>
                      <c:h val="0.27440137722364233"/>
                    </c:manualLayout>
                  </c15:layout>
                  <c15:dlblFieldTable/>
                  <c15:showDataLabelsRange val="0"/>
                </c:ext>
                <c:ext xmlns:c16="http://schemas.microsoft.com/office/drawing/2014/chart" uri="{C3380CC4-5D6E-409C-BE32-E72D297353CC}">
                  <c16:uniqueId val="{00000005-D851-4A7C-A633-C0EF17CADF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ea"/>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工作表1!$A$12:$A$14</c:f>
              <c:strCache>
                <c:ptCount val="3"/>
                <c:pt idx="0">
                  <c:v>簡任</c:v>
                </c:pt>
                <c:pt idx="1">
                  <c:v>薦任</c:v>
                </c:pt>
                <c:pt idx="2">
                  <c:v>委任</c:v>
                </c:pt>
              </c:strCache>
            </c:strRef>
          </c:cat>
          <c:val>
            <c:numRef>
              <c:f>工作表1!$B$12:$B$14</c:f>
              <c:numCache>
                <c:formatCode>General</c:formatCode>
                <c:ptCount val="3"/>
                <c:pt idx="0">
                  <c:v>112</c:v>
                </c:pt>
                <c:pt idx="1">
                  <c:v>423</c:v>
                </c:pt>
                <c:pt idx="2">
                  <c:v>161</c:v>
                </c:pt>
              </c:numCache>
            </c:numRef>
          </c:val>
          <c:extLst>
            <c:ext xmlns:c16="http://schemas.microsoft.com/office/drawing/2014/chart" uri="{C3380CC4-5D6E-409C-BE32-E72D297353CC}">
              <c16:uniqueId val="{00000006-D851-4A7C-A633-C0EF17CADFB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700"/>
              </a:lnSpc>
              <a:defRPr sz="1862" b="1" i="0" u="none" strike="noStrike" kern="1200" cap="all" spc="50" baseline="0">
                <a:solidFill>
                  <a:schemeClr val="tx1">
                    <a:lumMod val="65000"/>
                    <a:lumOff val="35000"/>
                  </a:schemeClr>
                </a:solidFill>
                <a:latin typeface="+mn-lt"/>
                <a:ea typeface="+mn-ea"/>
                <a:cs typeface="+mn-cs"/>
              </a:defRPr>
            </a:pPr>
            <a:r>
              <a:rPr lang="zh-TW" sz="1800" dirty="0"/>
              <a:t>職員</a:t>
            </a:r>
            <a:r>
              <a:rPr lang="en-US" altLang="zh-TW" sz="1800" dirty="0"/>
              <a:t>(</a:t>
            </a:r>
            <a:r>
              <a:rPr lang="zh-TW" altLang="en-US" sz="1800" dirty="0"/>
              <a:t>含聘僱人員</a:t>
            </a:r>
            <a:r>
              <a:rPr lang="en-US" altLang="zh-TW" sz="1800" dirty="0"/>
              <a:t>)</a:t>
            </a:r>
          </a:p>
          <a:p>
            <a:pPr>
              <a:lnSpc>
                <a:spcPts val="1700"/>
              </a:lnSpc>
              <a:defRPr/>
            </a:pPr>
            <a:r>
              <a:rPr lang="zh-TW" altLang="en-US" sz="1800" dirty="0"/>
              <a:t>性別</a:t>
            </a:r>
            <a:r>
              <a:rPr lang="zh-TW" sz="1800" dirty="0"/>
              <a:t>比例</a:t>
            </a:r>
          </a:p>
        </c:rich>
      </c:tx>
      <c:layout>
        <c:manualLayout>
          <c:xMode val="edge"/>
          <c:yMode val="edge"/>
          <c:x val="0.13740852438848175"/>
          <c:y val="6.7432065816625031E-2"/>
        </c:manualLayout>
      </c:layout>
      <c:overlay val="0"/>
      <c:spPr>
        <a:noFill/>
        <a:ln>
          <a:noFill/>
        </a:ln>
        <a:effectLst/>
      </c:spPr>
      <c:txPr>
        <a:bodyPr rot="0" spcFirstLastPara="1" vertOverflow="ellipsis" vert="horz" wrap="square" anchor="ctr" anchorCtr="1"/>
        <a:lstStyle/>
        <a:p>
          <a:pPr>
            <a:lnSpc>
              <a:spcPts val="1700"/>
            </a:lnSpc>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doughnutChart>
        <c:varyColors val="1"/>
        <c:ser>
          <c:idx val="0"/>
          <c:order val="0"/>
          <c:tx>
            <c:strRef>
              <c:f>工作表1!$B$19</c:f>
              <c:strCache>
                <c:ptCount val="1"/>
                <c:pt idx="0">
                  <c:v>職員性別比例</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892-44C8-9358-77921D322B12}"/>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892-44C8-9358-77921D322B12}"/>
              </c:ext>
            </c:extLst>
          </c:dPt>
          <c:dLbls>
            <c:dLbl>
              <c:idx val="0"/>
              <c:layout>
                <c:manualLayout>
                  <c:x val="0.15131062575057261"/>
                  <c:y val="-0.18749260874367571"/>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FF0000"/>
                        </a:solidFill>
                        <a:latin typeface="+mn-lt"/>
                        <a:ea typeface="+mn-ea"/>
                        <a:cs typeface="+mn-cs"/>
                      </a:defRPr>
                    </a:pPr>
                    <a:fld id="{F2EFEE1D-ACC2-42B8-A5A1-6745488BAB33}" type="CATEGORYNAME">
                      <a:rPr lang="zh-TW" altLang="en-US" b="1" smtClean="0">
                        <a:solidFill>
                          <a:srgbClr val="FF0000"/>
                        </a:solidFill>
                      </a:rPr>
                      <a:pPr>
                        <a:defRPr sz="1600" b="0">
                          <a:solidFill>
                            <a:srgbClr val="FF0000"/>
                          </a:solidFill>
                        </a:defRPr>
                      </a:pPr>
                      <a:t>[類別名稱]</a:t>
                    </a:fld>
                    <a:r>
                      <a:rPr lang="zh-TW" altLang="en-US" b="1" dirty="0">
                        <a:solidFill>
                          <a:srgbClr val="FF0000"/>
                        </a:solidFill>
                      </a:rPr>
                      <a:t>性</a:t>
                    </a:r>
                    <a:r>
                      <a:rPr lang="en-US" altLang="zh-TW" b="1" dirty="0">
                        <a:solidFill>
                          <a:srgbClr val="FF0000"/>
                        </a:solidFill>
                      </a:rPr>
                      <a:t>599</a:t>
                    </a:r>
                    <a:r>
                      <a:rPr lang="zh-TW" altLang="en-US" b="1" dirty="0">
                        <a:solidFill>
                          <a:srgbClr val="FF0000"/>
                        </a:solidFill>
                      </a:rPr>
                      <a:t>人</a:t>
                    </a:r>
                    <a:r>
                      <a:rPr lang="zh-TW" altLang="en-US" b="1" baseline="0" dirty="0">
                        <a:solidFill>
                          <a:srgbClr val="FF0000"/>
                        </a:solidFill>
                      </a:rPr>
                      <a:t>
</a:t>
                    </a:r>
                    <a:r>
                      <a:rPr lang="en-US" altLang="zh-TW" b="1" baseline="0" dirty="0">
                        <a:solidFill>
                          <a:srgbClr val="FF0000"/>
                        </a:solidFill>
                      </a:rPr>
                      <a:t>74.9%</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FF0000"/>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40623739947607551"/>
                      <c:h val="0.3277420634006844"/>
                    </c:manualLayout>
                  </c15:layout>
                  <c15:dlblFieldTable/>
                  <c15:showDataLabelsRange val="0"/>
                </c:ext>
                <c:ext xmlns:c16="http://schemas.microsoft.com/office/drawing/2014/chart" uri="{C3380CC4-5D6E-409C-BE32-E72D297353CC}">
                  <c16:uniqueId val="{00000001-0892-44C8-9358-77921D322B12}"/>
                </c:ext>
              </c:extLst>
            </c:dLbl>
            <c:dLbl>
              <c:idx val="1"/>
              <c:layout>
                <c:manualLayout>
                  <c:x val="-0.13482356411009799"/>
                  <c:y val="-9.9133578882415179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7985B351-9DF8-464E-B193-52ADB840114F}" type="CATEGORYNAME">
                      <a:rPr lang="zh-TW" altLang="en-US" smtClean="0"/>
                      <a:pPr>
                        <a:defRPr sz="1600" b="0">
                          <a:solidFill>
                            <a:schemeClr val="tx1"/>
                          </a:solidFill>
                        </a:defRPr>
                      </a:pPr>
                      <a:t>[類別名稱]</a:t>
                    </a:fld>
                    <a:r>
                      <a:rPr lang="zh-TW" altLang="en-US" dirty="0"/>
                      <a:t>性</a:t>
                    </a:r>
                    <a:r>
                      <a:rPr lang="en-US" altLang="zh-TW" dirty="0"/>
                      <a:t>201</a:t>
                    </a:r>
                    <a:r>
                      <a:rPr lang="zh-TW" altLang="en-US" dirty="0"/>
                      <a:t>人</a:t>
                    </a:r>
                    <a:r>
                      <a:rPr lang="zh-TW" altLang="en-US" baseline="0" dirty="0"/>
                      <a:t>
</a:t>
                    </a:r>
                    <a:r>
                      <a:rPr lang="en-US" altLang="zh-TW" baseline="0" dirty="0"/>
                      <a:t>25.1%</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41090545136569917"/>
                      <c:h val="0.2682607451791445"/>
                    </c:manualLayout>
                  </c15:layout>
                  <c15:dlblFieldTable/>
                  <c15:showDataLabelsRange val="0"/>
                </c:ext>
                <c:ext xmlns:c16="http://schemas.microsoft.com/office/drawing/2014/chart" uri="{C3380CC4-5D6E-409C-BE32-E72D297353CC}">
                  <c16:uniqueId val="{00000003-0892-44C8-9358-77921D322B1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工作表1!$A$20:$A$21</c:f>
              <c:strCache>
                <c:ptCount val="2"/>
                <c:pt idx="0">
                  <c:v>男</c:v>
                </c:pt>
                <c:pt idx="1">
                  <c:v>女</c:v>
                </c:pt>
              </c:strCache>
            </c:strRef>
          </c:cat>
          <c:val>
            <c:numRef>
              <c:f>工作表1!$B$20:$B$21</c:f>
              <c:numCache>
                <c:formatCode>General</c:formatCode>
                <c:ptCount val="2"/>
                <c:pt idx="0">
                  <c:v>523</c:v>
                </c:pt>
                <c:pt idx="1">
                  <c:v>173</c:v>
                </c:pt>
              </c:numCache>
            </c:numRef>
          </c:val>
          <c:extLst>
            <c:ext xmlns:c16="http://schemas.microsoft.com/office/drawing/2014/chart" uri="{C3380CC4-5D6E-409C-BE32-E72D297353CC}">
              <c16:uniqueId val="{00000004-0892-44C8-9358-77921D322B1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E4B96-3A80-484B-9C13-4AA7A83190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0F762C9A-EE18-4443-B5CC-B207C663D6F6}">
      <dgm:prSet phldrT="[文字]"/>
      <dgm:spPr>
        <a:solidFill>
          <a:schemeClr val="accent1"/>
        </a:solidFill>
      </dgm:spPr>
      <dgm:t>
        <a:bodyPr/>
        <a:lstStyle/>
        <a:p>
          <a:r>
            <a:rPr lang="zh-TW" altLang="en-US" dirty="0">
              <a:latin typeface="標楷體" panose="03000509000000000000" pitchFamily="65" charset="-120"/>
              <a:ea typeface="標楷體" panose="03000509000000000000" pitchFamily="65" charset="-120"/>
            </a:rPr>
            <a:t>刷卡日</a:t>
          </a:r>
        </a:p>
      </dgm:t>
    </dgm:pt>
    <dgm:pt modelId="{E44735B7-9A1F-4BDD-95A1-147414345042}" type="parTrans" cxnId="{7176FFB8-1860-422F-85FC-6E06EFFC36C8}">
      <dgm:prSet/>
      <dgm:spPr/>
      <dgm:t>
        <a:bodyPr/>
        <a:lstStyle/>
        <a:p>
          <a:endParaRPr lang="zh-TW" altLang="en-US"/>
        </a:p>
      </dgm:t>
    </dgm:pt>
    <dgm:pt modelId="{E411E41B-6625-4AE8-A08C-B88DC5156045}" type="sibTrans" cxnId="{7176FFB8-1860-422F-85FC-6E06EFFC36C8}">
      <dgm:prSet/>
      <dgm:spPr/>
      <dgm:t>
        <a:bodyPr/>
        <a:lstStyle/>
        <a:p>
          <a:endParaRPr lang="zh-TW" altLang="en-US"/>
        </a:p>
      </dgm:t>
    </dgm:pt>
    <dgm:pt modelId="{0A0D0269-7245-4E28-8D61-B64203F57D8A}">
      <dgm:prSet phldrT="[文字]" custT="1"/>
      <dgm:spPr/>
      <dgm:t>
        <a:bodyPr/>
        <a:lstStyle/>
        <a:p>
          <a:pPr algn="just"/>
          <a:r>
            <a:rPr lang="zh-TW" altLang="en-US" sz="2000" dirty="0">
              <a:latin typeface="標楷體" panose="03000509000000000000" pitchFamily="65" charset="-120"/>
              <a:ea typeface="標楷體" panose="03000509000000000000" pitchFamily="65" charset="-120"/>
            </a:rPr>
            <a:t>不限於休假日，惟仍應休完應休畢日數，至年終未休畢者視為放棄，且應注意遵守辦公紀律，不得於執行職務期間刷卡消費。</a:t>
          </a:r>
        </a:p>
      </dgm:t>
    </dgm:pt>
    <dgm:pt modelId="{A265BB35-78D5-42AA-A628-8F97FE070D78}" type="parTrans" cxnId="{7DE08C8A-8D8A-4BCD-A9DD-B1E1FA89FA34}">
      <dgm:prSet/>
      <dgm:spPr/>
      <dgm:t>
        <a:bodyPr/>
        <a:lstStyle/>
        <a:p>
          <a:endParaRPr lang="zh-TW" altLang="en-US"/>
        </a:p>
      </dgm:t>
    </dgm:pt>
    <dgm:pt modelId="{4008EF61-0C79-430C-B4AC-71AB8262D34B}" type="sibTrans" cxnId="{7DE08C8A-8D8A-4BCD-A9DD-B1E1FA89FA34}">
      <dgm:prSet/>
      <dgm:spPr/>
      <dgm:t>
        <a:bodyPr/>
        <a:lstStyle/>
        <a:p>
          <a:endParaRPr lang="zh-TW" altLang="en-US"/>
        </a:p>
      </dgm:t>
    </dgm:pt>
    <dgm:pt modelId="{347EE9E4-EFD9-4229-8927-FC394C52E78C}">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放寬自行運用額度使用對象</a:t>
          </a:r>
        </a:p>
      </dgm:t>
    </dgm:pt>
    <dgm:pt modelId="{70280756-97B0-42C5-AB7F-AAB64FBA08F1}" type="parTrans" cxnId="{9039865F-CD4B-42BB-8BFB-A269D5CED855}">
      <dgm:prSet/>
      <dgm:spPr/>
      <dgm:t>
        <a:bodyPr/>
        <a:lstStyle/>
        <a:p>
          <a:endParaRPr lang="zh-TW" altLang="en-US"/>
        </a:p>
      </dgm:t>
    </dgm:pt>
    <dgm:pt modelId="{9EAB20B1-37F7-4256-BB35-1302B3474BBD}" type="sibTrans" cxnId="{9039865F-CD4B-42BB-8BFB-A269D5CED855}">
      <dgm:prSet/>
      <dgm:spPr/>
      <dgm:t>
        <a:bodyPr/>
        <a:lstStyle/>
        <a:p>
          <a:endParaRPr lang="zh-TW" altLang="en-US"/>
        </a:p>
      </dgm:t>
    </dgm:pt>
    <dgm:pt modelId="{CAACB879-AC45-4C8C-9EA8-9A2BB87E9199}">
      <dgm:prSet phldrT="[文字]" custT="1"/>
      <dgm:spPr/>
      <dgm:t>
        <a:bodyPr/>
        <a:lstStyle/>
        <a:p>
          <a:pPr algn="just"/>
          <a:r>
            <a:rPr lang="zh-TW" altLang="en-US" sz="2000" dirty="0">
              <a:latin typeface="標楷體" panose="03000509000000000000" pitchFamily="65" charset="-120"/>
              <a:ea typeface="標楷體" panose="03000509000000000000" pitchFamily="65" charset="-120"/>
            </a:rPr>
            <a:t>公務人員本人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含配偶、直系血親</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因身心障礙、懷孕或重大傷病，於當年確實無法參加觀光旅遊，經服務機關認定者，當年補助總額均屬自行運用額度。</a:t>
          </a:r>
        </a:p>
      </dgm:t>
    </dgm:pt>
    <dgm:pt modelId="{8F1966B6-72AB-40EF-87C8-AE882E2D124E}" type="parTrans" cxnId="{7C9E8A5C-714B-4734-A1A6-78DA2656E128}">
      <dgm:prSet/>
      <dgm:spPr/>
      <dgm:t>
        <a:bodyPr/>
        <a:lstStyle/>
        <a:p>
          <a:endParaRPr lang="zh-TW" altLang="en-US"/>
        </a:p>
      </dgm:t>
    </dgm:pt>
    <dgm:pt modelId="{E462209C-21FF-439A-BC45-823A6F6A75EC}" type="sibTrans" cxnId="{7C9E8A5C-714B-4734-A1A6-78DA2656E128}">
      <dgm:prSet/>
      <dgm:spPr/>
      <dgm:t>
        <a:bodyPr/>
        <a:lstStyle/>
        <a:p>
          <a:endParaRPr lang="zh-TW" altLang="en-US"/>
        </a:p>
      </dgm:t>
    </dgm:pt>
    <dgm:pt modelId="{EFABDA72-081A-4FEE-BBC8-B436EFD8B2D1}">
      <dgm:prSet phldrT="[文字]"/>
      <dgm:spPr/>
      <dgm:t>
        <a:bodyPr/>
        <a:lstStyle/>
        <a:p>
          <a:pPr algn="ctr"/>
          <a:r>
            <a:rPr lang="zh-TW" altLang="en-US" dirty="0">
              <a:latin typeface="標楷體" panose="03000509000000000000" pitchFamily="65" charset="-120"/>
              <a:ea typeface="標楷體" panose="03000509000000000000" pitchFamily="65" charset="-120"/>
            </a:rPr>
            <a:t>增列</a:t>
          </a:r>
        </a:p>
      </dgm:t>
    </dgm:pt>
    <dgm:pt modelId="{DFD8B4F7-BF4C-4401-9E28-D1BAB7DCE9EE}" type="parTrans" cxnId="{AEF6434F-7A00-4731-95A1-D2087D369678}">
      <dgm:prSet/>
      <dgm:spPr/>
      <dgm:t>
        <a:bodyPr/>
        <a:lstStyle/>
        <a:p>
          <a:endParaRPr lang="zh-TW" altLang="en-US"/>
        </a:p>
      </dgm:t>
    </dgm:pt>
    <dgm:pt modelId="{F66030F9-7F31-4E71-8D23-3632CE647287}" type="sibTrans" cxnId="{AEF6434F-7A00-4731-95A1-D2087D369678}">
      <dgm:prSet/>
      <dgm:spPr/>
      <dgm:t>
        <a:bodyPr/>
        <a:lstStyle/>
        <a:p>
          <a:endParaRPr lang="zh-TW" altLang="en-US"/>
        </a:p>
      </dgm:t>
    </dgm:pt>
    <dgm:pt modelId="{C9D74C7B-33AE-44F2-AA5F-F1CCD8693103}">
      <dgm:prSet phldrT="[文字]" custT="1"/>
      <dgm:spPr/>
      <dgm:t>
        <a:bodyPr/>
        <a:lstStyle/>
        <a:p>
          <a:pPr algn="just"/>
          <a:r>
            <a:rPr lang="zh-TW" altLang="en-US" sz="2000" dirty="0">
              <a:latin typeface="標楷體" panose="03000509000000000000" pitchFamily="65" charset="-120"/>
              <a:ea typeface="標楷體" panose="03000509000000000000" pitchFamily="65" charset="-120"/>
            </a:rPr>
            <a:t>珠寶銀樓業及儲值性商品納入補助範圍</a:t>
          </a:r>
        </a:p>
      </dgm:t>
    </dgm:pt>
    <dgm:pt modelId="{66F326E7-3782-4191-9723-BD94A503AE6E}" type="parTrans" cxnId="{8F39FC9C-997E-4BF7-9899-C5942E32127E}">
      <dgm:prSet/>
      <dgm:spPr/>
      <dgm:t>
        <a:bodyPr/>
        <a:lstStyle/>
        <a:p>
          <a:endParaRPr lang="zh-TW" altLang="en-US"/>
        </a:p>
      </dgm:t>
    </dgm:pt>
    <dgm:pt modelId="{4229112D-CDD4-4220-9ADD-08C95FACB483}" type="sibTrans" cxnId="{8F39FC9C-997E-4BF7-9899-C5942E32127E}">
      <dgm:prSet/>
      <dgm:spPr/>
      <dgm:t>
        <a:bodyPr/>
        <a:lstStyle/>
        <a:p>
          <a:endParaRPr lang="zh-TW" altLang="en-US"/>
        </a:p>
      </dgm:t>
    </dgm:pt>
    <dgm:pt modelId="{09832C76-3B34-4E16-8536-E41DEF26BB6F}" type="pres">
      <dgm:prSet presAssocID="{F28E4B96-3A80-484B-9C13-4AA7A831902A}" presName="Name0" presStyleCnt="0">
        <dgm:presLayoutVars>
          <dgm:dir/>
          <dgm:animLvl val="lvl"/>
          <dgm:resizeHandles val="exact"/>
        </dgm:presLayoutVars>
      </dgm:prSet>
      <dgm:spPr/>
    </dgm:pt>
    <dgm:pt modelId="{5A7D89F5-53D6-430D-B448-533A2D0AB0A4}" type="pres">
      <dgm:prSet presAssocID="{0F762C9A-EE18-4443-B5CC-B207C663D6F6}" presName="linNode" presStyleCnt="0"/>
      <dgm:spPr/>
    </dgm:pt>
    <dgm:pt modelId="{C2F81C46-0318-4D9C-949D-87956D4749FA}" type="pres">
      <dgm:prSet presAssocID="{0F762C9A-EE18-4443-B5CC-B207C663D6F6}" presName="parentText" presStyleLbl="node1" presStyleIdx="0" presStyleCnt="3">
        <dgm:presLayoutVars>
          <dgm:chMax val="1"/>
          <dgm:bulletEnabled val="1"/>
        </dgm:presLayoutVars>
      </dgm:prSet>
      <dgm:spPr/>
    </dgm:pt>
    <dgm:pt modelId="{FE0471BF-0E0F-4062-BC1E-6197261D2B5A}" type="pres">
      <dgm:prSet presAssocID="{0F762C9A-EE18-4443-B5CC-B207C663D6F6}" presName="descendantText" presStyleLbl="alignAccFollowNode1" presStyleIdx="0" presStyleCnt="3">
        <dgm:presLayoutVars>
          <dgm:bulletEnabled val="1"/>
        </dgm:presLayoutVars>
      </dgm:prSet>
      <dgm:spPr/>
    </dgm:pt>
    <dgm:pt modelId="{C03412E0-5D49-4532-B990-6A4CA1267D6F}" type="pres">
      <dgm:prSet presAssocID="{E411E41B-6625-4AE8-A08C-B88DC5156045}" presName="sp" presStyleCnt="0"/>
      <dgm:spPr/>
    </dgm:pt>
    <dgm:pt modelId="{A97758CC-A349-4CEC-99ED-5675F33DD61B}" type="pres">
      <dgm:prSet presAssocID="{347EE9E4-EFD9-4229-8927-FC394C52E78C}" presName="linNode" presStyleCnt="0"/>
      <dgm:spPr/>
    </dgm:pt>
    <dgm:pt modelId="{4846C3F9-BAE6-420F-942D-6BF8F113B278}" type="pres">
      <dgm:prSet presAssocID="{347EE9E4-EFD9-4229-8927-FC394C52E78C}" presName="parentText" presStyleLbl="node1" presStyleIdx="1" presStyleCnt="3">
        <dgm:presLayoutVars>
          <dgm:chMax val="1"/>
          <dgm:bulletEnabled val="1"/>
        </dgm:presLayoutVars>
      </dgm:prSet>
      <dgm:spPr/>
    </dgm:pt>
    <dgm:pt modelId="{97AFB45A-6D73-4CFC-8C3A-B6AF7E050B87}" type="pres">
      <dgm:prSet presAssocID="{347EE9E4-EFD9-4229-8927-FC394C52E78C}" presName="descendantText" presStyleLbl="alignAccFollowNode1" presStyleIdx="1" presStyleCnt="3">
        <dgm:presLayoutVars>
          <dgm:bulletEnabled val="1"/>
        </dgm:presLayoutVars>
      </dgm:prSet>
      <dgm:spPr/>
    </dgm:pt>
    <dgm:pt modelId="{2BE7806D-48CA-431F-A146-153226638593}" type="pres">
      <dgm:prSet presAssocID="{9EAB20B1-37F7-4256-BB35-1302B3474BBD}" presName="sp" presStyleCnt="0"/>
      <dgm:spPr/>
    </dgm:pt>
    <dgm:pt modelId="{DA1E5157-7667-4719-8CAC-EE5964F86447}" type="pres">
      <dgm:prSet presAssocID="{EFABDA72-081A-4FEE-BBC8-B436EFD8B2D1}" presName="linNode" presStyleCnt="0"/>
      <dgm:spPr/>
    </dgm:pt>
    <dgm:pt modelId="{7583374E-D73E-4E98-B18F-F962CA8DBBEE}" type="pres">
      <dgm:prSet presAssocID="{EFABDA72-081A-4FEE-BBC8-B436EFD8B2D1}" presName="parentText" presStyleLbl="node1" presStyleIdx="2" presStyleCnt="3">
        <dgm:presLayoutVars>
          <dgm:chMax val="1"/>
          <dgm:bulletEnabled val="1"/>
        </dgm:presLayoutVars>
      </dgm:prSet>
      <dgm:spPr/>
    </dgm:pt>
    <dgm:pt modelId="{45ACAE73-D829-406D-A833-AA44ECFAB09C}" type="pres">
      <dgm:prSet presAssocID="{EFABDA72-081A-4FEE-BBC8-B436EFD8B2D1}" presName="descendantText" presStyleLbl="alignAccFollowNode1" presStyleIdx="2" presStyleCnt="3">
        <dgm:presLayoutVars>
          <dgm:bulletEnabled val="1"/>
        </dgm:presLayoutVars>
      </dgm:prSet>
      <dgm:spPr/>
    </dgm:pt>
  </dgm:ptLst>
  <dgm:cxnLst>
    <dgm:cxn modelId="{089AAD05-FBF6-4A9F-9572-9CC5397772DE}" type="presOf" srcId="{0F762C9A-EE18-4443-B5CC-B207C663D6F6}" destId="{C2F81C46-0318-4D9C-949D-87956D4749FA}" srcOrd="0" destOrd="0" presId="urn:microsoft.com/office/officeart/2005/8/layout/vList5"/>
    <dgm:cxn modelId="{648A5F30-0E7F-4729-80FA-B27AB9F14C19}" type="presOf" srcId="{CAACB879-AC45-4C8C-9EA8-9A2BB87E9199}" destId="{97AFB45A-6D73-4CFC-8C3A-B6AF7E050B87}" srcOrd="0" destOrd="0" presId="urn:microsoft.com/office/officeart/2005/8/layout/vList5"/>
    <dgm:cxn modelId="{F6939538-44EB-4C11-9F87-AA8F42C8B3E4}" type="presOf" srcId="{0A0D0269-7245-4E28-8D61-B64203F57D8A}" destId="{FE0471BF-0E0F-4062-BC1E-6197261D2B5A}" srcOrd="0" destOrd="0" presId="urn:microsoft.com/office/officeart/2005/8/layout/vList5"/>
    <dgm:cxn modelId="{7C9E8A5C-714B-4734-A1A6-78DA2656E128}" srcId="{347EE9E4-EFD9-4229-8927-FC394C52E78C}" destId="{CAACB879-AC45-4C8C-9EA8-9A2BB87E9199}" srcOrd="0" destOrd="0" parTransId="{8F1966B6-72AB-40EF-87C8-AE882E2D124E}" sibTransId="{E462209C-21FF-439A-BC45-823A6F6A75EC}"/>
    <dgm:cxn modelId="{9039865F-CD4B-42BB-8BFB-A269D5CED855}" srcId="{F28E4B96-3A80-484B-9C13-4AA7A831902A}" destId="{347EE9E4-EFD9-4229-8927-FC394C52E78C}" srcOrd="1" destOrd="0" parTransId="{70280756-97B0-42C5-AB7F-AAB64FBA08F1}" sibTransId="{9EAB20B1-37F7-4256-BB35-1302B3474BBD}"/>
    <dgm:cxn modelId="{E5547565-2951-478F-805D-3064790EEDA8}" type="presOf" srcId="{347EE9E4-EFD9-4229-8927-FC394C52E78C}" destId="{4846C3F9-BAE6-420F-942D-6BF8F113B278}" srcOrd="0" destOrd="0" presId="urn:microsoft.com/office/officeart/2005/8/layout/vList5"/>
    <dgm:cxn modelId="{AEF6434F-7A00-4731-95A1-D2087D369678}" srcId="{F28E4B96-3A80-484B-9C13-4AA7A831902A}" destId="{EFABDA72-081A-4FEE-BBC8-B436EFD8B2D1}" srcOrd="2" destOrd="0" parTransId="{DFD8B4F7-BF4C-4401-9E28-D1BAB7DCE9EE}" sibTransId="{F66030F9-7F31-4E71-8D23-3632CE647287}"/>
    <dgm:cxn modelId="{8A66B482-700C-4984-A585-171B761FADAB}" type="presOf" srcId="{F28E4B96-3A80-484B-9C13-4AA7A831902A}" destId="{09832C76-3B34-4E16-8536-E41DEF26BB6F}" srcOrd="0" destOrd="0" presId="urn:microsoft.com/office/officeart/2005/8/layout/vList5"/>
    <dgm:cxn modelId="{BD562E88-4CF6-47E9-B198-E0933F4F3D5D}" type="presOf" srcId="{EFABDA72-081A-4FEE-BBC8-B436EFD8B2D1}" destId="{7583374E-D73E-4E98-B18F-F962CA8DBBEE}" srcOrd="0" destOrd="0" presId="urn:microsoft.com/office/officeart/2005/8/layout/vList5"/>
    <dgm:cxn modelId="{7DE08C8A-8D8A-4BCD-A9DD-B1E1FA89FA34}" srcId="{0F762C9A-EE18-4443-B5CC-B207C663D6F6}" destId="{0A0D0269-7245-4E28-8D61-B64203F57D8A}" srcOrd="0" destOrd="0" parTransId="{A265BB35-78D5-42AA-A628-8F97FE070D78}" sibTransId="{4008EF61-0C79-430C-B4AC-71AB8262D34B}"/>
    <dgm:cxn modelId="{8F39FC9C-997E-4BF7-9899-C5942E32127E}" srcId="{EFABDA72-081A-4FEE-BBC8-B436EFD8B2D1}" destId="{C9D74C7B-33AE-44F2-AA5F-F1CCD8693103}" srcOrd="0" destOrd="0" parTransId="{66F326E7-3782-4191-9723-BD94A503AE6E}" sibTransId="{4229112D-CDD4-4220-9ADD-08C95FACB483}"/>
    <dgm:cxn modelId="{7176FFB8-1860-422F-85FC-6E06EFFC36C8}" srcId="{F28E4B96-3A80-484B-9C13-4AA7A831902A}" destId="{0F762C9A-EE18-4443-B5CC-B207C663D6F6}" srcOrd="0" destOrd="0" parTransId="{E44735B7-9A1F-4BDD-95A1-147414345042}" sibTransId="{E411E41B-6625-4AE8-A08C-B88DC5156045}"/>
    <dgm:cxn modelId="{E01FD3C3-858A-4370-87E0-B990C5AB8999}" type="presOf" srcId="{C9D74C7B-33AE-44F2-AA5F-F1CCD8693103}" destId="{45ACAE73-D829-406D-A833-AA44ECFAB09C}" srcOrd="0" destOrd="0" presId="urn:microsoft.com/office/officeart/2005/8/layout/vList5"/>
    <dgm:cxn modelId="{9DB78238-E1FC-4F08-A2F3-A2F556CF5ED4}" type="presParOf" srcId="{09832C76-3B34-4E16-8536-E41DEF26BB6F}" destId="{5A7D89F5-53D6-430D-B448-533A2D0AB0A4}" srcOrd="0" destOrd="0" presId="urn:microsoft.com/office/officeart/2005/8/layout/vList5"/>
    <dgm:cxn modelId="{BF40864E-5CCF-49DF-8990-B5338F1D8228}" type="presParOf" srcId="{5A7D89F5-53D6-430D-B448-533A2D0AB0A4}" destId="{C2F81C46-0318-4D9C-949D-87956D4749FA}" srcOrd="0" destOrd="0" presId="urn:microsoft.com/office/officeart/2005/8/layout/vList5"/>
    <dgm:cxn modelId="{FC1E8B2D-831C-4960-A689-03F3B99DB1AA}" type="presParOf" srcId="{5A7D89F5-53D6-430D-B448-533A2D0AB0A4}" destId="{FE0471BF-0E0F-4062-BC1E-6197261D2B5A}" srcOrd="1" destOrd="0" presId="urn:microsoft.com/office/officeart/2005/8/layout/vList5"/>
    <dgm:cxn modelId="{AAF37BA6-F73F-4782-8809-8BB3BF86BB94}" type="presParOf" srcId="{09832C76-3B34-4E16-8536-E41DEF26BB6F}" destId="{C03412E0-5D49-4532-B990-6A4CA1267D6F}" srcOrd="1" destOrd="0" presId="urn:microsoft.com/office/officeart/2005/8/layout/vList5"/>
    <dgm:cxn modelId="{4AC21BA4-8B7D-4780-8D46-A8C40E7A1F55}" type="presParOf" srcId="{09832C76-3B34-4E16-8536-E41DEF26BB6F}" destId="{A97758CC-A349-4CEC-99ED-5675F33DD61B}" srcOrd="2" destOrd="0" presId="urn:microsoft.com/office/officeart/2005/8/layout/vList5"/>
    <dgm:cxn modelId="{3EC27DDF-A600-4118-A393-D344BC500343}" type="presParOf" srcId="{A97758CC-A349-4CEC-99ED-5675F33DD61B}" destId="{4846C3F9-BAE6-420F-942D-6BF8F113B278}" srcOrd="0" destOrd="0" presId="urn:microsoft.com/office/officeart/2005/8/layout/vList5"/>
    <dgm:cxn modelId="{F1D519D1-7882-4A03-829C-ECDBF8442406}" type="presParOf" srcId="{A97758CC-A349-4CEC-99ED-5675F33DD61B}" destId="{97AFB45A-6D73-4CFC-8C3A-B6AF7E050B87}" srcOrd="1" destOrd="0" presId="urn:microsoft.com/office/officeart/2005/8/layout/vList5"/>
    <dgm:cxn modelId="{F8574AB3-552E-4D94-97C2-A6B5BD73E0FE}" type="presParOf" srcId="{09832C76-3B34-4E16-8536-E41DEF26BB6F}" destId="{2BE7806D-48CA-431F-A146-153226638593}" srcOrd="3" destOrd="0" presId="urn:microsoft.com/office/officeart/2005/8/layout/vList5"/>
    <dgm:cxn modelId="{2CE9F90B-6CA1-4365-A0A1-5A3AA79CCC82}" type="presParOf" srcId="{09832C76-3B34-4E16-8536-E41DEF26BB6F}" destId="{DA1E5157-7667-4719-8CAC-EE5964F86447}" srcOrd="4" destOrd="0" presId="urn:microsoft.com/office/officeart/2005/8/layout/vList5"/>
    <dgm:cxn modelId="{949CEF29-E5F7-47D7-A720-BA7721CE9101}" type="presParOf" srcId="{DA1E5157-7667-4719-8CAC-EE5964F86447}" destId="{7583374E-D73E-4E98-B18F-F962CA8DBBEE}" srcOrd="0" destOrd="0" presId="urn:microsoft.com/office/officeart/2005/8/layout/vList5"/>
    <dgm:cxn modelId="{381757F7-00D1-4CCA-9837-5162DD8E48FD}" type="presParOf" srcId="{DA1E5157-7667-4719-8CAC-EE5964F86447}" destId="{45ACAE73-D829-406D-A833-AA44ECFAB0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64C9B-701F-464C-9403-B0095A9858AE}"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zh-TW" altLang="en-US"/>
        </a:p>
      </dgm:t>
    </dgm:pt>
    <dgm:pt modelId="{D1FBA7A4-0388-4683-A42A-4D4105242374}">
      <dgm:prSet phldrT="[文字]" custT="1"/>
      <dgm:spPr>
        <a:solidFill>
          <a:srgbClr val="92D050"/>
        </a:solidFill>
      </dgm:spPr>
      <dgm:t>
        <a:bodyPr/>
        <a:lstStyle/>
        <a:p>
          <a:pPr>
            <a:spcAft>
              <a:spcPts val="0"/>
            </a:spcAft>
          </a:pPr>
          <a:r>
            <a:rPr lang="en-US" altLang="zh-TW" sz="2400" b="0" dirty="0">
              <a:solidFill>
                <a:srgbClr val="FF0000"/>
              </a:solidFill>
              <a:latin typeface="+mn-ea"/>
              <a:ea typeface="+mn-ea"/>
            </a:rPr>
            <a:t>12</a:t>
          </a:r>
          <a:r>
            <a:rPr lang="zh-TW" altLang="en-US" sz="2400" b="0" dirty="0">
              <a:solidFill>
                <a:schemeClr val="tx1"/>
              </a:solidFill>
              <a:latin typeface="+mn-ea"/>
              <a:ea typeface="+mn-ea"/>
            </a:rPr>
            <a:t>月</a:t>
          </a:r>
          <a:r>
            <a:rPr lang="zh-TW" altLang="en-US" sz="2400" dirty="0">
              <a:solidFill>
                <a:schemeClr val="tx1"/>
              </a:solidFill>
              <a:latin typeface="+mn-ea"/>
              <a:ea typeface="+mn-ea"/>
            </a:rPr>
            <a:t>辦理年終考績</a:t>
          </a:r>
          <a:endParaRPr lang="en-US" altLang="zh-TW" sz="2400" dirty="0">
            <a:solidFill>
              <a:schemeClr val="tx1"/>
            </a:solidFill>
            <a:latin typeface="+mn-ea"/>
            <a:ea typeface="+mn-ea"/>
          </a:endParaRPr>
        </a:p>
      </dgm:t>
    </dgm:pt>
    <dgm:pt modelId="{8F100959-3CC6-403F-BBF1-696B3DCAA637}" type="parTrans" cxnId="{A0D5D27F-05FF-4227-A3F3-66243F4CC80D}">
      <dgm:prSet/>
      <dgm:spPr/>
      <dgm:t>
        <a:bodyPr/>
        <a:lstStyle/>
        <a:p>
          <a:endParaRPr lang="zh-TW" altLang="en-US"/>
        </a:p>
      </dgm:t>
    </dgm:pt>
    <dgm:pt modelId="{875AECF9-3B68-4B0E-A56F-868192E95CEE}" type="sibTrans" cxnId="{A0D5D27F-05FF-4227-A3F3-66243F4CC80D}">
      <dgm:prSet/>
      <dgm:spPr/>
      <dgm:t>
        <a:bodyPr/>
        <a:lstStyle/>
        <a:p>
          <a:endParaRPr lang="zh-TW" altLang="en-US"/>
        </a:p>
      </dgm:t>
    </dgm:pt>
    <dgm:pt modelId="{C2F755DF-CF47-41AE-A7BA-35BA134D2D1C}">
      <dgm:prSet phldrT="[文字]" custT="1"/>
      <dgm:spPr>
        <a:solidFill>
          <a:schemeClr val="accent5">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mn-ea"/>
              <a:ea typeface="+mn-ea"/>
            </a:rPr>
            <a:t>9</a:t>
          </a:r>
          <a:r>
            <a:rPr lang="zh-TW" altLang="en-US" sz="1800" b="1" dirty="0">
              <a:solidFill>
                <a:schemeClr val="tx1"/>
              </a:solidFill>
              <a:latin typeface="+mn-ea"/>
              <a:ea typeface="+mn-ea"/>
            </a:rPr>
            <a:t>月</a:t>
          </a:r>
          <a:r>
            <a:rPr lang="zh-TW" altLang="en-US" sz="1800" dirty="0">
              <a:solidFill>
                <a:schemeClr val="tx1"/>
              </a:solidFill>
              <a:latin typeface="+mn-ea"/>
              <a:ea typeface="+mn-ea"/>
            </a:rPr>
            <a:t>辦理</a:t>
          </a:r>
          <a:endParaRPr lang="en-US" altLang="zh-TW" sz="1800" dirty="0">
            <a:solidFill>
              <a:schemeClr val="tx1"/>
            </a:solidFill>
            <a:latin typeface="+mn-ea"/>
            <a:ea typeface="+mn-ea"/>
          </a:endParaRPr>
        </a:p>
        <a:p>
          <a:pPr lvl="0" defTabSz="800100">
            <a:lnSpc>
              <a:spcPct val="90000"/>
            </a:lnSpc>
            <a:spcBef>
              <a:spcPct val="0"/>
            </a:spcBef>
            <a:spcAft>
              <a:spcPts val="0"/>
            </a:spcAft>
          </a:pPr>
          <a:r>
            <a:rPr lang="zh-TW" altLang="en-US" sz="1800" dirty="0">
              <a:solidFill>
                <a:schemeClr val="tx1"/>
              </a:solidFill>
              <a:latin typeface="+mn-ea"/>
              <a:ea typeface="+mn-ea"/>
            </a:rPr>
            <a:t>第二次</a:t>
          </a:r>
          <a:endParaRPr lang="en-US" altLang="zh-TW" sz="1800" dirty="0">
            <a:solidFill>
              <a:schemeClr val="tx1"/>
            </a:solidFill>
            <a:latin typeface="+mn-ea"/>
            <a:ea typeface="+mn-ea"/>
          </a:endParaRPr>
        </a:p>
        <a:p>
          <a:pPr lvl="0" defTabSz="800100">
            <a:lnSpc>
              <a:spcPct val="90000"/>
            </a:lnSpc>
            <a:spcBef>
              <a:spcPct val="0"/>
            </a:spcBef>
            <a:spcAft>
              <a:spcPts val="0"/>
            </a:spcAft>
          </a:pPr>
          <a:r>
            <a:rPr lang="zh-TW" altLang="en-US" sz="1800" dirty="0">
              <a:solidFill>
                <a:schemeClr val="tx1"/>
              </a:solidFill>
              <a:latin typeface="+mn-ea"/>
              <a:ea typeface="+mn-ea"/>
            </a:rPr>
            <a:t>平時考核</a:t>
          </a:r>
          <a:endParaRPr lang="en-US" altLang="zh-TW" sz="1800" dirty="0">
            <a:solidFill>
              <a:schemeClr val="tx1"/>
            </a:solidFill>
            <a:latin typeface="+mn-ea"/>
            <a:ea typeface="+mn-ea"/>
          </a:endParaRPr>
        </a:p>
        <a:p>
          <a:pPr lvl="0" defTabSz="800100">
            <a:lnSpc>
              <a:spcPct val="90000"/>
            </a:lnSpc>
            <a:spcBef>
              <a:spcPct val="0"/>
            </a:spcBef>
            <a:spcAft>
              <a:spcPts val="0"/>
            </a:spcAft>
          </a:pPr>
          <a:r>
            <a:rPr lang="en-US" altLang="zh-TW" sz="1800" dirty="0">
              <a:solidFill>
                <a:schemeClr val="tx1"/>
              </a:solidFill>
              <a:latin typeface="+mn-ea"/>
              <a:ea typeface="+mn-ea"/>
            </a:rPr>
            <a:t>(5~8</a:t>
          </a:r>
          <a:r>
            <a:rPr lang="zh-TW" altLang="en-US" sz="1800" dirty="0">
              <a:solidFill>
                <a:schemeClr val="tx1"/>
              </a:solidFill>
              <a:latin typeface="+mn-ea"/>
              <a:ea typeface="+mn-ea"/>
            </a:rPr>
            <a:t>月</a:t>
          </a:r>
          <a:r>
            <a:rPr lang="en-US" altLang="zh-TW" sz="1800" dirty="0">
              <a:solidFill>
                <a:schemeClr val="tx1"/>
              </a:solidFill>
              <a:latin typeface="+mn-ea"/>
              <a:ea typeface="+mn-ea"/>
            </a:rPr>
            <a:t>)</a:t>
          </a:r>
          <a:endParaRPr lang="zh-TW" altLang="en-US" sz="1800" dirty="0">
            <a:solidFill>
              <a:schemeClr val="tx1"/>
            </a:solidFill>
            <a:latin typeface="+mn-ea"/>
            <a:ea typeface="+mn-ea"/>
          </a:endParaRPr>
        </a:p>
      </dgm:t>
    </dgm:pt>
    <dgm:pt modelId="{BC2290B4-1132-40F6-A3B8-62F179769447}" type="parTrans" cxnId="{9EFB10BA-00BA-4018-A3BC-8CCE9309F88F}">
      <dgm:prSet/>
      <dgm:spPr/>
      <dgm:t>
        <a:bodyPr/>
        <a:lstStyle/>
        <a:p>
          <a:endParaRPr lang="zh-TW" altLang="en-US"/>
        </a:p>
      </dgm:t>
    </dgm:pt>
    <dgm:pt modelId="{41BAFE27-65F4-4105-B986-A026FB7F3E39}" type="sibTrans" cxnId="{9EFB10BA-00BA-4018-A3BC-8CCE9309F88F}">
      <dgm:prSet/>
      <dgm:spPr/>
      <dgm:t>
        <a:bodyPr/>
        <a:lstStyle/>
        <a:p>
          <a:endParaRPr lang="zh-TW" altLang="en-US"/>
        </a:p>
      </dgm:t>
    </dgm:pt>
    <dgm:pt modelId="{58AC4D8A-819F-465E-9499-C0CDE9F06A0D}">
      <dgm:prSet phldrT="[文字]" custT="1"/>
      <dgm:spPr>
        <a:solidFill>
          <a:schemeClr val="accent2">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mn-ea"/>
              <a:ea typeface="+mn-ea"/>
            </a:rPr>
            <a:t>5</a:t>
          </a:r>
          <a:r>
            <a:rPr lang="zh-TW" altLang="en-US" sz="1800" b="1" dirty="0">
              <a:solidFill>
                <a:schemeClr val="tx1"/>
              </a:solidFill>
              <a:latin typeface="+mn-ea"/>
              <a:ea typeface="+mn-ea"/>
            </a:rPr>
            <a:t>月</a:t>
          </a:r>
          <a:r>
            <a:rPr lang="zh-TW" altLang="en-US" sz="1800" dirty="0">
              <a:solidFill>
                <a:schemeClr val="tx1"/>
              </a:solidFill>
              <a:latin typeface="+mn-ea"/>
              <a:ea typeface="+mn-ea"/>
            </a:rPr>
            <a:t>辦理</a:t>
          </a:r>
          <a:endParaRPr lang="en-US" altLang="zh-TW" sz="1800" dirty="0">
            <a:solidFill>
              <a:schemeClr val="tx1"/>
            </a:solidFill>
            <a:latin typeface="+mn-ea"/>
            <a:ea typeface="+mn-ea"/>
          </a:endParaRPr>
        </a:p>
        <a:p>
          <a:pPr lvl="0" defTabSz="800100">
            <a:lnSpc>
              <a:spcPct val="90000"/>
            </a:lnSpc>
            <a:spcBef>
              <a:spcPct val="0"/>
            </a:spcBef>
            <a:spcAft>
              <a:spcPts val="0"/>
            </a:spcAft>
          </a:pPr>
          <a:r>
            <a:rPr lang="zh-TW" altLang="en-US" sz="1800" dirty="0">
              <a:solidFill>
                <a:schemeClr val="tx1"/>
              </a:solidFill>
              <a:latin typeface="+mn-ea"/>
              <a:ea typeface="+mn-ea"/>
            </a:rPr>
            <a:t>第一次</a:t>
          </a:r>
          <a:endParaRPr lang="en-US" altLang="zh-TW" sz="1800" dirty="0">
            <a:solidFill>
              <a:schemeClr val="tx1"/>
            </a:solidFill>
            <a:latin typeface="+mn-ea"/>
            <a:ea typeface="+mn-ea"/>
          </a:endParaRPr>
        </a:p>
        <a:p>
          <a:pPr lvl="0" defTabSz="800100">
            <a:lnSpc>
              <a:spcPct val="90000"/>
            </a:lnSpc>
            <a:spcBef>
              <a:spcPct val="0"/>
            </a:spcBef>
            <a:spcAft>
              <a:spcPts val="0"/>
            </a:spcAft>
          </a:pPr>
          <a:r>
            <a:rPr lang="zh-TW" altLang="en-US" sz="1800" dirty="0">
              <a:solidFill>
                <a:schemeClr val="tx1"/>
              </a:solidFill>
              <a:latin typeface="+mn-ea"/>
              <a:ea typeface="+mn-ea"/>
            </a:rPr>
            <a:t>平時考核</a:t>
          </a:r>
          <a:r>
            <a:rPr lang="en-US" altLang="zh-TW" sz="1800" dirty="0">
              <a:solidFill>
                <a:srgbClr val="FF0000"/>
              </a:solidFill>
              <a:latin typeface="+mn-ea"/>
              <a:ea typeface="+mn-ea"/>
            </a:rPr>
            <a:t> </a:t>
          </a:r>
          <a:r>
            <a:rPr lang="en-US" altLang="zh-TW" sz="1800" dirty="0">
              <a:solidFill>
                <a:schemeClr val="tx1"/>
              </a:solidFill>
              <a:latin typeface="+mn-ea"/>
              <a:ea typeface="+mn-ea"/>
            </a:rPr>
            <a:t>(1~4</a:t>
          </a:r>
          <a:r>
            <a:rPr lang="zh-TW" altLang="en-US" sz="1800" dirty="0">
              <a:solidFill>
                <a:schemeClr val="tx1"/>
              </a:solidFill>
              <a:latin typeface="+mn-ea"/>
              <a:ea typeface="+mn-ea"/>
            </a:rPr>
            <a:t>月</a:t>
          </a:r>
          <a:r>
            <a:rPr lang="en-US" altLang="zh-TW" sz="1800" dirty="0">
              <a:solidFill>
                <a:schemeClr val="tx1"/>
              </a:solidFill>
              <a:latin typeface="+mn-ea"/>
              <a:ea typeface="+mn-ea"/>
            </a:rPr>
            <a:t>)</a:t>
          </a:r>
          <a:endParaRPr lang="zh-TW" altLang="en-US" sz="1800" dirty="0">
            <a:solidFill>
              <a:schemeClr val="tx1"/>
            </a:solidFill>
            <a:latin typeface="+mn-ea"/>
            <a:ea typeface="+mn-ea"/>
          </a:endParaRPr>
        </a:p>
      </dgm:t>
    </dgm:pt>
    <dgm:pt modelId="{C85EE762-AF81-43D7-843B-6F5C99412FE1}" type="parTrans" cxnId="{696D4879-C40C-4C34-8DFC-F0A8909640BA}">
      <dgm:prSet/>
      <dgm:spPr/>
      <dgm:t>
        <a:bodyPr/>
        <a:lstStyle/>
        <a:p>
          <a:endParaRPr lang="zh-TW" altLang="en-US"/>
        </a:p>
      </dgm:t>
    </dgm:pt>
    <dgm:pt modelId="{D667513F-18D8-4E84-AFD2-34633043F747}" type="sibTrans" cxnId="{696D4879-C40C-4C34-8DFC-F0A8909640BA}">
      <dgm:prSet/>
      <dgm:spPr/>
      <dgm:t>
        <a:bodyPr/>
        <a:lstStyle/>
        <a:p>
          <a:endParaRPr lang="zh-TW" altLang="en-US"/>
        </a:p>
      </dgm:t>
    </dgm:pt>
    <dgm:pt modelId="{04A7A528-4B21-425D-A423-92F79300E699}" type="pres">
      <dgm:prSet presAssocID="{AF064C9B-701F-464C-9403-B0095A9858AE}" presName="composite" presStyleCnt="0">
        <dgm:presLayoutVars>
          <dgm:chMax val="3"/>
          <dgm:animLvl val="lvl"/>
          <dgm:resizeHandles val="exact"/>
        </dgm:presLayoutVars>
      </dgm:prSet>
      <dgm:spPr/>
    </dgm:pt>
    <dgm:pt modelId="{CD01FC7B-383E-4690-B32B-29B782B778C6}" type="pres">
      <dgm:prSet presAssocID="{D1FBA7A4-0388-4683-A42A-4D4105242374}" presName="gear1" presStyleLbl="node1" presStyleIdx="0" presStyleCnt="3" custLinFactNeighborX="-3283" custLinFactNeighborY="6882">
        <dgm:presLayoutVars>
          <dgm:chMax val="1"/>
          <dgm:bulletEnabled val="1"/>
        </dgm:presLayoutVars>
      </dgm:prSet>
      <dgm:spPr/>
    </dgm:pt>
    <dgm:pt modelId="{F0B2426E-3A90-487A-8333-ADAB386E988F}" type="pres">
      <dgm:prSet presAssocID="{D1FBA7A4-0388-4683-A42A-4D4105242374}" presName="gear1srcNode" presStyleLbl="node1" presStyleIdx="0" presStyleCnt="3"/>
      <dgm:spPr/>
    </dgm:pt>
    <dgm:pt modelId="{D30AEECB-AF09-4209-98A4-9FFC8FD6E9B0}" type="pres">
      <dgm:prSet presAssocID="{D1FBA7A4-0388-4683-A42A-4D4105242374}" presName="gear1dstNode" presStyleLbl="node1" presStyleIdx="0" presStyleCnt="3"/>
      <dgm:spPr/>
    </dgm:pt>
    <dgm:pt modelId="{83B42C91-C1B6-4CF0-B554-70F982FC1B2E}" type="pres">
      <dgm:prSet presAssocID="{C2F755DF-CF47-41AE-A7BA-35BA134D2D1C}" presName="gear2" presStyleLbl="node1" presStyleIdx="1" presStyleCnt="3" custAng="0" custScaleX="119250" custScaleY="107992" custLinFactNeighborX="-5190" custLinFactNeighborY="-140">
        <dgm:presLayoutVars>
          <dgm:chMax val="1"/>
          <dgm:bulletEnabled val="1"/>
        </dgm:presLayoutVars>
      </dgm:prSet>
      <dgm:spPr/>
    </dgm:pt>
    <dgm:pt modelId="{A489FAF4-E0B0-4D20-B207-64852798D1FD}" type="pres">
      <dgm:prSet presAssocID="{C2F755DF-CF47-41AE-A7BA-35BA134D2D1C}" presName="gear2srcNode" presStyleLbl="node1" presStyleIdx="1" presStyleCnt="3"/>
      <dgm:spPr/>
    </dgm:pt>
    <dgm:pt modelId="{E3737219-0F9A-4439-93D8-A898E7E98663}" type="pres">
      <dgm:prSet presAssocID="{C2F755DF-CF47-41AE-A7BA-35BA134D2D1C}" presName="gear2dstNode" presStyleLbl="node1" presStyleIdx="1" presStyleCnt="3"/>
      <dgm:spPr/>
    </dgm:pt>
    <dgm:pt modelId="{97E8887F-825E-4182-A3B1-0515212A36E7}" type="pres">
      <dgm:prSet presAssocID="{58AC4D8A-819F-465E-9499-C0CDE9F06A0D}" presName="gear3" presStyleLbl="node1" presStyleIdx="2" presStyleCnt="3" custScaleX="102533" custScaleY="105052" custLinFactNeighborX="-5763" custLinFactNeighborY="-6188"/>
      <dgm:spPr/>
    </dgm:pt>
    <dgm:pt modelId="{AD1CAC9E-9A69-49D8-93CC-BDEAA4F12466}" type="pres">
      <dgm:prSet presAssocID="{58AC4D8A-819F-465E-9499-C0CDE9F06A0D}" presName="gear3tx" presStyleLbl="node1" presStyleIdx="2" presStyleCnt="3">
        <dgm:presLayoutVars>
          <dgm:chMax val="1"/>
          <dgm:bulletEnabled val="1"/>
        </dgm:presLayoutVars>
      </dgm:prSet>
      <dgm:spPr/>
    </dgm:pt>
    <dgm:pt modelId="{AC8E6C6D-3D50-43C5-97BE-28DCE5061936}" type="pres">
      <dgm:prSet presAssocID="{58AC4D8A-819F-465E-9499-C0CDE9F06A0D}" presName="gear3srcNode" presStyleLbl="node1" presStyleIdx="2" presStyleCnt="3"/>
      <dgm:spPr/>
    </dgm:pt>
    <dgm:pt modelId="{3D071079-9AEC-462B-9700-63CB982E1B79}" type="pres">
      <dgm:prSet presAssocID="{58AC4D8A-819F-465E-9499-C0CDE9F06A0D}" presName="gear3dstNode" presStyleLbl="node1" presStyleIdx="2" presStyleCnt="3"/>
      <dgm:spPr/>
    </dgm:pt>
    <dgm:pt modelId="{D5E1E285-A76A-47D5-B3BC-6C2239B467DB}" type="pres">
      <dgm:prSet presAssocID="{875AECF9-3B68-4B0E-A56F-868192E95CEE}" presName="connector1" presStyleLbl="sibTrans2D1" presStyleIdx="0" presStyleCnt="3" custLinFactNeighborX="367" custLinFactNeighborY="740"/>
      <dgm:spPr/>
    </dgm:pt>
    <dgm:pt modelId="{D541A9DA-421B-4289-848E-87E3B921BAE5}" type="pres">
      <dgm:prSet presAssocID="{41BAFE27-65F4-4105-B986-A026FB7F3E39}" presName="connector2" presStyleLbl="sibTrans2D1" presStyleIdx="1" presStyleCnt="3" custLinFactNeighborX="-14727" custLinFactNeighborY="200"/>
      <dgm:spPr/>
    </dgm:pt>
    <dgm:pt modelId="{5EF41982-E310-4DE3-AF4A-A51395975EA7}" type="pres">
      <dgm:prSet presAssocID="{D667513F-18D8-4E84-AFD2-34633043F747}" presName="connector3" presStyleLbl="sibTrans2D1" presStyleIdx="2" presStyleCnt="3"/>
      <dgm:spPr/>
    </dgm:pt>
  </dgm:ptLst>
  <dgm:cxnLst>
    <dgm:cxn modelId="{30B63401-3F53-4280-916E-17A527B36B6B}" type="presOf" srcId="{58AC4D8A-819F-465E-9499-C0CDE9F06A0D}" destId="{3D071079-9AEC-462B-9700-63CB982E1B79}" srcOrd="3" destOrd="0" presId="urn:microsoft.com/office/officeart/2005/8/layout/gear1"/>
    <dgm:cxn modelId="{92A2AE1E-6475-4E7E-8D6B-07D3AFEA59C8}" type="presOf" srcId="{D1FBA7A4-0388-4683-A42A-4D4105242374}" destId="{F0B2426E-3A90-487A-8333-ADAB386E988F}" srcOrd="1" destOrd="0" presId="urn:microsoft.com/office/officeart/2005/8/layout/gear1"/>
    <dgm:cxn modelId="{74250741-B223-4821-9095-891891548B68}" type="presOf" srcId="{D1FBA7A4-0388-4683-A42A-4D4105242374}" destId="{D30AEECB-AF09-4209-98A4-9FFC8FD6E9B0}" srcOrd="2" destOrd="0" presId="urn:microsoft.com/office/officeart/2005/8/layout/gear1"/>
    <dgm:cxn modelId="{269D2264-305B-4F56-A6B4-8BA559386B44}" type="presOf" srcId="{D1FBA7A4-0388-4683-A42A-4D4105242374}" destId="{CD01FC7B-383E-4690-B32B-29B782B778C6}" srcOrd="0" destOrd="0" presId="urn:microsoft.com/office/officeart/2005/8/layout/gear1"/>
    <dgm:cxn modelId="{8890E144-D7CF-4CB2-9665-D256874F54BC}" type="presOf" srcId="{C2F755DF-CF47-41AE-A7BA-35BA134D2D1C}" destId="{E3737219-0F9A-4439-93D8-A898E7E98663}" srcOrd="2" destOrd="0" presId="urn:microsoft.com/office/officeart/2005/8/layout/gear1"/>
    <dgm:cxn modelId="{794A4F67-B99D-4A1E-B63B-7C43C68597BF}" type="presOf" srcId="{58AC4D8A-819F-465E-9499-C0CDE9F06A0D}" destId="{AC8E6C6D-3D50-43C5-97BE-28DCE5061936}" srcOrd="2" destOrd="0" presId="urn:microsoft.com/office/officeart/2005/8/layout/gear1"/>
    <dgm:cxn modelId="{00E9E56B-1479-4AEE-88C8-3221EEC5BAFA}" type="presOf" srcId="{D667513F-18D8-4E84-AFD2-34633043F747}" destId="{5EF41982-E310-4DE3-AF4A-A51395975EA7}" srcOrd="0" destOrd="0" presId="urn:microsoft.com/office/officeart/2005/8/layout/gear1"/>
    <dgm:cxn modelId="{7F75EB76-4E88-47C6-8D9E-6DD4F53ED9D9}" type="presOf" srcId="{C2F755DF-CF47-41AE-A7BA-35BA134D2D1C}" destId="{83B42C91-C1B6-4CF0-B554-70F982FC1B2E}" srcOrd="0" destOrd="0" presId="urn:microsoft.com/office/officeart/2005/8/layout/gear1"/>
    <dgm:cxn modelId="{1F77D277-5DD2-4DFD-B5D2-22663B2531B5}" type="presOf" srcId="{875AECF9-3B68-4B0E-A56F-868192E95CEE}" destId="{D5E1E285-A76A-47D5-B3BC-6C2239B467DB}" srcOrd="0" destOrd="0" presId="urn:microsoft.com/office/officeart/2005/8/layout/gear1"/>
    <dgm:cxn modelId="{696D4879-C40C-4C34-8DFC-F0A8909640BA}" srcId="{AF064C9B-701F-464C-9403-B0095A9858AE}" destId="{58AC4D8A-819F-465E-9499-C0CDE9F06A0D}" srcOrd="2" destOrd="0" parTransId="{C85EE762-AF81-43D7-843B-6F5C99412FE1}" sibTransId="{D667513F-18D8-4E84-AFD2-34633043F747}"/>
    <dgm:cxn modelId="{A0D5D27F-05FF-4227-A3F3-66243F4CC80D}" srcId="{AF064C9B-701F-464C-9403-B0095A9858AE}" destId="{D1FBA7A4-0388-4683-A42A-4D4105242374}" srcOrd="0" destOrd="0" parTransId="{8F100959-3CC6-403F-BBF1-696B3DCAA637}" sibTransId="{875AECF9-3B68-4B0E-A56F-868192E95CEE}"/>
    <dgm:cxn modelId="{956A8298-CA4E-4B4F-8096-083ECEFF364E}" type="presOf" srcId="{41BAFE27-65F4-4105-B986-A026FB7F3E39}" destId="{D541A9DA-421B-4289-848E-87E3B921BAE5}" srcOrd="0" destOrd="0" presId="urn:microsoft.com/office/officeart/2005/8/layout/gear1"/>
    <dgm:cxn modelId="{CE9AF9AF-E453-4656-9BCD-FFC97C43EFF5}" type="presOf" srcId="{AF064C9B-701F-464C-9403-B0095A9858AE}" destId="{04A7A528-4B21-425D-A423-92F79300E699}" srcOrd="0" destOrd="0" presId="urn:microsoft.com/office/officeart/2005/8/layout/gear1"/>
    <dgm:cxn modelId="{9EFB10BA-00BA-4018-A3BC-8CCE9309F88F}" srcId="{AF064C9B-701F-464C-9403-B0095A9858AE}" destId="{C2F755DF-CF47-41AE-A7BA-35BA134D2D1C}" srcOrd="1" destOrd="0" parTransId="{BC2290B4-1132-40F6-A3B8-62F179769447}" sibTransId="{41BAFE27-65F4-4105-B986-A026FB7F3E39}"/>
    <dgm:cxn modelId="{BA7718C4-74D5-40C0-9D53-3E7B6D2842F0}" type="presOf" srcId="{58AC4D8A-819F-465E-9499-C0CDE9F06A0D}" destId="{AD1CAC9E-9A69-49D8-93CC-BDEAA4F12466}" srcOrd="1" destOrd="0" presId="urn:microsoft.com/office/officeart/2005/8/layout/gear1"/>
    <dgm:cxn modelId="{8C163DED-A385-4CEE-9BF0-B225F7B4C2FA}" type="presOf" srcId="{58AC4D8A-819F-465E-9499-C0CDE9F06A0D}" destId="{97E8887F-825E-4182-A3B1-0515212A36E7}" srcOrd="0" destOrd="0" presId="urn:microsoft.com/office/officeart/2005/8/layout/gear1"/>
    <dgm:cxn modelId="{E6D6B3FA-EFFF-4505-8004-902B6DB5B9C3}" type="presOf" srcId="{C2F755DF-CF47-41AE-A7BA-35BA134D2D1C}" destId="{A489FAF4-E0B0-4D20-B207-64852798D1FD}" srcOrd="1" destOrd="0" presId="urn:microsoft.com/office/officeart/2005/8/layout/gear1"/>
    <dgm:cxn modelId="{1AF88319-7A42-4D37-A514-1949DBF31421}" type="presParOf" srcId="{04A7A528-4B21-425D-A423-92F79300E699}" destId="{CD01FC7B-383E-4690-B32B-29B782B778C6}" srcOrd="0" destOrd="0" presId="urn:microsoft.com/office/officeart/2005/8/layout/gear1"/>
    <dgm:cxn modelId="{7A90F6D2-8EBA-45AF-A888-EDAA07C123A9}" type="presParOf" srcId="{04A7A528-4B21-425D-A423-92F79300E699}" destId="{F0B2426E-3A90-487A-8333-ADAB386E988F}" srcOrd="1" destOrd="0" presId="urn:microsoft.com/office/officeart/2005/8/layout/gear1"/>
    <dgm:cxn modelId="{528994C1-93F0-48D3-BB5B-46135E3A6455}" type="presParOf" srcId="{04A7A528-4B21-425D-A423-92F79300E699}" destId="{D30AEECB-AF09-4209-98A4-9FFC8FD6E9B0}" srcOrd="2" destOrd="0" presId="urn:microsoft.com/office/officeart/2005/8/layout/gear1"/>
    <dgm:cxn modelId="{A1BA7FCB-701A-4B4A-8074-E37E92AAC1A0}" type="presParOf" srcId="{04A7A528-4B21-425D-A423-92F79300E699}" destId="{83B42C91-C1B6-4CF0-B554-70F982FC1B2E}" srcOrd="3" destOrd="0" presId="urn:microsoft.com/office/officeart/2005/8/layout/gear1"/>
    <dgm:cxn modelId="{FEFAED37-2206-4A61-84B9-EE636A3DD360}" type="presParOf" srcId="{04A7A528-4B21-425D-A423-92F79300E699}" destId="{A489FAF4-E0B0-4D20-B207-64852798D1FD}" srcOrd="4" destOrd="0" presId="urn:microsoft.com/office/officeart/2005/8/layout/gear1"/>
    <dgm:cxn modelId="{D4B07378-DEF0-4D93-9250-7CCB1044456A}" type="presParOf" srcId="{04A7A528-4B21-425D-A423-92F79300E699}" destId="{E3737219-0F9A-4439-93D8-A898E7E98663}" srcOrd="5" destOrd="0" presId="urn:microsoft.com/office/officeart/2005/8/layout/gear1"/>
    <dgm:cxn modelId="{5ECAE405-3F24-4F72-BB4D-C904FC5A0A8D}" type="presParOf" srcId="{04A7A528-4B21-425D-A423-92F79300E699}" destId="{97E8887F-825E-4182-A3B1-0515212A36E7}" srcOrd="6" destOrd="0" presId="urn:microsoft.com/office/officeart/2005/8/layout/gear1"/>
    <dgm:cxn modelId="{D01F2533-70F9-48C6-B9B7-E705E5E1D435}" type="presParOf" srcId="{04A7A528-4B21-425D-A423-92F79300E699}" destId="{AD1CAC9E-9A69-49D8-93CC-BDEAA4F12466}" srcOrd="7" destOrd="0" presId="urn:microsoft.com/office/officeart/2005/8/layout/gear1"/>
    <dgm:cxn modelId="{A477905D-6A25-4CCF-A611-6FA855CF706D}" type="presParOf" srcId="{04A7A528-4B21-425D-A423-92F79300E699}" destId="{AC8E6C6D-3D50-43C5-97BE-28DCE5061936}" srcOrd="8" destOrd="0" presId="urn:microsoft.com/office/officeart/2005/8/layout/gear1"/>
    <dgm:cxn modelId="{F791663A-E3A1-4749-9DB2-0724B549DF8B}" type="presParOf" srcId="{04A7A528-4B21-425D-A423-92F79300E699}" destId="{3D071079-9AEC-462B-9700-63CB982E1B79}" srcOrd="9" destOrd="0" presId="urn:microsoft.com/office/officeart/2005/8/layout/gear1"/>
    <dgm:cxn modelId="{9BA7AD82-2242-47DA-9A5B-0B3E0C0B08F8}" type="presParOf" srcId="{04A7A528-4B21-425D-A423-92F79300E699}" destId="{D5E1E285-A76A-47D5-B3BC-6C2239B467DB}" srcOrd="10" destOrd="0" presId="urn:microsoft.com/office/officeart/2005/8/layout/gear1"/>
    <dgm:cxn modelId="{56D00BA7-DB3A-4818-B190-693433CAEA4C}" type="presParOf" srcId="{04A7A528-4B21-425D-A423-92F79300E699}" destId="{D541A9DA-421B-4289-848E-87E3B921BAE5}" srcOrd="11" destOrd="0" presId="urn:microsoft.com/office/officeart/2005/8/layout/gear1"/>
    <dgm:cxn modelId="{C41DEFF2-5A71-427F-96D3-8F5741F72E3E}" type="presParOf" srcId="{04A7A528-4B21-425D-A423-92F79300E699}" destId="{5EF41982-E310-4DE3-AF4A-A51395975EA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3F5544-D7EC-4C67-AC76-8DF9FBDAC89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TW" altLang="en-US"/>
        </a:p>
      </dgm:t>
    </dgm:pt>
    <dgm:pt modelId="{621C8FE3-0D8B-4200-883B-0D57C2D56AE1}">
      <dgm:prSet phldrT="[文字]" custT="1"/>
      <dgm:spPr>
        <a:solidFill>
          <a:srgbClr val="A2D668"/>
        </a:solidFill>
      </dgm:spPr>
      <dgm:t>
        <a:bodyPr/>
        <a:lstStyle/>
        <a:p>
          <a:pPr>
            <a:spcAft>
              <a:spcPts val="0"/>
            </a:spcAft>
          </a:pPr>
          <a:endParaRPr lang="zh-TW" altLang="en-US" sz="2000" b="1" dirty="0">
            <a:solidFill>
              <a:srgbClr val="008000"/>
            </a:solidFill>
            <a:latin typeface="+mn-ea"/>
            <a:ea typeface="+mn-ea"/>
          </a:endParaRPr>
        </a:p>
      </dgm:t>
    </dgm:pt>
    <dgm:pt modelId="{A29D6F57-375E-429E-80AE-EC4A40D760D4}" type="parTrans" cxnId="{526040DF-9466-4497-A9B1-D0AF0C506EE2}">
      <dgm:prSet/>
      <dgm:spPr/>
      <dgm:t>
        <a:bodyPr/>
        <a:lstStyle/>
        <a:p>
          <a:endParaRPr lang="zh-TW" altLang="en-US" b="1">
            <a:latin typeface="+mn-ea"/>
            <a:ea typeface="+mn-ea"/>
          </a:endParaRPr>
        </a:p>
      </dgm:t>
    </dgm:pt>
    <dgm:pt modelId="{506BDB13-718B-412A-8FF5-9C40898F06AE}" type="sibTrans" cxnId="{526040DF-9466-4497-A9B1-D0AF0C506EE2}">
      <dgm:prSet/>
      <dgm:spPr>
        <a:solidFill>
          <a:schemeClr val="accent6">
            <a:lumMod val="20000"/>
            <a:lumOff val="80000"/>
          </a:schemeClr>
        </a:solidFill>
      </dgm:spPr>
      <dgm:t>
        <a:bodyPr/>
        <a:lstStyle/>
        <a:p>
          <a:pPr>
            <a:spcAft>
              <a:spcPts val="0"/>
            </a:spcAft>
          </a:pPr>
          <a:r>
            <a:rPr lang="zh-TW" altLang="en-US" sz="1800" b="1" dirty="0">
              <a:solidFill>
                <a:srgbClr val="008000"/>
              </a:solidFill>
              <a:latin typeface="+mn-ea"/>
              <a:ea typeface="+mn-ea"/>
            </a:rPr>
            <a:t>重大</a:t>
          </a:r>
          <a:endParaRPr lang="en-US" altLang="zh-TW" sz="1800" b="1" dirty="0">
            <a:solidFill>
              <a:srgbClr val="008000"/>
            </a:solidFill>
            <a:latin typeface="+mn-ea"/>
            <a:ea typeface="+mn-ea"/>
          </a:endParaRPr>
        </a:p>
        <a:p>
          <a:pPr>
            <a:spcAft>
              <a:spcPts val="0"/>
            </a:spcAft>
          </a:pPr>
          <a:r>
            <a:rPr lang="zh-TW" altLang="en-US" sz="1800" b="1" dirty="0">
              <a:solidFill>
                <a:srgbClr val="008000"/>
              </a:solidFill>
              <a:latin typeface="+mn-ea"/>
              <a:ea typeface="+mn-ea"/>
            </a:rPr>
            <a:t>政策</a:t>
          </a:r>
          <a:endParaRPr lang="zh-TW" altLang="en-US" b="1" dirty="0">
            <a:latin typeface="+mn-ea"/>
            <a:ea typeface="+mn-ea"/>
          </a:endParaRPr>
        </a:p>
      </dgm:t>
    </dgm:pt>
    <dgm:pt modelId="{14F9DA16-DE3B-47F3-A22A-E028B3909857}">
      <dgm:prSet phldrT="[文字]" custT="1"/>
      <dgm:spPr>
        <a:solidFill>
          <a:srgbClr val="A2D668"/>
        </a:solidFill>
      </dgm:spPr>
      <dgm:t>
        <a:bodyPr lIns="36000" tIns="72000" rIns="36000" bIns="72000"/>
        <a:lstStyle/>
        <a:p>
          <a:pPr>
            <a:spcAft>
              <a:spcPts val="0"/>
            </a:spcAft>
          </a:pPr>
          <a:r>
            <a:rPr lang="zh-TW" altLang="en-US" sz="2800" b="1" dirty="0">
              <a:solidFill>
                <a:srgbClr val="008000"/>
              </a:solidFill>
              <a:latin typeface="+mn-ea"/>
              <a:ea typeface="+mn-ea"/>
            </a:rPr>
            <a:t>環境</a:t>
          </a:r>
          <a:endParaRPr lang="en-US" altLang="zh-TW" sz="2800" b="1" dirty="0">
            <a:solidFill>
              <a:srgbClr val="008000"/>
            </a:solidFill>
            <a:latin typeface="+mn-ea"/>
            <a:ea typeface="+mn-ea"/>
          </a:endParaRPr>
        </a:p>
        <a:p>
          <a:pPr>
            <a:spcAft>
              <a:spcPts val="0"/>
            </a:spcAft>
          </a:pPr>
          <a:r>
            <a:rPr lang="zh-TW" altLang="en-US" sz="2800" b="1" dirty="0">
              <a:solidFill>
                <a:srgbClr val="008000"/>
              </a:solidFill>
              <a:latin typeface="+mn-ea"/>
              <a:ea typeface="+mn-ea"/>
            </a:rPr>
            <a:t>教育</a:t>
          </a:r>
        </a:p>
      </dgm:t>
    </dgm:pt>
    <dgm:pt modelId="{D128DABA-63B1-48DE-88CA-DEBB128EE671}" type="parTrans" cxnId="{37428E80-3387-4B5C-9A94-DD4C354C2E11}">
      <dgm:prSet/>
      <dgm:spPr/>
      <dgm:t>
        <a:bodyPr/>
        <a:lstStyle/>
        <a:p>
          <a:endParaRPr lang="zh-TW" altLang="en-US" b="1">
            <a:latin typeface="+mn-ea"/>
            <a:ea typeface="+mn-ea"/>
          </a:endParaRPr>
        </a:p>
      </dgm:t>
    </dgm:pt>
    <dgm:pt modelId="{C88E775F-C787-4D30-B292-2987D288DCE8}" type="sibTrans" cxnId="{37428E80-3387-4B5C-9A94-DD4C354C2E11}">
      <dgm:prSet/>
      <dgm:spPr>
        <a:solidFill>
          <a:schemeClr val="accent6">
            <a:lumMod val="20000"/>
            <a:lumOff val="80000"/>
          </a:schemeClr>
        </a:solidFill>
      </dgm:spPr>
      <dgm:t>
        <a:bodyPr/>
        <a:lstStyle/>
        <a:p>
          <a:endParaRPr lang="zh-TW" altLang="en-US" b="1">
            <a:latin typeface="+mn-ea"/>
            <a:ea typeface="+mn-ea"/>
          </a:endParaRPr>
        </a:p>
      </dgm:t>
    </dgm:pt>
    <dgm:pt modelId="{825E1BAE-D1AB-4152-870F-242CAC6D0CE6}">
      <dgm:prSet phldrT="[文字]" custT="1"/>
      <dgm:spPr>
        <a:solidFill>
          <a:srgbClr val="A2D668"/>
        </a:solidFill>
      </dgm:spPr>
      <dgm:t>
        <a:bodyPr/>
        <a:lstStyle/>
        <a:p>
          <a:pPr>
            <a:spcAft>
              <a:spcPts val="0"/>
            </a:spcAft>
          </a:pPr>
          <a:endParaRPr lang="zh-TW" altLang="en-US" sz="2000" b="1" dirty="0">
            <a:solidFill>
              <a:srgbClr val="008000"/>
            </a:solidFill>
            <a:latin typeface="+mn-ea"/>
            <a:ea typeface="+mn-ea"/>
          </a:endParaRPr>
        </a:p>
      </dgm:t>
    </dgm:pt>
    <dgm:pt modelId="{F3975A93-A683-441D-948C-333D22BE7DB6}" type="parTrans" cxnId="{29813E05-B442-4314-A5D6-35AEF17E1F6E}">
      <dgm:prSet/>
      <dgm:spPr/>
      <dgm:t>
        <a:bodyPr/>
        <a:lstStyle/>
        <a:p>
          <a:endParaRPr lang="zh-TW" altLang="en-US" b="1">
            <a:latin typeface="+mn-ea"/>
            <a:ea typeface="+mn-ea"/>
          </a:endParaRPr>
        </a:p>
      </dgm:t>
    </dgm:pt>
    <dgm:pt modelId="{32762056-2CE8-4662-9275-44EDAE2DBE78}" type="sibTrans" cxnId="{29813E05-B442-4314-A5D6-35AEF17E1F6E}">
      <dgm:prSet/>
      <dgm:spPr>
        <a:solidFill>
          <a:schemeClr val="accent6">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800" b="1" dirty="0">
              <a:solidFill>
                <a:srgbClr val="008000"/>
              </a:solidFill>
              <a:latin typeface="+mn-ea"/>
              <a:ea typeface="+mn-ea"/>
            </a:rPr>
            <a:t>民主治理</a:t>
          </a:r>
          <a:endParaRPr lang="zh-TW" altLang="en-US" b="1" dirty="0">
            <a:latin typeface="+mn-ea"/>
            <a:ea typeface="+mn-ea"/>
          </a:endParaRPr>
        </a:p>
      </dgm:t>
    </dgm:pt>
    <dgm:pt modelId="{559AD193-A46F-4D10-9B6E-6F9B4B9FF4F4}" type="pres">
      <dgm:prSet presAssocID="{963F5544-D7EC-4C67-AC76-8DF9FBDAC891}" presName="Name0" presStyleCnt="0">
        <dgm:presLayoutVars>
          <dgm:chMax/>
          <dgm:chPref/>
          <dgm:dir/>
          <dgm:animLvl val="lvl"/>
        </dgm:presLayoutVars>
      </dgm:prSet>
      <dgm:spPr/>
    </dgm:pt>
    <dgm:pt modelId="{6845212F-2C5E-4B86-963F-5356394E1AE0}" type="pres">
      <dgm:prSet presAssocID="{621C8FE3-0D8B-4200-883B-0D57C2D56AE1}" presName="composite" presStyleCnt="0"/>
      <dgm:spPr/>
    </dgm:pt>
    <dgm:pt modelId="{DA4C4685-B0CA-4C24-99F0-E88EBF4053EB}" type="pres">
      <dgm:prSet presAssocID="{621C8FE3-0D8B-4200-883B-0D57C2D56AE1}" presName="Parent1" presStyleLbl="node1" presStyleIdx="0" presStyleCnt="6">
        <dgm:presLayoutVars>
          <dgm:chMax val="1"/>
          <dgm:chPref val="1"/>
          <dgm:bulletEnabled val="1"/>
        </dgm:presLayoutVars>
      </dgm:prSet>
      <dgm:spPr/>
    </dgm:pt>
    <dgm:pt modelId="{A90659C5-AC20-49C5-915F-4E54D4BDE0BA}" type="pres">
      <dgm:prSet presAssocID="{621C8FE3-0D8B-4200-883B-0D57C2D56AE1}" presName="Childtext1" presStyleLbl="revTx" presStyleIdx="0" presStyleCnt="3">
        <dgm:presLayoutVars>
          <dgm:chMax val="0"/>
          <dgm:chPref val="0"/>
          <dgm:bulletEnabled val="1"/>
        </dgm:presLayoutVars>
      </dgm:prSet>
      <dgm:spPr/>
    </dgm:pt>
    <dgm:pt modelId="{34FAF09F-BCCB-45F0-A423-7CD5A39676FC}" type="pres">
      <dgm:prSet presAssocID="{621C8FE3-0D8B-4200-883B-0D57C2D56AE1}" presName="BalanceSpacing" presStyleCnt="0"/>
      <dgm:spPr/>
    </dgm:pt>
    <dgm:pt modelId="{451EB31B-2A20-4202-AB2F-F851ED558840}" type="pres">
      <dgm:prSet presAssocID="{621C8FE3-0D8B-4200-883B-0D57C2D56AE1}" presName="BalanceSpacing1" presStyleCnt="0"/>
      <dgm:spPr/>
    </dgm:pt>
    <dgm:pt modelId="{7E489A58-AAF9-400D-84EC-8D05A18AA709}" type="pres">
      <dgm:prSet presAssocID="{506BDB13-718B-412A-8FF5-9C40898F06AE}" presName="Accent1Text" presStyleLbl="node1" presStyleIdx="1" presStyleCnt="6"/>
      <dgm:spPr/>
    </dgm:pt>
    <dgm:pt modelId="{5575E861-3F44-4DB6-98DD-0E993B993C06}" type="pres">
      <dgm:prSet presAssocID="{506BDB13-718B-412A-8FF5-9C40898F06AE}" presName="spaceBetweenRectangles" presStyleCnt="0"/>
      <dgm:spPr/>
    </dgm:pt>
    <dgm:pt modelId="{1D0C0504-C63F-4AF0-A0C9-A208EBE82428}" type="pres">
      <dgm:prSet presAssocID="{14F9DA16-DE3B-47F3-A22A-E028B3909857}" presName="composite" presStyleCnt="0"/>
      <dgm:spPr/>
    </dgm:pt>
    <dgm:pt modelId="{7C9B0FF2-21E8-416C-98E4-09BF19AB2D59}" type="pres">
      <dgm:prSet presAssocID="{14F9DA16-DE3B-47F3-A22A-E028B3909857}" presName="Parent1" presStyleLbl="node1" presStyleIdx="2" presStyleCnt="6">
        <dgm:presLayoutVars>
          <dgm:chMax val="1"/>
          <dgm:chPref val="1"/>
          <dgm:bulletEnabled val="1"/>
        </dgm:presLayoutVars>
      </dgm:prSet>
      <dgm:spPr/>
    </dgm:pt>
    <dgm:pt modelId="{5A9DB9D5-A0E6-4034-A9A2-2460A8841112}" type="pres">
      <dgm:prSet presAssocID="{14F9DA16-DE3B-47F3-A22A-E028B3909857}" presName="Childtext1" presStyleLbl="revTx" presStyleIdx="1" presStyleCnt="3">
        <dgm:presLayoutVars>
          <dgm:chMax val="0"/>
          <dgm:chPref val="0"/>
          <dgm:bulletEnabled val="1"/>
        </dgm:presLayoutVars>
      </dgm:prSet>
      <dgm:spPr/>
    </dgm:pt>
    <dgm:pt modelId="{3B718642-BD43-41CC-88B4-F7D68320F742}" type="pres">
      <dgm:prSet presAssocID="{14F9DA16-DE3B-47F3-A22A-E028B3909857}" presName="BalanceSpacing" presStyleCnt="0"/>
      <dgm:spPr/>
    </dgm:pt>
    <dgm:pt modelId="{2FD939DF-25AC-4612-86F3-F3074CEE8CAD}" type="pres">
      <dgm:prSet presAssocID="{14F9DA16-DE3B-47F3-A22A-E028B3909857}" presName="BalanceSpacing1" presStyleCnt="0"/>
      <dgm:spPr/>
    </dgm:pt>
    <dgm:pt modelId="{B7325384-AB7F-4311-A090-EEC79342D1E3}" type="pres">
      <dgm:prSet presAssocID="{C88E775F-C787-4D30-B292-2987D288DCE8}" presName="Accent1Text" presStyleLbl="node1" presStyleIdx="3" presStyleCnt="6"/>
      <dgm:spPr/>
    </dgm:pt>
    <dgm:pt modelId="{293FF1BB-6193-4986-B3B5-63DB917F16E5}" type="pres">
      <dgm:prSet presAssocID="{C88E775F-C787-4D30-B292-2987D288DCE8}" presName="spaceBetweenRectangles" presStyleCnt="0"/>
      <dgm:spPr/>
    </dgm:pt>
    <dgm:pt modelId="{45D9718A-5899-4F8D-9C07-D959F32DCA38}" type="pres">
      <dgm:prSet presAssocID="{825E1BAE-D1AB-4152-870F-242CAC6D0CE6}" presName="composite" presStyleCnt="0"/>
      <dgm:spPr/>
    </dgm:pt>
    <dgm:pt modelId="{ABBA41B0-3220-4226-A601-44E3835908EC}" type="pres">
      <dgm:prSet presAssocID="{825E1BAE-D1AB-4152-870F-242CAC6D0CE6}" presName="Parent1" presStyleLbl="node1" presStyleIdx="4" presStyleCnt="6">
        <dgm:presLayoutVars>
          <dgm:chMax val="1"/>
          <dgm:chPref val="1"/>
          <dgm:bulletEnabled val="1"/>
        </dgm:presLayoutVars>
      </dgm:prSet>
      <dgm:spPr/>
    </dgm:pt>
    <dgm:pt modelId="{BBE88C85-8552-42DB-9B51-2E83519E1061}" type="pres">
      <dgm:prSet presAssocID="{825E1BAE-D1AB-4152-870F-242CAC6D0CE6}" presName="Childtext1" presStyleLbl="revTx" presStyleIdx="2" presStyleCnt="3">
        <dgm:presLayoutVars>
          <dgm:chMax val="0"/>
          <dgm:chPref val="0"/>
          <dgm:bulletEnabled val="1"/>
        </dgm:presLayoutVars>
      </dgm:prSet>
      <dgm:spPr/>
    </dgm:pt>
    <dgm:pt modelId="{3BF0DEE5-2119-444F-92E9-6E26F7C4EF78}" type="pres">
      <dgm:prSet presAssocID="{825E1BAE-D1AB-4152-870F-242CAC6D0CE6}" presName="BalanceSpacing" presStyleCnt="0"/>
      <dgm:spPr/>
    </dgm:pt>
    <dgm:pt modelId="{676913E5-BC66-4846-B5C5-63319FFF6EC4}" type="pres">
      <dgm:prSet presAssocID="{825E1BAE-D1AB-4152-870F-242CAC6D0CE6}" presName="BalanceSpacing1" presStyleCnt="0"/>
      <dgm:spPr/>
    </dgm:pt>
    <dgm:pt modelId="{E87D8FD8-F635-46DB-A124-A4A677131E0F}" type="pres">
      <dgm:prSet presAssocID="{32762056-2CE8-4662-9275-44EDAE2DBE78}" presName="Accent1Text" presStyleLbl="node1" presStyleIdx="5" presStyleCnt="6"/>
      <dgm:spPr/>
    </dgm:pt>
  </dgm:ptLst>
  <dgm:cxnLst>
    <dgm:cxn modelId="{3DF7B602-691D-4455-A744-5C9B02E80ED6}" type="presOf" srcId="{32762056-2CE8-4662-9275-44EDAE2DBE78}" destId="{E87D8FD8-F635-46DB-A124-A4A677131E0F}" srcOrd="0" destOrd="0" presId="urn:microsoft.com/office/officeart/2008/layout/AlternatingHexagons"/>
    <dgm:cxn modelId="{29813E05-B442-4314-A5D6-35AEF17E1F6E}" srcId="{963F5544-D7EC-4C67-AC76-8DF9FBDAC891}" destId="{825E1BAE-D1AB-4152-870F-242CAC6D0CE6}" srcOrd="2" destOrd="0" parTransId="{F3975A93-A683-441D-948C-333D22BE7DB6}" sibTransId="{32762056-2CE8-4662-9275-44EDAE2DBE78}"/>
    <dgm:cxn modelId="{B54FEB08-E761-488E-A459-6C6BF744FA8E}" type="presOf" srcId="{506BDB13-718B-412A-8FF5-9C40898F06AE}" destId="{7E489A58-AAF9-400D-84EC-8D05A18AA709}" srcOrd="0" destOrd="0" presId="urn:microsoft.com/office/officeart/2008/layout/AlternatingHexagons"/>
    <dgm:cxn modelId="{88C8673D-12DC-40B7-9F82-D23F3FA95C0B}" type="presOf" srcId="{963F5544-D7EC-4C67-AC76-8DF9FBDAC891}" destId="{559AD193-A46F-4D10-9B6E-6F9B4B9FF4F4}" srcOrd="0" destOrd="0" presId="urn:microsoft.com/office/officeart/2008/layout/AlternatingHexagons"/>
    <dgm:cxn modelId="{37428E80-3387-4B5C-9A94-DD4C354C2E11}" srcId="{963F5544-D7EC-4C67-AC76-8DF9FBDAC891}" destId="{14F9DA16-DE3B-47F3-A22A-E028B3909857}" srcOrd="1" destOrd="0" parTransId="{D128DABA-63B1-48DE-88CA-DEBB128EE671}" sibTransId="{C88E775F-C787-4D30-B292-2987D288DCE8}"/>
    <dgm:cxn modelId="{9E71A785-7705-46EF-861B-11CA17C47CEB}" type="presOf" srcId="{C88E775F-C787-4D30-B292-2987D288DCE8}" destId="{B7325384-AB7F-4311-A090-EEC79342D1E3}" srcOrd="0" destOrd="0" presId="urn:microsoft.com/office/officeart/2008/layout/AlternatingHexagons"/>
    <dgm:cxn modelId="{393887A4-29BA-4D1F-8ABE-BA6C7D8CCE38}" type="presOf" srcId="{14F9DA16-DE3B-47F3-A22A-E028B3909857}" destId="{7C9B0FF2-21E8-416C-98E4-09BF19AB2D59}" srcOrd="0" destOrd="0" presId="urn:microsoft.com/office/officeart/2008/layout/AlternatingHexagons"/>
    <dgm:cxn modelId="{15B0C6B6-9367-4B8D-9ACF-8C281E2AEF5E}" type="presOf" srcId="{825E1BAE-D1AB-4152-870F-242CAC6D0CE6}" destId="{ABBA41B0-3220-4226-A601-44E3835908EC}" srcOrd="0" destOrd="0" presId="urn:microsoft.com/office/officeart/2008/layout/AlternatingHexagons"/>
    <dgm:cxn modelId="{1158C8DB-1F37-427F-A0DA-54428EB73B76}" type="presOf" srcId="{621C8FE3-0D8B-4200-883B-0D57C2D56AE1}" destId="{DA4C4685-B0CA-4C24-99F0-E88EBF4053EB}" srcOrd="0" destOrd="0" presId="urn:microsoft.com/office/officeart/2008/layout/AlternatingHexagons"/>
    <dgm:cxn modelId="{526040DF-9466-4497-A9B1-D0AF0C506EE2}" srcId="{963F5544-D7EC-4C67-AC76-8DF9FBDAC891}" destId="{621C8FE3-0D8B-4200-883B-0D57C2D56AE1}" srcOrd="0" destOrd="0" parTransId="{A29D6F57-375E-429E-80AE-EC4A40D760D4}" sibTransId="{506BDB13-718B-412A-8FF5-9C40898F06AE}"/>
    <dgm:cxn modelId="{2AE96DB9-884B-4A78-A625-7EB9869E0238}" type="presParOf" srcId="{559AD193-A46F-4D10-9B6E-6F9B4B9FF4F4}" destId="{6845212F-2C5E-4B86-963F-5356394E1AE0}" srcOrd="0" destOrd="0" presId="urn:microsoft.com/office/officeart/2008/layout/AlternatingHexagons"/>
    <dgm:cxn modelId="{79EAD0F7-FAB7-4E8F-ACB8-AA2A2302DB8E}" type="presParOf" srcId="{6845212F-2C5E-4B86-963F-5356394E1AE0}" destId="{DA4C4685-B0CA-4C24-99F0-E88EBF4053EB}" srcOrd="0" destOrd="0" presId="urn:microsoft.com/office/officeart/2008/layout/AlternatingHexagons"/>
    <dgm:cxn modelId="{51A04915-56E0-443B-A2A9-272320AC1AF3}" type="presParOf" srcId="{6845212F-2C5E-4B86-963F-5356394E1AE0}" destId="{A90659C5-AC20-49C5-915F-4E54D4BDE0BA}" srcOrd="1" destOrd="0" presId="urn:microsoft.com/office/officeart/2008/layout/AlternatingHexagons"/>
    <dgm:cxn modelId="{5D2F527C-28FC-40CC-8AFD-6168CFE4ECDC}" type="presParOf" srcId="{6845212F-2C5E-4B86-963F-5356394E1AE0}" destId="{34FAF09F-BCCB-45F0-A423-7CD5A39676FC}" srcOrd="2" destOrd="0" presId="urn:microsoft.com/office/officeart/2008/layout/AlternatingHexagons"/>
    <dgm:cxn modelId="{1FC492DE-C0E9-4249-91E3-FD224CE44715}" type="presParOf" srcId="{6845212F-2C5E-4B86-963F-5356394E1AE0}" destId="{451EB31B-2A20-4202-AB2F-F851ED558840}" srcOrd="3" destOrd="0" presId="urn:microsoft.com/office/officeart/2008/layout/AlternatingHexagons"/>
    <dgm:cxn modelId="{BEFF0204-3559-46E2-AD23-BC190755CB62}" type="presParOf" srcId="{6845212F-2C5E-4B86-963F-5356394E1AE0}" destId="{7E489A58-AAF9-400D-84EC-8D05A18AA709}" srcOrd="4" destOrd="0" presId="urn:microsoft.com/office/officeart/2008/layout/AlternatingHexagons"/>
    <dgm:cxn modelId="{38059811-1421-4EAC-AF3A-B45B12D0379D}" type="presParOf" srcId="{559AD193-A46F-4D10-9B6E-6F9B4B9FF4F4}" destId="{5575E861-3F44-4DB6-98DD-0E993B993C06}" srcOrd="1" destOrd="0" presId="urn:microsoft.com/office/officeart/2008/layout/AlternatingHexagons"/>
    <dgm:cxn modelId="{495F5F08-BE7F-4EB1-BCBF-454BE7BD579B}" type="presParOf" srcId="{559AD193-A46F-4D10-9B6E-6F9B4B9FF4F4}" destId="{1D0C0504-C63F-4AF0-A0C9-A208EBE82428}" srcOrd="2" destOrd="0" presId="urn:microsoft.com/office/officeart/2008/layout/AlternatingHexagons"/>
    <dgm:cxn modelId="{0C88835C-DE3E-43E1-96BA-7FF4822D6C24}" type="presParOf" srcId="{1D0C0504-C63F-4AF0-A0C9-A208EBE82428}" destId="{7C9B0FF2-21E8-416C-98E4-09BF19AB2D59}" srcOrd="0" destOrd="0" presId="urn:microsoft.com/office/officeart/2008/layout/AlternatingHexagons"/>
    <dgm:cxn modelId="{C81E1BAF-29A9-48B9-B07A-869B90D21C12}" type="presParOf" srcId="{1D0C0504-C63F-4AF0-A0C9-A208EBE82428}" destId="{5A9DB9D5-A0E6-4034-A9A2-2460A8841112}" srcOrd="1" destOrd="0" presId="urn:microsoft.com/office/officeart/2008/layout/AlternatingHexagons"/>
    <dgm:cxn modelId="{7267BBBA-0E47-40D2-82F9-4B07AD15D65F}" type="presParOf" srcId="{1D0C0504-C63F-4AF0-A0C9-A208EBE82428}" destId="{3B718642-BD43-41CC-88B4-F7D68320F742}" srcOrd="2" destOrd="0" presId="urn:microsoft.com/office/officeart/2008/layout/AlternatingHexagons"/>
    <dgm:cxn modelId="{1D98F6DF-45A1-4C28-A7B2-F062B17FDE2B}" type="presParOf" srcId="{1D0C0504-C63F-4AF0-A0C9-A208EBE82428}" destId="{2FD939DF-25AC-4612-86F3-F3074CEE8CAD}" srcOrd="3" destOrd="0" presId="urn:microsoft.com/office/officeart/2008/layout/AlternatingHexagons"/>
    <dgm:cxn modelId="{1992CAE8-6681-45AE-9AED-ADC6A5FBC404}" type="presParOf" srcId="{1D0C0504-C63F-4AF0-A0C9-A208EBE82428}" destId="{B7325384-AB7F-4311-A090-EEC79342D1E3}" srcOrd="4" destOrd="0" presId="urn:microsoft.com/office/officeart/2008/layout/AlternatingHexagons"/>
    <dgm:cxn modelId="{5603E7F3-3486-4651-B885-89C90C4798F6}" type="presParOf" srcId="{559AD193-A46F-4D10-9B6E-6F9B4B9FF4F4}" destId="{293FF1BB-6193-4986-B3B5-63DB917F16E5}" srcOrd="3" destOrd="0" presId="urn:microsoft.com/office/officeart/2008/layout/AlternatingHexagons"/>
    <dgm:cxn modelId="{CC115C18-3591-4B03-A99E-701854709885}" type="presParOf" srcId="{559AD193-A46F-4D10-9B6E-6F9B4B9FF4F4}" destId="{45D9718A-5899-4F8D-9C07-D959F32DCA38}" srcOrd="4" destOrd="0" presId="urn:microsoft.com/office/officeart/2008/layout/AlternatingHexagons"/>
    <dgm:cxn modelId="{ED13ECBE-F7FD-4F4A-8988-FEF58445BFC8}" type="presParOf" srcId="{45D9718A-5899-4F8D-9C07-D959F32DCA38}" destId="{ABBA41B0-3220-4226-A601-44E3835908EC}" srcOrd="0" destOrd="0" presId="urn:microsoft.com/office/officeart/2008/layout/AlternatingHexagons"/>
    <dgm:cxn modelId="{231333B6-C080-4313-A1BD-CDBA0600ACF6}" type="presParOf" srcId="{45D9718A-5899-4F8D-9C07-D959F32DCA38}" destId="{BBE88C85-8552-42DB-9B51-2E83519E1061}" srcOrd="1" destOrd="0" presId="urn:microsoft.com/office/officeart/2008/layout/AlternatingHexagons"/>
    <dgm:cxn modelId="{BA107109-E86C-4492-937E-62C976AE7EE3}" type="presParOf" srcId="{45D9718A-5899-4F8D-9C07-D959F32DCA38}" destId="{3BF0DEE5-2119-444F-92E9-6E26F7C4EF78}" srcOrd="2" destOrd="0" presId="urn:microsoft.com/office/officeart/2008/layout/AlternatingHexagons"/>
    <dgm:cxn modelId="{6874824F-1337-4FB7-9241-D2B80C4C4982}" type="presParOf" srcId="{45D9718A-5899-4F8D-9C07-D959F32DCA38}" destId="{676913E5-BC66-4846-B5C5-63319FFF6EC4}" srcOrd="3" destOrd="0" presId="urn:microsoft.com/office/officeart/2008/layout/AlternatingHexagons"/>
    <dgm:cxn modelId="{C05D0931-2DBE-4D95-99A9-2476BDEE91A4}" type="presParOf" srcId="{45D9718A-5899-4F8D-9C07-D959F32DCA38}" destId="{E87D8FD8-F635-46DB-A124-A4A677131E0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BD234C-AE40-4342-B3E6-E56975053C1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TW" altLang="en-US"/>
        </a:p>
      </dgm:t>
    </dgm:pt>
    <dgm:pt modelId="{C58B4FC9-A75E-4717-A270-5928BA8F1477}">
      <dgm:prSet phldrT="[文字]" custT="1"/>
      <dgm:spPr>
        <a:solidFill>
          <a:srgbClr val="FFCCFF"/>
        </a:solidFill>
      </dgm:spPr>
      <dgm:t>
        <a:bodyPr/>
        <a:lstStyle/>
        <a:p>
          <a:pPr>
            <a:spcAft>
              <a:spcPts val="0"/>
            </a:spcAft>
          </a:pPr>
          <a:r>
            <a:rPr lang="zh-TW" altLang="en-US" sz="2000" b="1" dirty="0">
              <a:solidFill>
                <a:srgbClr val="C00000"/>
              </a:solidFill>
              <a:latin typeface="+mn-ea"/>
              <a:ea typeface="+mn-ea"/>
            </a:rPr>
            <a:t>行政</a:t>
          </a:r>
          <a:endParaRPr lang="en-US" altLang="zh-TW" sz="2000" b="1" dirty="0">
            <a:solidFill>
              <a:srgbClr val="C00000"/>
            </a:solidFill>
            <a:latin typeface="+mn-ea"/>
            <a:ea typeface="+mn-ea"/>
          </a:endParaRPr>
        </a:p>
        <a:p>
          <a:pPr>
            <a:spcAft>
              <a:spcPts val="0"/>
            </a:spcAft>
          </a:pPr>
          <a:r>
            <a:rPr lang="zh-TW" altLang="en-US" sz="2000" b="1" dirty="0">
              <a:solidFill>
                <a:srgbClr val="C00000"/>
              </a:solidFill>
              <a:latin typeface="+mn-ea"/>
              <a:ea typeface="+mn-ea"/>
            </a:rPr>
            <a:t>中立</a:t>
          </a:r>
        </a:p>
      </dgm:t>
    </dgm:pt>
    <dgm:pt modelId="{274EC074-F957-4662-852F-B8B91B9EF449}" type="parTrans" cxnId="{BE701E4A-88D4-45BB-8608-DB095355A818}">
      <dgm:prSet/>
      <dgm:spPr/>
      <dgm:t>
        <a:bodyPr/>
        <a:lstStyle/>
        <a:p>
          <a:endParaRPr lang="zh-TW" altLang="en-US" b="1">
            <a:latin typeface="+mn-ea"/>
            <a:ea typeface="+mn-ea"/>
          </a:endParaRPr>
        </a:p>
      </dgm:t>
    </dgm:pt>
    <dgm:pt modelId="{9C7FD581-C364-4599-9E8A-071A1F7326BD}" type="sibTrans" cxnId="{BE701E4A-88D4-45BB-8608-DB095355A818}">
      <dgm:prSet/>
      <dgm:spPr>
        <a:solidFill>
          <a:srgbClr val="FFE7FF"/>
        </a:solidFill>
      </dgm:spPr>
      <dgm:t>
        <a:bodyPr/>
        <a:lstStyle/>
        <a:p>
          <a:endParaRPr lang="zh-TW" altLang="en-US" b="1">
            <a:latin typeface="+mn-ea"/>
            <a:ea typeface="+mn-ea"/>
          </a:endParaRPr>
        </a:p>
      </dgm:t>
    </dgm:pt>
    <dgm:pt modelId="{83ED5408-7612-4F75-9103-EF3DA9C48D9E}">
      <dgm:prSet phldrT="[文字]" custT="1"/>
      <dgm:spPr>
        <a:solidFill>
          <a:srgbClr val="FFCCFF"/>
        </a:solidFill>
      </dgm:spPr>
      <dgm:t>
        <a:bodyPr lIns="36000" tIns="72000" rIns="36000" bIns="72000"/>
        <a:lstStyle/>
        <a:p>
          <a:pPr>
            <a:spcAft>
              <a:spcPts val="0"/>
            </a:spcAft>
          </a:pPr>
          <a:r>
            <a:rPr lang="zh-TW" altLang="en-US" sz="2000" b="1" dirty="0">
              <a:solidFill>
                <a:srgbClr val="C00000"/>
              </a:solidFill>
              <a:latin typeface="+mn-ea"/>
              <a:ea typeface="+mn-ea"/>
            </a:rPr>
            <a:t>國際人權公約</a:t>
          </a:r>
        </a:p>
      </dgm:t>
    </dgm:pt>
    <dgm:pt modelId="{47FF61FA-2B39-4673-8BCF-096B5FB00AA8}" type="parTrans" cxnId="{6C4BC5EA-85C3-4E22-B0E8-3B4D6C4E48C8}">
      <dgm:prSet/>
      <dgm:spPr/>
      <dgm:t>
        <a:bodyPr/>
        <a:lstStyle/>
        <a:p>
          <a:endParaRPr lang="zh-TW" altLang="en-US" b="1">
            <a:latin typeface="+mn-ea"/>
            <a:ea typeface="+mn-ea"/>
          </a:endParaRPr>
        </a:p>
      </dgm:t>
    </dgm:pt>
    <dgm:pt modelId="{063BCFC7-CB2A-4A83-9073-F79CF482DD48}" type="sibTrans" cxnId="{6C4BC5EA-85C3-4E22-B0E8-3B4D6C4E48C8}">
      <dgm:prSet/>
      <dgm:spPr>
        <a:solidFill>
          <a:srgbClr val="FFE7FF"/>
        </a:solidFill>
      </dgm:spPr>
      <dgm:t>
        <a:bodyPr/>
        <a:lstStyle/>
        <a:p>
          <a:endParaRPr lang="zh-TW" altLang="en-US" b="1" dirty="0">
            <a:latin typeface="+mn-ea"/>
            <a:ea typeface="+mn-ea"/>
          </a:endParaRPr>
        </a:p>
      </dgm:t>
    </dgm:pt>
    <dgm:pt modelId="{B4B549B4-2DF9-4985-93C8-4FC52DF0996E}">
      <dgm:prSet phldrT="[文字]" custT="1"/>
      <dgm:spPr>
        <a:solidFill>
          <a:srgbClr val="FFCCFF"/>
        </a:solidFill>
      </dgm:spPr>
      <dgm:t>
        <a:bodyPr/>
        <a:lstStyle/>
        <a:p>
          <a:pPr>
            <a:spcAft>
              <a:spcPts val="0"/>
            </a:spcAft>
          </a:pPr>
          <a:r>
            <a:rPr lang="zh-TW" altLang="en-US" sz="2000" b="1" dirty="0">
              <a:solidFill>
                <a:srgbClr val="C00000"/>
              </a:solidFill>
              <a:latin typeface="+mn-ea"/>
              <a:ea typeface="+mn-ea"/>
            </a:rPr>
            <a:t>全民</a:t>
          </a:r>
          <a:endParaRPr lang="en-US" altLang="zh-TW" sz="2000" b="1" dirty="0">
            <a:solidFill>
              <a:srgbClr val="C00000"/>
            </a:solidFill>
            <a:latin typeface="+mn-ea"/>
            <a:ea typeface="+mn-ea"/>
          </a:endParaRPr>
        </a:p>
        <a:p>
          <a:pPr>
            <a:spcAft>
              <a:spcPts val="0"/>
            </a:spcAft>
          </a:pPr>
          <a:r>
            <a:rPr lang="zh-TW" altLang="en-US" sz="2000" b="1" dirty="0">
              <a:solidFill>
                <a:srgbClr val="C00000"/>
              </a:solidFill>
              <a:latin typeface="+mn-ea"/>
              <a:ea typeface="+mn-ea"/>
            </a:rPr>
            <a:t>國防</a:t>
          </a:r>
        </a:p>
      </dgm:t>
    </dgm:pt>
    <dgm:pt modelId="{CE7F9F0F-8FAD-45D0-A178-EC6846A7D4B3}" type="parTrans" cxnId="{35CC970E-8634-449B-BF8D-6855572F8DAB}">
      <dgm:prSet/>
      <dgm:spPr/>
      <dgm:t>
        <a:bodyPr/>
        <a:lstStyle/>
        <a:p>
          <a:endParaRPr lang="zh-TW" altLang="en-US" b="1">
            <a:latin typeface="+mn-ea"/>
            <a:ea typeface="+mn-ea"/>
          </a:endParaRPr>
        </a:p>
      </dgm:t>
    </dgm:pt>
    <dgm:pt modelId="{5993175A-FF0C-4A46-948B-A3ACA31CC681}" type="sibTrans" cxnId="{35CC970E-8634-449B-BF8D-6855572F8DAB}">
      <dgm:prSet/>
      <dgm:spPr>
        <a:solidFill>
          <a:srgbClr val="FFE7FF"/>
        </a:solidFill>
      </dgm:spPr>
      <dgm:t>
        <a:bodyPr/>
        <a:lstStyle/>
        <a:p>
          <a:endParaRPr lang="zh-TW" altLang="en-US" b="1">
            <a:latin typeface="+mn-ea"/>
            <a:ea typeface="+mn-ea"/>
          </a:endParaRPr>
        </a:p>
      </dgm:t>
    </dgm:pt>
    <dgm:pt modelId="{7DDAA70B-9BDE-4A71-8F6A-BDB42710EF9C}" type="pres">
      <dgm:prSet presAssocID="{41BD234C-AE40-4342-B3E6-E56975053C14}" presName="Name0" presStyleCnt="0">
        <dgm:presLayoutVars>
          <dgm:chMax/>
          <dgm:chPref/>
          <dgm:dir/>
          <dgm:animLvl val="lvl"/>
        </dgm:presLayoutVars>
      </dgm:prSet>
      <dgm:spPr/>
    </dgm:pt>
    <dgm:pt modelId="{5D8F6919-35CD-44AD-9A35-474A14DCCB9B}" type="pres">
      <dgm:prSet presAssocID="{C58B4FC9-A75E-4717-A270-5928BA8F1477}" presName="composite" presStyleCnt="0"/>
      <dgm:spPr/>
    </dgm:pt>
    <dgm:pt modelId="{B39E3939-2904-4B32-A2E1-473C0D76DB35}" type="pres">
      <dgm:prSet presAssocID="{C58B4FC9-A75E-4717-A270-5928BA8F1477}" presName="Parent1" presStyleLbl="node1" presStyleIdx="0" presStyleCnt="6">
        <dgm:presLayoutVars>
          <dgm:chMax val="1"/>
          <dgm:chPref val="1"/>
          <dgm:bulletEnabled val="1"/>
        </dgm:presLayoutVars>
      </dgm:prSet>
      <dgm:spPr/>
    </dgm:pt>
    <dgm:pt modelId="{6B6E7A9E-083F-4C37-BF63-F223A9982C42}" type="pres">
      <dgm:prSet presAssocID="{C58B4FC9-A75E-4717-A270-5928BA8F1477}" presName="Childtext1" presStyleLbl="revTx" presStyleIdx="0" presStyleCnt="3">
        <dgm:presLayoutVars>
          <dgm:chMax val="0"/>
          <dgm:chPref val="0"/>
          <dgm:bulletEnabled val="1"/>
        </dgm:presLayoutVars>
      </dgm:prSet>
      <dgm:spPr/>
    </dgm:pt>
    <dgm:pt modelId="{D19F30D8-B91B-475E-B461-15401A7A54E2}" type="pres">
      <dgm:prSet presAssocID="{C58B4FC9-A75E-4717-A270-5928BA8F1477}" presName="BalanceSpacing" presStyleCnt="0"/>
      <dgm:spPr/>
    </dgm:pt>
    <dgm:pt modelId="{47B1CB72-86CA-4456-9602-5E9271C63FE1}" type="pres">
      <dgm:prSet presAssocID="{C58B4FC9-A75E-4717-A270-5928BA8F1477}" presName="BalanceSpacing1" presStyleCnt="0"/>
      <dgm:spPr/>
    </dgm:pt>
    <dgm:pt modelId="{93DE809C-7677-4F8A-B7B7-9E0B3F1E8BDF}" type="pres">
      <dgm:prSet presAssocID="{9C7FD581-C364-4599-9E8A-071A1F7326BD}" presName="Accent1Text" presStyleLbl="node1" presStyleIdx="1" presStyleCnt="6"/>
      <dgm:spPr/>
    </dgm:pt>
    <dgm:pt modelId="{C0DF3925-8E28-4A74-9598-88353DC470F6}" type="pres">
      <dgm:prSet presAssocID="{9C7FD581-C364-4599-9E8A-071A1F7326BD}" presName="spaceBetweenRectangles" presStyleCnt="0"/>
      <dgm:spPr/>
    </dgm:pt>
    <dgm:pt modelId="{2B660FB6-B0A0-4AF2-BE5B-073BF57C3344}" type="pres">
      <dgm:prSet presAssocID="{83ED5408-7612-4F75-9103-EF3DA9C48D9E}" presName="composite" presStyleCnt="0"/>
      <dgm:spPr/>
    </dgm:pt>
    <dgm:pt modelId="{039A6CC8-BB7B-42CD-8DF7-20447794932C}" type="pres">
      <dgm:prSet presAssocID="{83ED5408-7612-4F75-9103-EF3DA9C48D9E}" presName="Parent1" presStyleLbl="node1" presStyleIdx="2" presStyleCnt="6">
        <dgm:presLayoutVars>
          <dgm:chMax val="1"/>
          <dgm:chPref val="1"/>
          <dgm:bulletEnabled val="1"/>
        </dgm:presLayoutVars>
      </dgm:prSet>
      <dgm:spPr/>
    </dgm:pt>
    <dgm:pt modelId="{8AD325F7-1C7B-4598-8C20-FB86DE631D2C}" type="pres">
      <dgm:prSet presAssocID="{83ED5408-7612-4F75-9103-EF3DA9C48D9E}" presName="Childtext1" presStyleLbl="revTx" presStyleIdx="1" presStyleCnt="3" custLinFactNeighborX="3922" custLinFactNeighborY="-948">
        <dgm:presLayoutVars>
          <dgm:chMax val="0"/>
          <dgm:chPref val="0"/>
          <dgm:bulletEnabled val="1"/>
        </dgm:presLayoutVars>
      </dgm:prSet>
      <dgm:spPr/>
    </dgm:pt>
    <dgm:pt modelId="{B2F975E5-6288-421C-B94C-8CE6597DA09F}" type="pres">
      <dgm:prSet presAssocID="{83ED5408-7612-4F75-9103-EF3DA9C48D9E}" presName="BalanceSpacing" presStyleCnt="0"/>
      <dgm:spPr/>
    </dgm:pt>
    <dgm:pt modelId="{FC1FF32E-8D02-4C9B-A47E-64CCF5B5CEA2}" type="pres">
      <dgm:prSet presAssocID="{83ED5408-7612-4F75-9103-EF3DA9C48D9E}" presName="BalanceSpacing1" presStyleCnt="0"/>
      <dgm:spPr/>
    </dgm:pt>
    <dgm:pt modelId="{BAF6E0D7-E75D-4C94-BFC5-037E8D53E08A}" type="pres">
      <dgm:prSet presAssocID="{063BCFC7-CB2A-4A83-9073-F79CF482DD48}" presName="Accent1Text" presStyleLbl="node1" presStyleIdx="3" presStyleCnt="6"/>
      <dgm:spPr/>
    </dgm:pt>
    <dgm:pt modelId="{E01F9E22-096D-4C70-8415-186E21312B7A}" type="pres">
      <dgm:prSet presAssocID="{063BCFC7-CB2A-4A83-9073-F79CF482DD48}" presName="spaceBetweenRectangles" presStyleCnt="0"/>
      <dgm:spPr/>
    </dgm:pt>
    <dgm:pt modelId="{8D68F8F2-60B6-4C9A-B21C-A52D313B04E0}" type="pres">
      <dgm:prSet presAssocID="{B4B549B4-2DF9-4985-93C8-4FC52DF0996E}" presName="composite" presStyleCnt="0"/>
      <dgm:spPr/>
    </dgm:pt>
    <dgm:pt modelId="{D3347291-9E35-46CA-AA3A-529B472EB246}" type="pres">
      <dgm:prSet presAssocID="{B4B549B4-2DF9-4985-93C8-4FC52DF0996E}" presName="Parent1" presStyleLbl="node1" presStyleIdx="4" presStyleCnt="6">
        <dgm:presLayoutVars>
          <dgm:chMax val="1"/>
          <dgm:chPref val="1"/>
          <dgm:bulletEnabled val="1"/>
        </dgm:presLayoutVars>
      </dgm:prSet>
      <dgm:spPr/>
    </dgm:pt>
    <dgm:pt modelId="{C1F4C754-19FB-48B2-8674-E2B6249D42A2}" type="pres">
      <dgm:prSet presAssocID="{B4B549B4-2DF9-4985-93C8-4FC52DF0996E}" presName="Childtext1" presStyleLbl="revTx" presStyleIdx="2" presStyleCnt="3">
        <dgm:presLayoutVars>
          <dgm:chMax val="0"/>
          <dgm:chPref val="0"/>
          <dgm:bulletEnabled val="1"/>
        </dgm:presLayoutVars>
      </dgm:prSet>
      <dgm:spPr/>
    </dgm:pt>
    <dgm:pt modelId="{660BEBA9-C4FC-4A34-84FD-645137826028}" type="pres">
      <dgm:prSet presAssocID="{B4B549B4-2DF9-4985-93C8-4FC52DF0996E}" presName="BalanceSpacing" presStyleCnt="0"/>
      <dgm:spPr/>
    </dgm:pt>
    <dgm:pt modelId="{BA6CB780-443A-4361-907F-2DE4C2C2997F}" type="pres">
      <dgm:prSet presAssocID="{B4B549B4-2DF9-4985-93C8-4FC52DF0996E}" presName="BalanceSpacing1" presStyleCnt="0"/>
      <dgm:spPr/>
    </dgm:pt>
    <dgm:pt modelId="{849C2758-0038-46EF-975E-EA73C6F241F3}" type="pres">
      <dgm:prSet presAssocID="{5993175A-FF0C-4A46-948B-A3ACA31CC681}" presName="Accent1Text" presStyleLbl="node1" presStyleIdx="5" presStyleCnt="6"/>
      <dgm:spPr/>
    </dgm:pt>
  </dgm:ptLst>
  <dgm:cxnLst>
    <dgm:cxn modelId="{2D058C02-94CD-4ECA-A489-F79953308196}" type="presOf" srcId="{B4B549B4-2DF9-4985-93C8-4FC52DF0996E}" destId="{D3347291-9E35-46CA-AA3A-529B472EB246}" srcOrd="0" destOrd="0" presId="urn:microsoft.com/office/officeart/2008/layout/AlternatingHexagons"/>
    <dgm:cxn modelId="{2141B209-530C-4584-A179-A483D6A8AB72}" type="presOf" srcId="{9C7FD581-C364-4599-9E8A-071A1F7326BD}" destId="{93DE809C-7677-4F8A-B7B7-9E0B3F1E8BDF}" srcOrd="0" destOrd="0" presId="urn:microsoft.com/office/officeart/2008/layout/AlternatingHexagons"/>
    <dgm:cxn modelId="{35CC970E-8634-449B-BF8D-6855572F8DAB}" srcId="{41BD234C-AE40-4342-B3E6-E56975053C14}" destId="{B4B549B4-2DF9-4985-93C8-4FC52DF0996E}" srcOrd="2" destOrd="0" parTransId="{CE7F9F0F-8FAD-45D0-A178-EC6846A7D4B3}" sibTransId="{5993175A-FF0C-4A46-948B-A3ACA31CC681}"/>
    <dgm:cxn modelId="{514E5E48-73E4-49F3-9330-DBC5B7223B20}" type="presOf" srcId="{C58B4FC9-A75E-4717-A270-5928BA8F1477}" destId="{B39E3939-2904-4B32-A2E1-473C0D76DB35}" srcOrd="0" destOrd="0" presId="urn:microsoft.com/office/officeart/2008/layout/AlternatingHexagons"/>
    <dgm:cxn modelId="{4FA40D49-5801-443C-8089-FB92FDA1CB06}" type="presOf" srcId="{063BCFC7-CB2A-4A83-9073-F79CF482DD48}" destId="{BAF6E0D7-E75D-4C94-BFC5-037E8D53E08A}" srcOrd="0" destOrd="0" presId="urn:microsoft.com/office/officeart/2008/layout/AlternatingHexagons"/>
    <dgm:cxn modelId="{BE701E4A-88D4-45BB-8608-DB095355A818}" srcId="{41BD234C-AE40-4342-B3E6-E56975053C14}" destId="{C58B4FC9-A75E-4717-A270-5928BA8F1477}" srcOrd="0" destOrd="0" parTransId="{274EC074-F957-4662-852F-B8B91B9EF449}" sibTransId="{9C7FD581-C364-4599-9E8A-071A1F7326BD}"/>
    <dgm:cxn modelId="{B502A77A-D602-4A67-937C-9754E33772F0}" type="presOf" srcId="{5993175A-FF0C-4A46-948B-A3ACA31CC681}" destId="{849C2758-0038-46EF-975E-EA73C6F241F3}" srcOrd="0" destOrd="0" presId="urn:microsoft.com/office/officeart/2008/layout/AlternatingHexagons"/>
    <dgm:cxn modelId="{63E005B7-5513-4B7D-9FA9-348DD5BB2EFF}" type="presOf" srcId="{83ED5408-7612-4F75-9103-EF3DA9C48D9E}" destId="{039A6CC8-BB7B-42CD-8DF7-20447794932C}" srcOrd="0" destOrd="0" presId="urn:microsoft.com/office/officeart/2008/layout/AlternatingHexagons"/>
    <dgm:cxn modelId="{EC7081C5-242C-4DDE-91EA-5D33093DBC6E}" type="presOf" srcId="{41BD234C-AE40-4342-B3E6-E56975053C14}" destId="{7DDAA70B-9BDE-4A71-8F6A-BDB42710EF9C}" srcOrd="0" destOrd="0" presId="urn:microsoft.com/office/officeart/2008/layout/AlternatingHexagons"/>
    <dgm:cxn modelId="{6C4BC5EA-85C3-4E22-B0E8-3B4D6C4E48C8}" srcId="{41BD234C-AE40-4342-B3E6-E56975053C14}" destId="{83ED5408-7612-4F75-9103-EF3DA9C48D9E}" srcOrd="1" destOrd="0" parTransId="{47FF61FA-2B39-4673-8BCF-096B5FB00AA8}" sibTransId="{063BCFC7-CB2A-4A83-9073-F79CF482DD48}"/>
    <dgm:cxn modelId="{A9DDD870-C2AA-4E41-BF6A-7E70B83B1EA4}" type="presParOf" srcId="{7DDAA70B-9BDE-4A71-8F6A-BDB42710EF9C}" destId="{5D8F6919-35CD-44AD-9A35-474A14DCCB9B}" srcOrd="0" destOrd="0" presId="urn:microsoft.com/office/officeart/2008/layout/AlternatingHexagons"/>
    <dgm:cxn modelId="{B8836AE1-78CF-4D07-9388-3A26980DADE3}" type="presParOf" srcId="{5D8F6919-35CD-44AD-9A35-474A14DCCB9B}" destId="{B39E3939-2904-4B32-A2E1-473C0D76DB35}" srcOrd="0" destOrd="0" presId="urn:microsoft.com/office/officeart/2008/layout/AlternatingHexagons"/>
    <dgm:cxn modelId="{CE280CAA-5407-4F5D-B895-0E012EEEF7F7}" type="presParOf" srcId="{5D8F6919-35CD-44AD-9A35-474A14DCCB9B}" destId="{6B6E7A9E-083F-4C37-BF63-F223A9982C42}" srcOrd="1" destOrd="0" presId="urn:microsoft.com/office/officeart/2008/layout/AlternatingHexagons"/>
    <dgm:cxn modelId="{EBFD5A6E-46BF-472E-941F-2AE7260EF4F3}" type="presParOf" srcId="{5D8F6919-35CD-44AD-9A35-474A14DCCB9B}" destId="{D19F30D8-B91B-475E-B461-15401A7A54E2}" srcOrd="2" destOrd="0" presId="urn:microsoft.com/office/officeart/2008/layout/AlternatingHexagons"/>
    <dgm:cxn modelId="{129302E5-2686-4EC6-B7DB-5DF6A8AD9B27}" type="presParOf" srcId="{5D8F6919-35CD-44AD-9A35-474A14DCCB9B}" destId="{47B1CB72-86CA-4456-9602-5E9271C63FE1}" srcOrd="3" destOrd="0" presId="urn:microsoft.com/office/officeart/2008/layout/AlternatingHexagons"/>
    <dgm:cxn modelId="{2B127F90-9A33-4EED-89D5-E42F85A0164C}" type="presParOf" srcId="{5D8F6919-35CD-44AD-9A35-474A14DCCB9B}" destId="{93DE809C-7677-4F8A-B7B7-9E0B3F1E8BDF}" srcOrd="4" destOrd="0" presId="urn:microsoft.com/office/officeart/2008/layout/AlternatingHexagons"/>
    <dgm:cxn modelId="{43E689AF-4C36-40C7-9843-0A398DAC402E}" type="presParOf" srcId="{7DDAA70B-9BDE-4A71-8F6A-BDB42710EF9C}" destId="{C0DF3925-8E28-4A74-9598-88353DC470F6}" srcOrd="1" destOrd="0" presId="urn:microsoft.com/office/officeart/2008/layout/AlternatingHexagons"/>
    <dgm:cxn modelId="{43936E06-91AE-4829-B7A3-D1E4320B3286}" type="presParOf" srcId="{7DDAA70B-9BDE-4A71-8F6A-BDB42710EF9C}" destId="{2B660FB6-B0A0-4AF2-BE5B-073BF57C3344}" srcOrd="2" destOrd="0" presId="urn:microsoft.com/office/officeart/2008/layout/AlternatingHexagons"/>
    <dgm:cxn modelId="{58D27E0E-518B-448A-B6D6-83431856A539}" type="presParOf" srcId="{2B660FB6-B0A0-4AF2-BE5B-073BF57C3344}" destId="{039A6CC8-BB7B-42CD-8DF7-20447794932C}" srcOrd="0" destOrd="0" presId="urn:microsoft.com/office/officeart/2008/layout/AlternatingHexagons"/>
    <dgm:cxn modelId="{501AED07-EDDD-4B0B-9E83-B8BC3B919429}" type="presParOf" srcId="{2B660FB6-B0A0-4AF2-BE5B-073BF57C3344}" destId="{8AD325F7-1C7B-4598-8C20-FB86DE631D2C}" srcOrd="1" destOrd="0" presId="urn:microsoft.com/office/officeart/2008/layout/AlternatingHexagons"/>
    <dgm:cxn modelId="{51C58BC2-B0FA-4ABC-B958-FE6C5DBF5AD0}" type="presParOf" srcId="{2B660FB6-B0A0-4AF2-BE5B-073BF57C3344}" destId="{B2F975E5-6288-421C-B94C-8CE6597DA09F}" srcOrd="2" destOrd="0" presId="urn:microsoft.com/office/officeart/2008/layout/AlternatingHexagons"/>
    <dgm:cxn modelId="{BFBE1F32-47BC-428A-B85E-C4F64555C1E4}" type="presParOf" srcId="{2B660FB6-B0A0-4AF2-BE5B-073BF57C3344}" destId="{FC1FF32E-8D02-4C9B-A47E-64CCF5B5CEA2}" srcOrd="3" destOrd="0" presId="urn:microsoft.com/office/officeart/2008/layout/AlternatingHexagons"/>
    <dgm:cxn modelId="{8AD2AD52-6880-425E-BE25-91B9EF541297}" type="presParOf" srcId="{2B660FB6-B0A0-4AF2-BE5B-073BF57C3344}" destId="{BAF6E0D7-E75D-4C94-BFC5-037E8D53E08A}" srcOrd="4" destOrd="0" presId="urn:microsoft.com/office/officeart/2008/layout/AlternatingHexagons"/>
    <dgm:cxn modelId="{F4D0C256-DF6D-4FAB-A237-638D05B9E866}" type="presParOf" srcId="{7DDAA70B-9BDE-4A71-8F6A-BDB42710EF9C}" destId="{E01F9E22-096D-4C70-8415-186E21312B7A}" srcOrd="3" destOrd="0" presId="urn:microsoft.com/office/officeart/2008/layout/AlternatingHexagons"/>
    <dgm:cxn modelId="{1837C58D-2A73-4D5C-93A8-0189DAA0AA83}" type="presParOf" srcId="{7DDAA70B-9BDE-4A71-8F6A-BDB42710EF9C}" destId="{8D68F8F2-60B6-4C9A-B21C-A52D313B04E0}" srcOrd="4" destOrd="0" presId="urn:microsoft.com/office/officeart/2008/layout/AlternatingHexagons"/>
    <dgm:cxn modelId="{A4BFE75B-6475-4278-BDDB-A5ED8E8AD0A7}" type="presParOf" srcId="{8D68F8F2-60B6-4C9A-B21C-A52D313B04E0}" destId="{D3347291-9E35-46CA-AA3A-529B472EB246}" srcOrd="0" destOrd="0" presId="urn:microsoft.com/office/officeart/2008/layout/AlternatingHexagons"/>
    <dgm:cxn modelId="{E92EA5F5-926C-4DC2-8A78-5BD6B246A3D4}" type="presParOf" srcId="{8D68F8F2-60B6-4C9A-B21C-A52D313B04E0}" destId="{C1F4C754-19FB-48B2-8674-E2B6249D42A2}" srcOrd="1" destOrd="0" presId="urn:microsoft.com/office/officeart/2008/layout/AlternatingHexagons"/>
    <dgm:cxn modelId="{E4BCCE81-903A-4565-916C-AA2792FE7527}" type="presParOf" srcId="{8D68F8F2-60B6-4C9A-B21C-A52D313B04E0}" destId="{660BEBA9-C4FC-4A34-84FD-645137826028}" srcOrd="2" destOrd="0" presId="urn:microsoft.com/office/officeart/2008/layout/AlternatingHexagons"/>
    <dgm:cxn modelId="{4552D454-1BA6-4818-BCA8-315939BB0B20}" type="presParOf" srcId="{8D68F8F2-60B6-4C9A-B21C-A52D313B04E0}" destId="{BA6CB780-443A-4361-907F-2DE4C2C2997F}" srcOrd="3" destOrd="0" presId="urn:microsoft.com/office/officeart/2008/layout/AlternatingHexagons"/>
    <dgm:cxn modelId="{D9E47BAA-56F8-40FE-8FF3-C682F48FE20E}" type="presParOf" srcId="{8D68F8F2-60B6-4C9A-B21C-A52D313B04E0}" destId="{849C2758-0038-46EF-975E-EA73C6F241F3}"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087E3E-8D82-4F82-A30D-C3E3B2FD84DF}" type="doc">
      <dgm:prSet loTypeId="urn:microsoft.com/office/officeart/2005/8/layout/equation2" loCatId="process" qsTypeId="urn:microsoft.com/office/officeart/2005/8/quickstyle/3d1" qsCatId="3D" csTypeId="urn:microsoft.com/office/officeart/2005/8/colors/accent2_3" csCatId="accent2" phldr="1"/>
      <dgm:spPr/>
    </dgm:pt>
    <dgm:pt modelId="{AF75E5FA-0C57-4C33-8D58-6BC7745C0343}">
      <dgm:prSet phldrT="[文字]" custT="1"/>
      <dgm:spPr>
        <a:solidFill>
          <a:schemeClr val="accent4"/>
        </a:solidFill>
      </dgm:spPr>
      <dgm:t>
        <a:bodyPr/>
        <a:lstStyle/>
        <a:p>
          <a:pPr>
            <a:spcAft>
              <a:spcPts val="0"/>
            </a:spcAft>
          </a:pPr>
          <a:r>
            <a:rPr lang="zh-TW" altLang="en-US" sz="1800" b="1" dirty="0">
              <a:effectLst>
                <a:outerShdw blurRad="50800" dist="38100" dir="2700000" algn="tl" rotWithShape="0">
                  <a:prstClr val="black">
                    <a:alpha val="40000"/>
                  </a:prstClr>
                </a:outerShdw>
              </a:effectLst>
            </a:rPr>
            <a:t>翰林長頸鹿幼兒園</a:t>
          </a:r>
          <a:endParaRPr lang="zh-TW" altLang="en-US" sz="1800" dirty="0">
            <a:effectLst>
              <a:outerShdw blurRad="50800" dist="38100" dir="2700000" algn="tl" rotWithShape="0">
                <a:prstClr val="black">
                  <a:alpha val="40000"/>
                </a:prstClr>
              </a:outerShdw>
            </a:effectLst>
          </a:endParaRPr>
        </a:p>
      </dgm:t>
    </dgm:pt>
    <dgm:pt modelId="{3B9D51DC-EDAD-4B12-B91A-7F0D48055D6D}" type="parTrans" cxnId="{43B340D1-4F3E-4199-A5B4-19A3874E3651}">
      <dgm:prSet/>
      <dgm:spPr/>
      <dgm:t>
        <a:bodyPr/>
        <a:lstStyle/>
        <a:p>
          <a:endParaRPr lang="zh-TW" altLang="en-US"/>
        </a:p>
      </dgm:t>
    </dgm:pt>
    <dgm:pt modelId="{8B1D96DF-B1FE-4DF8-BFC3-3515B9F3385C}" type="sibTrans" cxnId="{43B340D1-4F3E-4199-A5B4-19A3874E3651}">
      <dgm:prSet/>
      <dgm:spPr/>
      <dgm:t>
        <a:bodyPr/>
        <a:lstStyle/>
        <a:p>
          <a:endParaRPr lang="zh-TW" altLang="en-US"/>
        </a:p>
      </dgm:t>
    </dgm:pt>
    <dgm:pt modelId="{40CFB4EF-F6EF-4C1B-A0D8-C5DC5B939793}">
      <dgm:prSet phldrT="[文字]" custT="1"/>
      <dgm:spPr>
        <a:solidFill>
          <a:srgbClr val="FF99FF"/>
        </a:solidFill>
      </dgm:spPr>
      <dgm:t>
        <a:bodyPr/>
        <a:lstStyle/>
        <a:p>
          <a:pPr>
            <a:spcAft>
              <a:spcPts val="0"/>
            </a:spcAft>
          </a:pPr>
          <a:r>
            <a:rPr lang="zh-TW" altLang="en-US" sz="1700" b="1" dirty="0">
              <a:effectLst>
                <a:outerShdw blurRad="50800" dist="38100" dir="2700000" algn="tl" rotWithShape="0">
                  <a:prstClr val="black">
                    <a:alpha val="40000"/>
                  </a:prstClr>
                </a:outerShdw>
              </a:effectLst>
            </a:rPr>
            <a:t>健行</a:t>
          </a:r>
          <a:endParaRPr lang="en-US" altLang="zh-TW" sz="1700" b="1" dirty="0">
            <a:effectLst>
              <a:outerShdw blurRad="50800" dist="38100" dir="2700000" algn="tl" rotWithShape="0">
                <a:prstClr val="black">
                  <a:alpha val="40000"/>
                </a:prstClr>
              </a:outerShdw>
            </a:effectLst>
          </a:endParaRPr>
        </a:p>
        <a:p>
          <a:pPr>
            <a:spcAft>
              <a:spcPts val="0"/>
            </a:spcAft>
          </a:pPr>
          <a:r>
            <a:rPr lang="zh-TW" altLang="en-US" sz="1700" b="1" dirty="0">
              <a:effectLst>
                <a:outerShdw blurRad="50800" dist="38100" dir="2700000" algn="tl" rotWithShape="0">
                  <a:prstClr val="black">
                    <a:alpha val="40000"/>
                  </a:prstClr>
                </a:outerShdw>
              </a:effectLst>
            </a:rPr>
            <a:t>幼兒園</a:t>
          </a:r>
          <a:endParaRPr lang="zh-TW" altLang="en-US" sz="1700" dirty="0">
            <a:effectLst>
              <a:outerShdw blurRad="50800" dist="38100" dir="2700000" algn="tl" rotWithShape="0">
                <a:prstClr val="black">
                  <a:alpha val="40000"/>
                </a:prstClr>
              </a:outerShdw>
            </a:effectLst>
          </a:endParaRPr>
        </a:p>
      </dgm:t>
    </dgm:pt>
    <dgm:pt modelId="{31D3AA55-812E-4EBC-8C88-A6882E3EA214}" type="parTrans" cxnId="{49E9F469-2DD6-428D-8667-8E637CDD6D46}">
      <dgm:prSet/>
      <dgm:spPr/>
      <dgm:t>
        <a:bodyPr/>
        <a:lstStyle/>
        <a:p>
          <a:endParaRPr lang="zh-TW" altLang="en-US"/>
        </a:p>
      </dgm:t>
    </dgm:pt>
    <dgm:pt modelId="{1D0E9FCC-FE88-479B-8078-44F794819679}" type="sibTrans" cxnId="{49E9F469-2DD6-428D-8667-8E637CDD6D46}">
      <dgm:prSet/>
      <dgm:spPr/>
      <dgm:t>
        <a:bodyPr/>
        <a:lstStyle/>
        <a:p>
          <a:endParaRPr lang="zh-TW" altLang="en-US"/>
        </a:p>
      </dgm:t>
    </dgm:pt>
    <dgm:pt modelId="{5CDB4284-A119-4511-B94B-33CB02A49A5D}">
      <dgm:prSet phldrT="[文字]" custT="1"/>
      <dgm:spPr>
        <a:solidFill>
          <a:srgbClr val="A40000"/>
        </a:solidFill>
      </dgm:spPr>
      <dgm:t>
        <a:bodyPr/>
        <a:lstStyle/>
        <a:p>
          <a:r>
            <a:rPr lang="zh-TW" altLang="en-US" sz="2400" b="1" dirty="0">
              <a:effectLst>
                <a:outerShdw blurRad="50800" dist="38100" dir="2700000" algn="tl" rotWithShape="0">
                  <a:prstClr val="black">
                    <a:alpha val="40000"/>
                  </a:prstClr>
                </a:outerShdw>
              </a:effectLst>
            </a:rPr>
            <a:t>職場托育服務精進</a:t>
          </a:r>
        </a:p>
      </dgm:t>
    </dgm:pt>
    <dgm:pt modelId="{BED04FA9-693E-4B4F-9751-3E903A41FF6D}" type="parTrans" cxnId="{394116DC-C972-441D-9E3A-3FA1ED41433B}">
      <dgm:prSet/>
      <dgm:spPr/>
      <dgm:t>
        <a:bodyPr/>
        <a:lstStyle/>
        <a:p>
          <a:endParaRPr lang="zh-TW" altLang="en-US"/>
        </a:p>
      </dgm:t>
    </dgm:pt>
    <dgm:pt modelId="{C8CBD37C-2E29-4F8A-B166-A46E7E0CC381}" type="sibTrans" cxnId="{394116DC-C972-441D-9E3A-3FA1ED41433B}">
      <dgm:prSet/>
      <dgm:spPr/>
      <dgm:t>
        <a:bodyPr/>
        <a:lstStyle/>
        <a:p>
          <a:endParaRPr lang="zh-TW" altLang="en-US"/>
        </a:p>
      </dgm:t>
    </dgm:pt>
    <dgm:pt modelId="{99C5DBC3-6F69-4D2C-8AD2-3E5D9E12CBDE}">
      <dgm:prSet custT="1"/>
      <dgm:spPr>
        <a:solidFill>
          <a:srgbClr val="A2D668"/>
        </a:solidFill>
      </dgm:spPr>
      <dgm:t>
        <a:bodyPr/>
        <a:lstStyle/>
        <a:p>
          <a:pPr>
            <a:spcAft>
              <a:spcPts val="0"/>
            </a:spcAft>
          </a:pPr>
          <a:r>
            <a:rPr lang="zh-TW" altLang="en-US" sz="1800" b="1" dirty="0">
              <a:effectLst>
                <a:outerShdw blurRad="50800" dist="38100" dir="2700000" algn="tl" rotWithShape="0">
                  <a:prstClr val="black">
                    <a:alpha val="40000"/>
                  </a:prstClr>
                </a:outerShdw>
              </a:effectLst>
            </a:rPr>
            <a:t>中科院逸光幼兒園</a:t>
          </a:r>
        </a:p>
      </dgm:t>
    </dgm:pt>
    <dgm:pt modelId="{83CF3EA3-190A-46A1-B837-EC335ABBFDE3}" type="parTrans" cxnId="{F26CC351-4624-4E41-ABB5-58D091015C60}">
      <dgm:prSet/>
      <dgm:spPr/>
      <dgm:t>
        <a:bodyPr/>
        <a:lstStyle/>
        <a:p>
          <a:endParaRPr lang="zh-TW" altLang="en-US"/>
        </a:p>
      </dgm:t>
    </dgm:pt>
    <dgm:pt modelId="{C495CFC1-5E2E-4E97-B704-8C9A788126AD}" type="sibTrans" cxnId="{F26CC351-4624-4E41-ABB5-58D091015C60}">
      <dgm:prSet/>
      <dgm:spPr/>
      <dgm:t>
        <a:bodyPr/>
        <a:lstStyle/>
        <a:p>
          <a:endParaRPr lang="zh-TW" altLang="en-US"/>
        </a:p>
      </dgm:t>
    </dgm:pt>
    <dgm:pt modelId="{0E7D8783-BB5F-4479-B017-23BF4670C397}" type="pres">
      <dgm:prSet presAssocID="{F3087E3E-8D82-4F82-A30D-C3E3B2FD84DF}" presName="Name0" presStyleCnt="0">
        <dgm:presLayoutVars>
          <dgm:dir/>
          <dgm:resizeHandles val="exact"/>
        </dgm:presLayoutVars>
      </dgm:prSet>
      <dgm:spPr/>
    </dgm:pt>
    <dgm:pt modelId="{0C6BF3F0-E3B5-4FE8-BD92-6E88468D165B}" type="pres">
      <dgm:prSet presAssocID="{F3087E3E-8D82-4F82-A30D-C3E3B2FD84DF}" presName="vNodes" presStyleCnt="0"/>
      <dgm:spPr/>
    </dgm:pt>
    <dgm:pt modelId="{FD030FCB-D263-4A3C-841C-F9704E9EA353}" type="pres">
      <dgm:prSet presAssocID="{AF75E5FA-0C57-4C33-8D58-6BC7745C0343}" presName="node" presStyleLbl="node1" presStyleIdx="0" presStyleCnt="4" custScaleX="159810" custScaleY="105947" custLinFactX="100000" custLinFactY="149180" custLinFactNeighborX="153651" custLinFactNeighborY="200000">
        <dgm:presLayoutVars>
          <dgm:bulletEnabled val="1"/>
        </dgm:presLayoutVars>
      </dgm:prSet>
      <dgm:spPr/>
    </dgm:pt>
    <dgm:pt modelId="{64742E81-7489-4CED-A7C2-6FB29FCBF9BC}" type="pres">
      <dgm:prSet presAssocID="{8B1D96DF-B1FE-4DF8-BFC3-3515B9F3385C}" presName="spacerT" presStyleCnt="0"/>
      <dgm:spPr/>
    </dgm:pt>
    <dgm:pt modelId="{B6003383-8BA2-43CF-B62C-1F855D076E04}" type="pres">
      <dgm:prSet presAssocID="{8B1D96DF-B1FE-4DF8-BFC3-3515B9F3385C}" presName="sibTrans" presStyleLbl="sibTrans2D1" presStyleIdx="0" presStyleCnt="3" custLinFactX="200000" custLinFactY="-5115" custLinFactNeighborX="240034" custLinFactNeighborY="-100000"/>
      <dgm:spPr/>
    </dgm:pt>
    <dgm:pt modelId="{5ECB3BF0-EABF-449B-8593-003ACDF5FC0C}" type="pres">
      <dgm:prSet presAssocID="{8B1D96DF-B1FE-4DF8-BFC3-3515B9F3385C}" presName="spacerB" presStyleCnt="0"/>
      <dgm:spPr/>
    </dgm:pt>
    <dgm:pt modelId="{44EDC6BD-6103-4C00-829E-321AA0651528}" type="pres">
      <dgm:prSet presAssocID="{99C5DBC3-6F69-4D2C-8AD2-3E5D9E12CBDE}" presName="node" presStyleLbl="node1" presStyleIdx="1" presStyleCnt="4" custScaleX="154021" custScaleY="96919" custLinFactX="100000" custLinFactY="-164107" custLinFactNeighborX="154087" custLinFactNeighborY="-200000">
        <dgm:presLayoutVars>
          <dgm:bulletEnabled val="1"/>
        </dgm:presLayoutVars>
      </dgm:prSet>
      <dgm:spPr/>
    </dgm:pt>
    <dgm:pt modelId="{682BEBBC-4589-44F5-96AD-17A3DDD71A1F}" type="pres">
      <dgm:prSet presAssocID="{C495CFC1-5E2E-4E97-B704-8C9A788126AD}" presName="spacerT" presStyleCnt="0"/>
      <dgm:spPr/>
    </dgm:pt>
    <dgm:pt modelId="{C5E303C0-B761-4FBB-9DC5-EB6AA51FF51A}" type="pres">
      <dgm:prSet presAssocID="{C495CFC1-5E2E-4E97-B704-8C9A788126AD}" presName="sibTrans" presStyleLbl="sibTrans2D1" presStyleIdx="1" presStyleCnt="3" custLinFactX="200000" custLinFactNeighborX="239964" custLinFactNeighborY="-58615"/>
      <dgm:spPr/>
    </dgm:pt>
    <dgm:pt modelId="{E4CB0563-C644-4B57-B732-BB30F25A3DE6}" type="pres">
      <dgm:prSet presAssocID="{C495CFC1-5E2E-4E97-B704-8C9A788126AD}" presName="spacerB" presStyleCnt="0"/>
      <dgm:spPr/>
    </dgm:pt>
    <dgm:pt modelId="{46C6F7F7-1CBB-4F2E-8B8B-78F5EFF42C96}" type="pres">
      <dgm:prSet presAssocID="{40CFB4EF-F6EF-4C1B-A0D8-C5DC5B939793}" presName="node" presStyleLbl="node1" presStyleIdx="2" presStyleCnt="4" custScaleX="151802" custScaleY="91838" custLinFactX="100000" custLinFactNeighborX="153715" custLinFactNeighborY="-97377">
        <dgm:presLayoutVars>
          <dgm:bulletEnabled val="1"/>
        </dgm:presLayoutVars>
      </dgm:prSet>
      <dgm:spPr/>
    </dgm:pt>
    <dgm:pt modelId="{B7B2FD3A-6EFE-4447-AB57-D0C2E2283C48}" type="pres">
      <dgm:prSet presAssocID="{F3087E3E-8D82-4F82-A30D-C3E3B2FD84DF}" presName="sibTransLast" presStyleLbl="sibTrans2D1" presStyleIdx="2" presStyleCnt="3"/>
      <dgm:spPr/>
    </dgm:pt>
    <dgm:pt modelId="{F1C0F7E9-2F2E-4776-9E2A-F02D59D22512}" type="pres">
      <dgm:prSet presAssocID="{F3087E3E-8D82-4F82-A30D-C3E3B2FD84DF}" presName="connectorText" presStyleLbl="sibTrans2D1" presStyleIdx="2" presStyleCnt="3"/>
      <dgm:spPr/>
    </dgm:pt>
    <dgm:pt modelId="{CA03D741-5F59-4ABB-804C-48F0994E4AA2}" type="pres">
      <dgm:prSet presAssocID="{F3087E3E-8D82-4F82-A30D-C3E3B2FD84DF}" presName="lastNode" presStyleLbl="node1" presStyleIdx="3" presStyleCnt="4" custScaleX="111441" custLinFactX="-100000" custLinFactNeighborX="-127875" custLinFactNeighborY="-1754">
        <dgm:presLayoutVars>
          <dgm:bulletEnabled val="1"/>
        </dgm:presLayoutVars>
      </dgm:prSet>
      <dgm:spPr/>
    </dgm:pt>
  </dgm:ptLst>
  <dgm:cxnLst>
    <dgm:cxn modelId="{BBDE0B1F-F67D-4322-8D0C-7CDE29CE9F68}" type="presOf" srcId="{AF75E5FA-0C57-4C33-8D58-6BC7745C0343}" destId="{FD030FCB-D263-4A3C-841C-F9704E9EA353}" srcOrd="0" destOrd="0" presId="urn:microsoft.com/office/officeart/2005/8/layout/equation2"/>
    <dgm:cxn modelId="{A82ADD1F-74DD-4ECF-A797-E20B746962FE}" type="presOf" srcId="{40CFB4EF-F6EF-4C1B-A0D8-C5DC5B939793}" destId="{46C6F7F7-1CBB-4F2E-8B8B-78F5EFF42C96}" srcOrd="0" destOrd="0" presId="urn:microsoft.com/office/officeart/2005/8/layout/equation2"/>
    <dgm:cxn modelId="{E7E34330-7B5D-4FAF-AB87-5B2907650C89}" type="presOf" srcId="{1D0E9FCC-FE88-479B-8078-44F794819679}" destId="{F1C0F7E9-2F2E-4776-9E2A-F02D59D22512}" srcOrd="1" destOrd="0" presId="urn:microsoft.com/office/officeart/2005/8/layout/equation2"/>
    <dgm:cxn modelId="{54A6F147-88F5-4007-87E6-BAD1D8357072}" type="presOf" srcId="{1D0E9FCC-FE88-479B-8078-44F794819679}" destId="{B7B2FD3A-6EFE-4447-AB57-D0C2E2283C48}" srcOrd="0" destOrd="0" presId="urn:microsoft.com/office/officeart/2005/8/layout/equation2"/>
    <dgm:cxn modelId="{49E9F469-2DD6-428D-8667-8E637CDD6D46}" srcId="{F3087E3E-8D82-4F82-A30D-C3E3B2FD84DF}" destId="{40CFB4EF-F6EF-4C1B-A0D8-C5DC5B939793}" srcOrd="2" destOrd="0" parTransId="{31D3AA55-812E-4EBC-8C88-A6882E3EA214}" sibTransId="{1D0E9FCC-FE88-479B-8078-44F794819679}"/>
    <dgm:cxn modelId="{F26CC351-4624-4E41-ABB5-58D091015C60}" srcId="{F3087E3E-8D82-4F82-A30D-C3E3B2FD84DF}" destId="{99C5DBC3-6F69-4D2C-8AD2-3E5D9E12CBDE}" srcOrd="1" destOrd="0" parTransId="{83CF3EA3-190A-46A1-B837-EC335ABBFDE3}" sibTransId="{C495CFC1-5E2E-4E97-B704-8C9A788126AD}"/>
    <dgm:cxn modelId="{8E7FD074-CD06-4DA3-AB2E-F64B58BE8146}" type="presOf" srcId="{C495CFC1-5E2E-4E97-B704-8C9A788126AD}" destId="{C5E303C0-B761-4FBB-9DC5-EB6AA51FF51A}" srcOrd="0" destOrd="0" presId="urn:microsoft.com/office/officeart/2005/8/layout/equation2"/>
    <dgm:cxn modelId="{4C5A749B-8DD8-4C10-A15B-AEF29D6D4888}" type="presOf" srcId="{F3087E3E-8D82-4F82-A30D-C3E3B2FD84DF}" destId="{0E7D8783-BB5F-4479-B017-23BF4670C397}" srcOrd="0" destOrd="0" presId="urn:microsoft.com/office/officeart/2005/8/layout/equation2"/>
    <dgm:cxn modelId="{8F3DB2BB-2E24-486C-AFC0-2BC68BB5C641}" type="presOf" srcId="{5CDB4284-A119-4511-B94B-33CB02A49A5D}" destId="{CA03D741-5F59-4ABB-804C-48F0994E4AA2}" srcOrd="0" destOrd="0" presId="urn:microsoft.com/office/officeart/2005/8/layout/equation2"/>
    <dgm:cxn modelId="{82EB60C5-E0A6-4651-8AAA-3EAF5835BA74}" type="presOf" srcId="{8B1D96DF-B1FE-4DF8-BFC3-3515B9F3385C}" destId="{B6003383-8BA2-43CF-B62C-1F855D076E04}" srcOrd="0" destOrd="0" presId="urn:microsoft.com/office/officeart/2005/8/layout/equation2"/>
    <dgm:cxn modelId="{43B340D1-4F3E-4199-A5B4-19A3874E3651}" srcId="{F3087E3E-8D82-4F82-A30D-C3E3B2FD84DF}" destId="{AF75E5FA-0C57-4C33-8D58-6BC7745C0343}" srcOrd="0" destOrd="0" parTransId="{3B9D51DC-EDAD-4B12-B91A-7F0D48055D6D}" sibTransId="{8B1D96DF-B1FE-4DF8-BFC3-3515B9F3385C}"/>
    <dgm:cxn modelId="{394116DC-C972-441D-9E3A-3FA1ED41433B}" srcId="{F3087E3E-8D82-4F82-A30D-C3E3B2FD84DF}" destId="{5CDB4284-A119-4511-B94B-33CB02A49A5D}" srcOrd="3" destOrd="0" parTransId="{BED04FA9-693E-4B4F-9751-3E903A41FF6D}" sibTransId="{C8CBD37C-2E29-4F8A-B166-A46E7E0CC381}"/>
    <dgm:cxn modelId="{E55E04FF-0F5C-4AAD-B1E3-D480032ACF3C}" type="presOf" srcId="{99C5DBC3-6F69-4D2C-8AD2-3E5D9E12CBDE}" destId="{44EDC6BD-6103-4C00-829E-321AA0651528}" srcOrd="0" destOrd="0" presId="urn:microsoft.com/office/officeart/2005/8/layout/equation2"/>
    <dgm:cxn modelId="{231042C4-26CE-4B64-82B8-61B8F9FA0478}" type="presParOf" srcId="{0E7D8783-BB5F-4479-B017-23BF4670C397}" destId="{0C6BF3F0-E3B5-4FE8-BD92-6E88468D165B}" srcOrd="0" destOrd="0" presId="urn:microsoft.com/office/officeart/2005/8/layout/equation2"/>
    <dgm:cxn modelId="{541EF36E-285E-4137-87A6-13C71EF4A8E0}" type="presParOf" srcId="{0C6BF3F0-E3B5-4FE8-BD92-6E88468D165B}" destId="{FD030FCB-D263-4A3C-841C-F9704E9EA353}" srcOrd="0" destOrd="0" presId="urn:microsoft.com/office/officeart/2005/8/layout/equation2"/>
    <dgm:cxn modelId="{EE9A9F26-03BC-4C4F-8FD8-773C53108527}" type="presParOf" srcId="{0C6BF3F0-E3B5-4FE8-BD92-6E88468D165B}" destId="{64742E81-7489-4CED-A7C2-6FB29FCBF9BC}" srcOrd="1" destOrd="0" presId="urn:microsoft.com/office/officeart/2005/8/layout/equation2"/>
    <dgm:cxn modelId="{D0D58E10-9780-4F43-864D-E422AF78E7F0}" type="presParOf" srcId="{0C6BF3F0-E3B5-4FE8-BD92-6E88468D165B}" destId="{B6003383-8BA2-43CF-B62C-1F855D076E04}" srcOrd="2" destOrd="0" presId="urn:microsoft.com/office/officeart/2005/8/layout/equation2"/>
    <dgm:cxn modelId="{40EC25F6-56A1-4CC1-AE7A-7D8405FAF69B}" type="presParOf" srcId="{0C6BF3F0-E3B5-4FE8-BD92-6E88468D165B}" destId="{5ECB3BF0-EABF-449B-8593-003ACDF5FC0C}" srcOrd="3" destOrd="0" presId="urn:microsoft.com/office/officeart/2005/8/layout/equation2"/>
    <dgm:cxn modelId="{BB69946D-C2ED-4C49-B277-9F8061AA5F22}" type="presParOf" srcId="{0C6BF3F0-E3B5-4FE8-BD92-6E88468D165B}" destId="{44EDC6BD-6103-4C00-829E-321AA0651528}" srcOrd="4" destOrd="0" presId="urn:microsoft.com/office/officeart/2005/8/layout/equation2"/>
    <dgm:cxn modelId="{7DE61DAE-DBED-49E7-B37E-D9AE2F963E3E}" type="presParOf" srcId="{0C6BF3F0-E3B5-4FE8-BD92-6E88468D165B}" destId="{682BEBBC-4589-44F5-96AD-17A3DDD71A1F}" srcOrd="5" destOrd="0" presId="urn:microsoft.com/office/officeart/2005/8/layout/equation2"/>
    <dgm:cxn modelId="{228AF167-DE16-402C-A09B-C989CC501814}" type="presParOf" srcId="{0C6BF3F0-E3B5-4FE8-BD92-6E88468D165B}" destId="{C5E303C0-B761-4FBB-9DC5-EB6AA51FF51A}" srcOrd="6" destOrd="0" presId="urn:microsoft.com/office/officeart/2005/8/layout/equation2"/>
    <dgm:cxn modelId="{5CCF9FAA-0D9E-4C13-86E2-639B243D7B3F}" type="presParOf" srcId="{0C6BF3F0-E3B5-4FE8-BD92-6E88468D165B}" destId="{E4CB0563-C644-4B57-B732-BB30F25A3DE6}" srcOrd="7" destOrd="0" presId="urn:microsoft.com/office/officeart/2005/8/layout/equation2"/>
    <dgm:cxn modelId="{790F37FD-5613-4DDF-8C6D-0E3F04F8ABE6}" type="presParOf" srcId="{0C6BF3F0-E3B5-4FE8-BD92-6E88468D165B}" destId="{46C6F7F7-1CBB-4F2E-8B8B-78F5EFF42C96}" srcOrd="8" destOrd="0" presId="urn:microsoft.com/office/officeart/2005/8/layout/equation2"/>
    <dgm:cxn modelId="{F1CDA21F-574D-4038-BB3B-97BC068D2162}" type="presParOf" srcId="{0E7D8783-BB5F-4479-B017-23BF4670C397}" destId="{B7B2FD3A-6EFE-4447-AB57-D0C2E2283C48}" srcOrd="1" destOrd="0" presId="urn:microsoft.com/office/officeart/2005/8/layout/equation2"/>
    <dgm:cxn modelId="{7DF42B48-37F7-4091-8327-BD71F6156901}" type="presParOf" srcId="{B7B2FD3A-6EFE-4447-AB57-D0C2E2283C48}" destId="{F1C0F7E9-2F2E-4776-9E2A-F02D59D22512}" srcOrd="0" destOrd="0" presId="urn:microsoft.com/office/officeart/2005/8/layout/equation2"/>
    <dgm:cxn modelId="{474E640C-BC9F-4B45-8957-1DC5AF2F060B}" type="presParOf" srcId="{0E7D8783-BB5F-4479-B017-23BF4670C397}" destId="{CA03D741-5F59-4ABB-804C-48F0994E4AA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471BF-0E0F-4062-BC1E-6197261D2B5A}">
      <dsp:nvSpPr>
        <dsp:cNvPr id="0" name=""/>
        <dsp:cNvSpPr/>
      </dsp:nvSpPr>
      <dsp:spPr>
        <a:xfrm rot="5400000">
          <a:off x="5048795" y="-1881552"/>
          <a:ext cx="1262390"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不限於休假日，惟仍應休完應休畢日數，至年終未休畢者視為放棄，且應注意遵守辦公紀律，不得於執行職務期間刷卡消費。</a:t>
          </a:r>
        </a:p>
      </dsp:txBody>
      <dsp:txXfrm rot="-5400000">
        <a:off x="3007054" y="221814"/>
        <a:ext cx="5284248" cy="1139140"/>
      </dsp:txXfrm>
    </dsp:sp>
    <dsp:sp modelId="{C2F81C46-0318-4D9C-949D-87956D4749FA}">
      <dsp:nvSpPr>
        <dsp:cNvPr id="0" name=""/>
        <dsp:cNvSpPr/>
      </dsp:nvSpPr>
      <dsp:spPr>
        <a:xfrm>
          <a:off x="0" y="2390"/>
          <a:ext cx="3007054" cy="157798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latin typeface="標楷體" panose="03000509000000000000" pitchFamily="65" charset="-120"/>
              <a:ea typeface="標楷體" panose="03000509000000000000" pitchFamily="65" charset="-120"/>
            </a:rPr>
            <a:t>刷卡日</a:t>
          </a:r>
        </a:p>
      </dsp:txBody>
      <dsp:txXfrm>
        <a:off x="77031" y="79421"/>
        <a:ext cx="2852992" cy="1423925"/>
      </dsp:txXfrm>
    </dsp:sp>
    <dsp:sp modelId="{97AFB45A-6D73-4CFC-8C3A-B6AF7E050B87}">
      <dsp:nvSpPr>
        <dsp:cNvPr id="0" name=""/>
        <dsp:cNvSpPr/>
      </dsp:nvSpPr>
      <dsp:spPr>
        <a:xfrm rot="5400000">
          <a:off x="5048795" y="-224664"/>
          <a:ext cx="1262390"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公務人員本人</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含配偶、直系血親</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因身心障礙、懷孕或重大傷病，於當年確實無法參加觀光旅遊，經服務機關認定者，當年補助總額均屬自行運用額度。</a:t>
          </a:r>
        </a:p>
      </dsp:txBody>
      <dsp:txXfrm rot="-5400000">
        <a:off x="3007054" y="1878702"/>
        <a:ext cx="5284248" cy="1139140"/>
      </dsp:txXfrm>
    </dsp:sp>
    <dsp:sp modelId="{4846C3F9-BAE6-420F-942D-6BF8F113B278}">
      <dsp:nvSpPr>
        <dsp:cNvPr id="0" name=""/>
        <dsp:cNvSpPr/>
      </dsp:nvSpPr>
      <dsp:spPr>
        <a:xfrm>
          <a:off x="0" y="1659278"/>
          <a:ext cx="3007054" cy="15779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400" kern="1200" dirty="0">
              <a:latin typeface="標楷體" panose="03000509000000000000" pitchFamily="65" charset="-120"/>
              <a:ea typeface="標楷體" panose="03000509000000000000" pitchFamily="65" charset="-120"/>
            </a:rPr>
            <a:t>放寬自行運用額度使用對象</a:t>
          </a:r>
        </a:p>
      </dsp:txBody>
      <dsp:txXfrm>
        <a:off x="77031" y="1736309"/>
        <a:ext cx="2852992" cy="1423925"/>
      </dsp:txXfrm>
    </dsp:sp>
    <dsp:sp modelId="{45ACAE73-D829-406D-A833-AA44ECFAB09C}">
      <dsp:nvSpPr>
        <dsp:cNvPr id="0" name=""/>
        <dsp:cNvSpPr/>
      </dsp:nvSpPr>
      <dsp:spPr>
        <a:xfrm rot="5400000">
          <a:off x="5048795" y="1432222"/>
          <a:ext cx="1262390"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珠寶銀樓業及儲值性商品納入補助範圍</a:t>
          </a:r>
        </a:p>
      </dsp:txBody>
      <dsp:txXfrm rot="-5400000">
        <a:off x="3007054" y="3535589"/>
        <a:ext cx="5284248" cy="1139140"/>
      </dsp:txXfrm>
    </dsp:sp>
    <dsp:sp modelId="{7583374E-D73E-4E98-B18F-F962CA8DBBEE}">
      <dsp:nvSpPr>
        <dsp:cNvPr id="0" name=""/>
        <dsp:cNvSpPr/>
      </dsp:nvSpPr>
      <dsp:spPr>
        <a:xfrm>
          <a:off x="0" y="3316165"/>
          <a:ext cx="3007054" cy="15779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latin typeface="標楷體" panose="03000509000000000000" pitchFamily="65" charset="-120"/>
              <a:ea typeface="標楷體" panose="03000509000000000000" pitchFamily="65" charset="-120"/>
            </a:rPr>
            <a:t>增列</a:t>
          </a:r>
        </a:p>
      </dsp:txBody>
      <dsp:txXfrm>
        <a:off x="77031" y="3393196"/>
        <a:ext cx="2852992" cy="142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1FC7B-383E-4690-B32B-29B782B778C6}">
      <dsp:nvSpPr>
        <dsp:cNvPr id="0" name=""/>
        <dsp:cNvSpPr/>
      </dsp:nvSpPr>
      <dsp:spPr>
        <a:xfrm>
          <a:off x="2487485" y="2118690"/>
          <a:ext cx="2555088" cy="2555088"/>
        </a:xfrm>
        <a:prstGeom prst="gear9">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en-US" altLang="zh-TW" sz="2400" b="0" kern="1200" dirty="0">
              <a:solidFill>
                <a:srgbClr val="FF0000"/>
              </a:solidFill>
              <a:latin typeface="+mn-ea"/>
              <a:ea typeface="+mn-ea"/>
            </a:rPr>
            <a:t>12</a:t>
          </a:r>
          <a:r>
            <a:rPr lang="zh-TW" altLang="en-US" sz="2400" b="0" kern="1200" dirty="0">
              <a:solidFill>
                <a:schemeClr val="tx1"/>
              </a:solidFill>
              <a:latin typeface="+mn-ea"/>
              <a:ea typeface="+mn-ea"/>
            </a:rPr>
            <a:t>月</a:t>
          </a:r>
          <a:r>
            <a:rPr lang="zh-TW" altLang="en-US" sz="2400" kern="1200" dirty="0">
              <a:solidFill>
                <a:schemeClr val="tx1"/>
              </a:solidFill>
              <a:latin typeface="+mn-ea"/>
              <a:ea typeface="+mn-ea"/>
            </a:rPr>
            <a:t>辦理年終考績</a:t>
          </a:r>
          <a:endParaRPr lang="en-US" altLang="zh-TW" sz="2400" kern="1200" dirty="0">
            <a:solidFill>
              <a:schemeClr val="tx1"/>
            </a:solidFill>
            <a:latin typeface="+mn-ea"/>
            <a:ea typeface="+mn-ea"/>
          </a:endParaRPr>
        </a:p>
      </dsp:txBody>
      <dsp:txXfrm>
        <a:off x="3001171" y="2717207"/>
        <a:ext cx="1527716" cy="1313368"/>
      </dsp:txXfrm>
    </dsp:sp>
    <dsp:sp modelId="{83B42C91-C1B6-4CF0-B554-70F982FC1B2E}">
      <dsp:nvSpPr>
        <dsp:cNvPr id="0" name=""/>
        <dsp:cNvSpPr/>
      </dsp:nvSpPr>
      <dsp:spPr>
        <a:xfrm>
          <a:off x="809473" y="1437903"/>
          <a:ext cx="2215958" cy="2006757"/>
        </a:xfrm>
        <a:prstGeom prst="gear6">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TW" sz="1800" b="1" kern="1200" dirty="0">
              <a:solidFill>
                <a:srgbClr val="FF0000"/>
              </a:solidFill>
              <a:latin typeface="+mn-ea"/>
              <a:ea typeface="+mn-ea"/>
            </a:rPr>
            <a:t>9</a:t>
          </a:r>
          <a:r>
            <a:rPr lang="zh-TW" altLang="en-US" sz="1800" b="1" kern="1200" dirty="0">
              <a:solidFill>
                <a:schemeClr val="tx1"/>
              </a:solidFill>
              <a:latin typeface="+mn-ea"/>
              <a:ea typeface="+mn-ea"/>
            </a:rPr>
            <a:t>月</a:t>
          </a:r>
          <a:r>
            <a:rPr lang="zh-TW" altLang="en-US" sz="1800" kern="1200" dirty="0">
              <a:solidFill>
                <a:schemeClr val="tx1"/>
              </a:solidFill>
              <a:latin typeface="+mn-ea"/>
              <a:ea typeface="+mn-ea"/>
            </a:rPr>
            <a:t>辦理</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buNone/>
          </a:pPr>
          <a:r>
            <a:rPr lang="zh-TW" altLang="en-US" sz="1800" kern="1200" dirty="0">
              <a:solidFill>
                <a:schemeClr val="tx1"/>
              </a:solidFill>
              <a:latin typeface="+mn-ea"/>
              <a:ea typeface="+mn-ea"/>
            </a:rPr>
            <a:t>第二次</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buNone/>
          </a:pPr>
          <a:r>
            <a:rPr lang="zh-TW" altLang="en-US" sz="1800" kern="1200" dirty="0">
              <a:solidFill>
                <a:schemeClr val="tx1"/>
              </a:solidFill>
              <a:latin typeface="+mn-ea"/>
              <a:ea typeface="+mn-ea"/>
            </a:rPr>
            <a:t>平時考核</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buNone/>
          </a:pPr>
          <a:r>
            <a:rPr lang="en-US" altLang="zh-TW" sz="1800" kern="1200" dirty="0">
              <a:solidFill>
                <a:schemeClr val="tx1"/>
              </a:solidFill>
              <a:latin typeface="+mn-ea"/>
              <a:ea typeface="+mn-ea"/>
            </a:rPr>
            <a:t>(5~8</a:t>
          </a:r>
          <a:r>
            <a:rPr lang="zh-TW" altLang="en-US" sz="1800" kern="1200" dirty="0">
              <a:solidFill>
                <a:schemeClr val="tx1"/>
              </a:solidFill>
              <a:latin typeface="+mn-ea"/>
              <a:ea typeface="+mn-ea"/>
            </a:rPr>
            <a:t>月</a:t>
          </a:r>
          <a:r>
            <a:rPr lang="en-US" altLang="zh-TW" sz="1800" kern="1200" dirty="0">
              <a:solidFill>
                <a:schemeClr val="tx1"/>
              </a:solidFill>
              <a:latin typeface="+mn-ea"/>
              <a:ea typeface="+mn-ea"/>
            </a:rPr>
            <a:t>)</a:t>
          </a:r>
          <a:endParaRPr lang="zh-TW" altLang="en-US" sz="1800" kern="1200" dirty="0">
            <a:solidFill>
              <a:schemeClr val="tx1"/>
            </a:solidFill>
            <a:latin typeface="+mn-ea"/>
            <a:ea typeface="+mn-ea"/>
          </a:endParaRPr>
        </a:p>
      </dsp:txBody>
      <dsp:txXfrm>
        <a:off x="1345090" y="1946164"/>
        <a:ext cx="1144724" cy="990235"/>
      </dsp:txXfrm>
    </dsp:sp>
    <dsp:sp modelId="{97E8887F-825E-4182-A3B1-0515212A36E7}">
      <dsp:nvSpPr>
        <dsp:cNvPr id="0" name=""/>
        <dsp:cNvSpPr/>
      </dsp:nvSpPr>
      <dsp:spPr>
        <a:xfrm rot="20700000">
          <a:off x="1982405" y="178375"/>
          <a:ext cx="1850032" cy="1929470"/>
        </a:xfrm>
        <a:prstGeom prst="gear6">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TW" sz="1800" b="1" kern="1200" dirty="0">
              <a:solidFill>
                <a:srgbClr val="FF0000"/>
              </a:solidFill>
              <a:latin typeface="+mn-ea"/>
              <a:ea typeface="+mn-ea"/>
            </a:rPr>
            <a:t>5</a:t>
          </a:r>
          <a:r>
            <a:rPr lang="zh-TW" altLang="en-US" sz="1800" b="1" kern="1200" dirty="0">
              <a:solidFill>
                <a:schemeClr val="tx1"/>
              </a:solidFill>
              <a:latin typeface="+mn-ea"/>
              <a:ea typeface="+mn-ea"/>
            </a:rPr>
            <a:t>月</a:t>
          </a:r>
          <a:r>
            <a:rPr lang="zh-TW" altLang="en-US" sz="1800" kern="1200" dirty="0">
              <a:solidFill>
                <a:schemeClr val="tx1"/>
              </a:solidFill>
              <a:latin typeface="+mn-ea"/>
              <a:ea typeface="+mn-ea"/>
            </a:rPr>
            <a:t>辦理</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buNone/>
          </a:pPr>
          <a:r>
            <a:rPr lang="zh-TW" altLang="en-US" sz="1800" kern="1200" dirty="0">
              <a:solidFill>
                <a:schemeClr val="tx1"/>
              </a:solidFill>
              <a:latin typeface="+mn-ea"/>
              <a:ea typeface="+mn-ea"/>
            </a:rPr>
            <a:t>第一次</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buNone/>
          </a:pPr>
          <a:r>
            <a:rPr lang="zh-TW" altLang="en-US" sz="1800" kern="1200" dirty="0">
              <a:solidFill>
                <a:schemeClr val="tx1"/>
              </a:solidFill>
              <a:latin typeface="+mn-ea"/>
              <a:ea typeface="+mn-ea"/>
            </a:rPr>
            <a:t>平時考核</a:t>
          </a:r>
          <a:r>
            <a:rPr lang="en-US" altLang="zh-TW" sz="1800" kern="1200" dirty="0">
              <a:solidFill>
                <a:srgbClr val="FF0000"/>
              </a:solidFill>
              <a:latin typeface="+mn-ea"/>
              <a:ea typeface="+mn-ea"/>
            </a:rPr>
            <a:t> </a:t>
          </a:r>
          <a:r>
            <a:rPr lang="en-US" altLang="zh-TW" sz="1800" kern="1200" dirty="0">
              <a:solidFill>
                <a:schemeClr val="tx1"/>
              </a:solidFill>
              <a:latin typeface="+mn-ea"/>
              <a:ea typeface="+mn-ea"/>
            </a:rPr>
            <a:t>(1~4</a:t>
          </a:r>
          <a:r>
            <a:rPr lang="zh-TW" altLang="en-US" sz="1800" kern="1200" dirty="0">
              <a:solidFill>
                <a:schemeClr val="tx1"/>
              </a:solidFill>
              <a:latin typeface="+mn-ea"/>
              <a:ea typeface="+mn-ea"/>
            </a:rPr>
            <a:t>月</a:t>
          </a:r>
          <a:r>
            <a:rPr lang="en-US" altLang="zh-TW" sz="1800" kern="1200" dirty="0">
              <a:solidFill>
                <a:schemeClr val="tx1"/>
              </a:solidFill>
              <a:latin typeface="+mn-ea"/>
              <a:ea typeface="+mn-ea"/>
            </a:rPr>
            <a:t>)</a:t>
          </a:r>
          <a:endParaRPr lang="zh-TW" altLang="en-US" sz="1800" kern="1200" dirty="0">
            <a:solidFill>
              <a:schemeClr val="tx1"/>
            </a:solidFill>
            <a:latin typeface="+mn-ea"/>
            <a:ea typeface="+mn-ea"/>
          </a:endParaRPr>
        </a:p>
      </dsp:txBody>
      <dsp:txXfrm rot="-20700000">
        <a:off x="2383460" y="606276"/>
        <a:ext cx="1047923" cy="1073668"/>
      </dsp:txXfrm>
    </dsp:sp>
    <dsp:sp modelId="{D5E1E285-A76A-47D5-B3BC-6C2239B467DB}">
      <dsp:nvSpPr>
        <dsp:cNvPr id="0" name=""/>
        <dsp:cNvSpPr/>
      </dsp:nvSpPr>
      <dsp:spPr>
        <a:xfrm>
          <a:off x="2391885" y="1754494"/>
          <a:ext cx="3270512" cy="3270512"/>
        </a:xfrm>
        <a:prstGeom prst="circularArrow">
          <a:avLst>
            <a:gd name="adj1" fmla="val 4688"/>
            <a:gd name="adj2" fmla="val 299029"/>
            <a:gd name="adj3" fmla="val 2525989"/>
            <a:gd name="adj4" fmla="val 1584027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1A9DA-421B-4289-848E-87E3B921BAE5}">
      <dsp:nvSpPr>
        <dsp:cNvPr id="0" name=""/>
        <dsp:cNvSpPr/>
      </dsp:nvSpPr>
      <dsp:spPr>
        <a:xfrm>
          <a:off x="405732" y="1106416"/>
          <a:ext cx="2376232" cy="237623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F41982-E310-4DE3-AF4A-A51395975EA7}">
      <dsp:nvSpPr>
        <dsp:cNvPr id="0" name=""/>
        <dsp:cNvSpPr/>
      </dsp:nvSpPr>
      <dsp:spPr>
        <a:xfrm>
          <a:off x="1704432" y="-167978"/>
          <a:ext cx="2562056" cy="25620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C4685-B0CA-4C24-99F0-E88EBF4053EB}">
      <dsp:nvSpPr>
        <dsp:cNvPr id="0" name=""/>
        <dsp:cNvSpPr/>
      </dsp:nvSpPr>
      <dsp:spPr>
        <a:xfrm rot="5400000">
          <a:off x="2229800" y="449570"/>
          <a:ext cx="1464468" cy="1274087"/>
        </a:xfrm>
        <a:prstGeom prst="hexagon">
          <a:avLst>
            <a:gd name="adj" fmla="val 25000"/>
            <a:gd name="vf" fmla="val 115470"/>
          </a:avLst>
        </a:prstGeom>
        <a:solidFill>
          <a:srgbClr val="A2D6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endParaRPr lang="zh-TW" altLang="en-US" sz="2000" b="1" kern="1200" dirty="0">
            <a:solidFill>
              <a:srgbClr val="008000"/>
            </a:solidFill>
            <a:latin typeface="+mn-ea"/>
            <a:ea typeface="+mn-ea"/>
          </a:endParaRPr>
        </a:p>
      </dsp:txBody>
      <dsp:txXfrm rot="-5400000">
        <a:off x="2523535" y="582593"/>
        <a:ext cx="876997" cy="1008042"/>
      </dsp:txXfrm>
    </dsp:sp>
    <dsp:sp modelId="{A90659C5-AC20-49C5-915F-4E54D4BDE0BA}">
      <dsp:nvSpPr>
        <dsp:cNvPr id="0" name=""/>
        <dsp:cNvSpPr/>
      </dsp:nvSpPr>
      <dsp:spPr>
        <a:xfrm>
          <a:off x="3637740" y="647274"/>
          <a:ext cx="1634347" cy="878681"/>
        </a:xfrm>
        <a:prstGeom prst="rect">
          <a:avLst/>
        </a:prstGeom>
        <a:noFill/>
        <a:ln>
          <a:noFill/>
        </a:ln>
        <a:effectLst/>
      </dsp:spPr>
      <dsp:style>
        <a:lnRef idx="0">
          <a:scrgbClr r="0" g="0" b="0"/>
        </a:lnRef>
        <a:fillRef idx="0">
          <a:scrgbClr r="0" g="0" b="0"/>
        </a:fillRef>
        <a:effectRef idx="0">
          <a:scrgbClr r="0" g="0" b="0"/>
        </a:effectRef>
        <a:fontRef idx="minor"/>
      </dsp:style>
    </dsp:sp>
    <dsp:sp modelId="{7E489A58-AAF9-400D-84EC-8D05A18AA709}">
      <dsp:nvSpPr>
        <dsp:cNvPr id="0" name=""/>
        <dsp:cNvSpPr/>
      </dsp:nvSpPr>
      <dsp:spPr>
        <a:xfrm rot="5400000">
          <a:off x="853785" y="449570"/>
          <a:ext cx="1464468" cy="1274087"/>
        </a:xfrm>
        <a:prstGeom prst="hexagon">
          <a:avLst>
            <a:gd name="adj" fmla="val 2500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ts val="0"/>
            </a:spcAft>
            <a:buNone/>
          </a:pPr>
          <a:r>
            <a:rPr lang="zh-TW" altLang="en-US" sz="3300" b="1" kern="1200" dirty="0">
              <a:solidFill>
                <a:srgbClr val="008000"/>
              </a:solidFill>
              <a:latin typeface="+mn-ea"/>
              <a:ea typeface="+mn-ea"/>
            </a:rPr>
            <a:t>重大</a:t>
          </a:r>
          <a:endParaRPr lang="en-US" altLang="zh-TW" sz="3300" b="1" kern="1200" dirty="0">
            <a:solidFill>
              <a:srgbClr val="008000"/>
            </a:solidFill>
            <a:latin typeface="+mn-ea"/>
            <a:ea typeface="+mn-ea"/>
          </a:endParaRPr>
        </a:p>
        <a:p>
          <a:pPr marL="0" lvl="0" indent="0" algn="ctr" defTabSz="1466850">
            <a:lnSpc>
              <a:spcPct val="90000"/>
            </a:lnSpc>
            <a:spcBef>
              <a:spcPct val="0"/>
            </a:spcBef>
            <a:spcAft>
              <a:spcPts val="0"/>
            </a:spcAft>
            <a:buNone/>
          </a:pPr>
          <a:r>
            <a:rPr lang="zh-TW" altLang="en-US" sz="3300" b="1" kern="1200" dirty="0">
              <a:solidFill>
                <a:srgbClr val="008000"/>
              </a:solidFill>
              <a:latin typeface="+mn-ea"/>
              <a:ea typeface="+mn-ea"/>
            </a:rPr>
            <a:t>政策</a:t>
          </a:r>
          <a:endParaRPr lang="zh-TW" altLang="en-US" sz="3300" b="1" kern="1200" dirty="0">
            <a:latin typeface="+mn-ea"/>
            <a:ea typeface="+mn-ea"/>
          </a:endParaRPr>
        </a:p>
      </dsp:txBody>
      <dsp:txXfrm rot="-5400000">
        <a:off x="1147520" y="582593"/>
        <a:ext cx="876997" cy="1008042"/>
      </dsp:txXfrm>
    </dsp:sp>
    <dsp:sp modelId="{7C9B0FF2-21E8-416C-98E4-09BF19AB2D59}">
      <dsp:nvSpPr>
        <dsp:cNvPr id="0" name=""/>
        <dsp:cNvSpPr/>
      </dsp:nvSpPr>
      <dsp:spPr>
        <a:xfrm rot="5400000">
          <a:off x="1539156" y="1692612"/>
          <a:ext cx="1464468" cy="1274087"/>
        </a:xfrm>
        <a:prstGeom prst="hexagon">
          <a:avLst>
            <a:gd name="adj" fmla="val 25000"/>
            <a:gd name="vf" fmla="val 115470"/>
          </a:avLst>
        </a:prstGeom>
        <a:solidFill>
          <a:srgbClr val="A2D6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ctr" anchorCtr="0">
          <a:noAutofit/>
        </a:bodyPr>
        <a:lstStyle/>
        <a:p>
          <a:pPr marL="0" lvl="0" indent="0" algn="ctr" defTabSz="1244600">
            <a:lnSpc>
              <a:spcPct val="90000"/>
            </a:lnSpc>
            <a:spcBef>
              <a:spcPct val="0"/>
            </a:spcBef>
            <a:spcAft>
              <a:spcPts val="0"/>
            </a:spcAft>
            <a:buNone/>
          </a:pPr>
          <a:r>
            <a:rPr lang="zh-TW" altLang="en-US" sz="2800" b="1" kern="1200" dirty="0">
              <a:solidFill>
                <a:srgbClr val="008000"/>
              </a:solidFill>
              <a:latin typeface="+mn-ea"/>
              <a:ea typeface="+mn-ea"/>
            </a:rPr>
            <a:t>環境</a:t>
          </a:r>
          <a:endParaRPr lang="en-US" altLang="zh-TW" sz="2800" b="1" kern="1200" dirty="0">
            <a:solidFill>
              <a:srgbClr val="008000"/>
            </a:solidFill>
            <a:latin typeface="+mn-ea"/>
            <a:ea typeface="+mn-ea"/>
          </a:endParaRPr>
        </a:p>
        <a:p>
          <a:pPr marL="0" lvl="0" indent="0" algn="ctr" defTabSz="1244600">
            <a:lnSpc>
              <a:spcPct val="90000"/>
            </a:lnSpc>
            <a:spcBef>
              <a:spcPct val="0"/>
            </a:spcBef>
            <a:spcAft>
              <a:spcPts val="0"/>
            </a:spcAft>
            <a:buNone/>
          </a:pPr>
          <a:r>
            <a:rPr lang="zh-TW" altLang="en-US" sz="2800" b="1" kern="1200" dirty="0">
              <a:solidFill>
                <a:srgbClr val="008000"/>
              </a:solidFill>
              <a:latin typeface="+mn-ea"/>
              <a:ea typeface="+mn-ea"/>
            </a:rPr>
            <a:t>教育</a:t>
          </a:r>
        </a:p>
      </dsp:txBody>
      <dsp:txXfrm rot="-5400000">
        <a:off x="1832891" y="1825635"/>
        <a:ext cx="876997" cy="1008042"/>
      </dsp:txXfrm>
    </dsp:sp>
    <dsp:sp modelId="{5A9DB9D5-A0E6-4034-A9A2-2460A8841112}">
      <dsp:nvSpPr>
        <dsp:cNvPr id="0" name=""/>
        <dsp:cNvSpPr/>
      </dsp:nvSpPr>
      <dsp:spPr>
        <a:xfrm>
          <a:off x="0" y="1890315"/>
          <a:ext cx="1581626" cy="878681"/>
        </a:xfrm>
        <a:prstGeom prst="rect">
          <a:avLst/>
        </a:prstGeom>
        <a:noFill/>
        <a:ln>
          <a:noFill/>
        </a:ln>
        <a:effectLst/>
      </dsp:spPr>
      <dsp:style>
        <a:lnRef idx="0">
          <a:scrgbClr r="0" g="0" b="0"/>
        </a:lnRef>
        <a:fillRef idx="0">
          <a:scrgbClr r="0" g="0" b="0"/>
        </a:fillRef>
        <a:effectRef idx="0">
          <a:scrgbClr r="0" g="0" b="0"/>
        </a:effectRef>
        <a:fontRef idx="minor"/>
      </dsp:style>
    </dsp:sp>
    <dsp:sp modelId="{B7325384-AB7F-4311-A090-EEC79342D1E3}">
      <dsp:nvSpPr>
        <dsp:cNvPr id="0" name=""/>
        <dsp:cNvSpPr/>
      </dsp:nvSpPr>
      <dsp:spPr>
        <a:xfrm rot="5400000">
          <a:off x="2915171" y="1692612"/>
          <a:ext cx="1464468" cy="1274087"/>
        </a:xfrm>
        <a:prstGeom prst="hexagon">
          <a:avLst>
            <a:gd name="adj" fmla="val 2500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TW" altLang="en-US" sz="3600" b="1" kern="1200">
            <a:latin typeface="+mn-ea"/>
            <a:ea typeface="+mn-ea"/>
          </a:endParaRPr>
        </a:p>
      </dsp:txBody>
      <dsp:txXfrm rot="-5400000">
        <a:off x="3208906" y="1825635"/>
        <a:ext cx="876997" cy="1008042"/>
      </dsp:txXfrm>
    </dsp:sp>
    <dsp:sp modelId="{ABBA41B0-3220-4226-A601-44E3835908EC}">
      <dsp:nvSpPr>
        <dsp:cNvPr id="0" name=""/>
        <dsp:cNvSpPr/>
      </dsp:nvSpPr>
      <dsp:spPr>
        <a:xfrm rot="5400000">
          <a:off x="2229800" y="2935653"/>
          <a:ext cx="1464468" cy="1274087"/>
        </a:xfrm>
        <a:prstGeom prst="hexagon">
          <a:avLst>
            <a:gd name="adj" fmla="val 25000"/>
            <a:gd name="vf" fmla="val 115470"/>
          </a:avLst>
        </a:prstGeom>
        <a:solidFill>
          <a:srgbClr val="A2D6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endParaRPr lang="zh-TW" altLang="en-US" sz="2000" b="1" kern="1200" dirty="0">
            <a:solidFill>
              <a:srgbClr val="008000"/>
            </a:solidFill>
            <a:latin typeface="+mn-ea"/>
            <a:ea typeface="+mn-ea"/>
          </a:endParaRPr>
        </a:p>
      </dsp:txBody>
      <dsp:txXfrm rot="-5400000">
        <a:off x="2523535" y="3068676"/>
        <a:ext cx="876997" cy="1008042"/>
      </dsp:txXfrm>
    </dsp:sp>
    <dsp:sp modelId="{BBE88C85-8552-42DB-9B51-2E83519E1061}">
      <dsp:nvSpPr>
        <dsp:cNvPr id="0" name=""/>
        <dsp:cNvSpPr/>
      </dsp:nvSpPr>
      <dsp:spPr>
        <a:xfrm>
          <a:off x="3637740" y="3133356"/>
          <a:ext cx="1634347" cy="878681"/>
        </a:xfrm>
        <a:prstGeom prst="rect">
          <a:avLst/>
        </a:prstGeom>
        <a:noFill/>
        <a:ln>
          <a:noFill/>
        </a:ln>
        <a:effectLst/>
      </dsp:spPr>
      <dsp:style>
        <a:lnRef idx="0">
          <a:scrgbClr r="0" g="0" b="0"/>
        </a:lnRef>
        <a:fillRef idx="0">
          <a:scrgbClr r="0" g="0" b="0"/>
        </a:fillRef>
        <a:effectRef idx="0">
          <a:scrgbClr r="0" g="0" b="0"/>
        </a:effectRef>
        <a:fontRef idx="minor"/>
      </dsp:style>
    </dsp:sp>
    <dsp:sp modelId="{E87D8FD8-F635-46DB-A124-A4A677131E0F}">
      <dsp:nvSpPr>
        <dsp:cNvPr id="0" name=""/>
        <dsp:cNvSpPr/>
      </dsp:nvSpPr>
      <dsp:spPr>
        <a:xfrm rot="5400000">
          <a:off x="853785" y="2935653"/>
          <a:ext cx="1464468" cy="1274087"/>
        </a:xfrm>
        <a:prstGeom prst="hexagon">
          <a:avLst>
            <a:gd name="adj" fmla="val 2500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000" b="1" kern="1200" dirty="0">
              <a:solidFill>
                <a:srgbClr val="008000"/>
              </a:solidFill>
              <a:latin typeface="+mn-ea"/>
              <a:ea typeface="+mn-ea"/>
            </a:rPr>
            <a:t>民主治理</a:t>
          </a:r>
          <a:endParaRPr lang="zh-TW" altLang="en-US" sz="3000" b="1" kern="1200" dirty="0">
            <a:latin typeface="+mn-ea"/>
            <a:ea typeface="+mn-ea"/>
          </a:endParaRPr>
        </a:p>
      </dsp:txBody>
      <dsp:txXfrm rot="-5400000">
        <a:off x="1147520" y="3068676"/>
        <a:ext cx="876997" cy="1008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3939-2904-4B32-A2E1-473C0D76DB35}">
      <dsp:nvSpPr>
        <dsp:cNvPr id="0" name=""/>
        <dsp:cNvSpPr/>
      </dsp:nvSpPr>
      <dsp:spPr>
        <a:xfrm rot="5400000">
          <a:off x="2244049" y="437468"/>
          <a:ext cx="1473827" cy="1282229"/>
        </a:xfrm>
        <a:prstGeom prst="hexagon">
          <a:avLst>
            <a:gd name="adj" fmla="val 25000"/>
            <a:gd name="vf" fmla="val 1154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solidFill>
                <a:srgbClr val="C00000"/>
              </a:solidFill>
              <a:latin typeface="+mn-ea"/>
              <a:ea typeface="+mn-ea"/>
            </a:rPr>
            <a:t>行政</a:t>
          </a:r>
          <a:endParaRPr lang="en-US" altLang="zh-TW" sz="2000" b="1" kern="1200" dirty="0">
            <a:solidFill>
              <a:srgbClr val="C00000"/>
            </a:solidFill>
            <a:latin typeface="+mn-ea"/>
            <a:ea typeface="+mn-ea"/>
          </a:endParaRPr>
        </a:p>
        <a:p>
          <a:pPr marL="0" lvl="0" indent="0" algn="ctr" defTabSz="889000">
            <a:lnSpc>
              <a:spcPct val="90000"/>
            </a:lnSpc>
            <a:spcBef>
              <a:spcPct val="0"/>
            </a:spcBef>
            <a:spcAft>
              <a:spcPts val="0"/>
            </a:spcAft>
            <a:buNone/>
          </a:pPr>
          <a:r>
            <a:rPr lang="zh-TW" altLang="en-US" sz="2000" b="1" kern="1200" dirty="0">
              <a:solidFill>
                <a:srgbClr val="C00000"/>
              </a:solidFill>
              <a:latin typeface="+mn-ea"/>
              <a:ea typeface="+mn-ea"/>
            </a:rPr>
            <a:t>中立</a:t>
          </a:r>
        </a:p>
      </dsp:txBody>
      <dsp:txXfrm rot="-5400000">
        <a:off x="2539662" y="571340"/>
        <a:ext cx="882601" cy="1014485"/>
      </dsp:txXfrm>
    </dsp:sp>
    <dsp:sp modelId="{6B6E7A9E-083F-4C37-BF63-F223A9982C42}">
      <dsp:nvSpPr>
        <dsp:cNvPr id="0" name=""/>
        <dsp:cNvSpPr/>
      </dsp:nvSpPr>
      <dsp:spPr>
        <a:xfrm>
          <a:off x="3660986" y="636435"/>
          <a:ext cx="1644791" cy="884296"/>
        </a:xfrm>
        <a:prstGeom prst="rect">
          <a:avLst/>
        </a:prstGeom>
        <a:noFill/>
        <a:ln>
          <a:noFill/>
        </a:ln>
        <a:effectLst/>
      </dsp:spPr>
      <dsp:style>
        <a:lnRef idx="0">
          <a:scrgbClr r="0" g="0" b="0"/>
        </a:lnRef>
        <a:fillRef idx="0">
          <a:scrgbClr r="0" g="0" b="0"/>
        </a:fillRef>
        <a:effectRef idx="0">
          <a:scrgbClr r="0" g="0" b="0"/>
        </a:effectRef>
        <a:fontRef idx="minor"/>
      </dsp:style>
    </dsp:sp>
    <dsp:sp modelId="{93DE809C-7677-4F8A-B7B7-9E0B3F1E8BDF}">
      <dsp:nvSpPr>
        <dsp:cNvPr id="0" name=""/>
        <dsp:cNvSpPr/>
      </dsp:nvSpPr>
      <dsp:spPr>
        <a:xfrm rot="5400000">
          <a:off x="859241" y="437468"/>
          <a:ext cx="1473827" cy="1282229"/>
        </a:xfrm>
        <a:prstGeom prst="hexagon">
          <a:avLst>
            <a:gd name="adj" fmla="val 25000"/>
            <a:gd name="vf" fmla="val 115470"/>
          </a:avLst>
        </a:prstGeom>
        <a:solidFill>
          <a:srgbClr val="FFE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TW" altLang="en-US" sz="3600" b="1" kern="1200">
            <a:latin typeface="+mn-ea"/>
            <a:ea typeface="+mn-ea"/>
          </a:endParaRPr>
        </a:p>
      </dsp:txBody>
      <dsp:txXfrm rot="-5400000">
        <a:off x="1154854" y="571340"/>
        <a:ext cx="882601" cy="1014485"/>
      </dsp:txXfrm>
    </dsp:sp>
    <dsp:sp modelId="{039A6CC8-BB7B-42CD-8DF7-20447794932C}">
      <dsp:nvSpPr>
        <dsp:cNvPr id="0" name=""/>
        <dsp:cNvSpPr/>
      </dsp:nvSpPr>
      <dsp:spPr>
        <a:xfrm rot="5400000">
          <a:off x="1548992" y="1688453"/>
          <a:ext cx="1473827" cy="1282229"/>
        </a:xfrm>
        <a:prstGeom prst="hexagon">
          <a:avLst>
            <a:gd name="adj" fmla="val 25000"/>
            <a:gd name="vf" fmla="val 1154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solidFill>
                <a:srgbClr val="C00000"/>
              </a:solidFill>
              <a:latin typeface="+mn-ea"/>
              <a:ea typeface="+mn-ea"/>
            </a:rPr>
            <a:t>國際人權公約</a:t>
          </a:r>
        </a:p>
      </dsp:txBody>
      <dsp:txXfrm rot="-5400000">
        <a:off x="1844605" y="1822325"/>
        <a:ext cx="882601" cy="1014485"/>
      </dsp:txXfrm>
    </dsp:sp>
    <dsp:sp modelId="{8AD325F7-1C7B-4598-8C20-FB86DE631D2C}">
      <dsp:nvSpPr>
        <dsp:cNvPr id="0" name=""/>
        <dsp:cNvSpPr/>
      </dsp:nvSpPr>
      <dsp:spPr>
        <a:xfrm>
          <a:off x="62427" y="1879036"/>
          <a:ext cx="1591733" cy="884296"/>
        </a:xfrm>
        <a:prstGeom prst="rect">
          <a:avLst/>
        </a:prstGeom>
        <a:noFill/>
        <a:ln>
          <a:noFill/>
        </a:ln>
        <a:effectLst/>
      </dsp:spPr>
      <dsp:style>
        <a:lnRef idx="0">
          <a:scrgbClr r="0" g="0" b="0"/>
        </a:lnRef>
        <a:fillRef idx="0">
          <a:scrgbClr r="0" g="0" b="0"/>
        </a:fillRef>
        <a:effectRef idx="0">
          <a:scrgbClr r="0" g="0" b="0"/>
        </a:effectRef>
        <a:fontRef idx="minor"/>
      </dsp:style>
    </dsp:sp>
    <dsp:sp modelId="{BAF6E0D7-E75D-4C94-BFC5-037E8D53E08A}">
      <dsp:nvSpPr>
        <dsp:cNvPr id="0" name=""/>
        <dsp:cNvSpPr/>
      </dsp:nvSpPr>
      <dsp:spPr>
        <a:xfrm rot="5400000">
          <a:off x="2933800" y="1688453"/>
          <a:ext cx="1473827" cy="1282229"/>
        </a:xfrm>
        <a:prstGeom prst="hexagon">
          <a:avLst>
            <a:gd name="adj" fmla="val 25000"/>
            <a:gd name="vf" fmla="val 115470"/>
          </a:avLst>
        </a:prstGeom>
        <a:solidFill>
          <a:srgbClr val="FFE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TW" altLang="en-US" sz="3600" b="1" kern="1200" dirty="0">
            <a:latin typeface="+mn-ea"/>
            <a:ea typeface="+mn-ea"/>
          </a:endParaRPr>
        </a:p>
      </dsp:txBody>
      <dsp:txXfrm rot="-5400000">
        <a:off x="3229413" y="1822325"/>
        <a:ext cx="882601" cy="1014485"/>
      </dsp:txXfrm>
    </dsp:sp>
    <dsp:sp modelId="{D3347291-9E35-46CA-AA3A-529B472EB246}">
      <dsp:nvSpPr>
        <dsp:cNvPr id="0" name=""/>
        <dsp:cNvSpPr/>
      </dsp:nvSpPr>
      <dsp:spPr>
        <a:xfrm rot="5400000">
          <a:off x="2244049" y="2939437"/>
          <a:ext cx="1473827" cy="1282229"/>
        </a:xfrm>
        <a:prstGeom prst="hexagon">
          <a:avLst>
            <a:gd name="adj" fmla="val 25000"/>
            <a:gd name="vf" fmla="val 1154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solidFill>
                <a:srgbClr val="C00000"/>
              </a:solidFill>
              <a:latin typeface="+mn-ea"/>
              <a:ea typeface="+mn-ea"/>
            </a:rPr>
            <a:t>全民</a:t>
          </a:r>
          <a:endParaRPr lang="en-US" altLang="zh-TW" sz="2000" b="1" kern="1200" dirty="0">
            <a:solidFill>
              <a:srgbClr val="C00000"/>
            </a:solidFill>
            <a:latin typeface="+mn-ea"/>
            <a:ea typeface="+mn-ea"/>
          </a:endParaRPr>
        </a:p>
        <a:p>
          <a:pPr marL="0" lvl="0" indent="0" algn="ctr" defTabSz="889000">
            <a:lnSpc>
              <a:spcPct val="90000"/>
            </a:lnSpc>
            <a:spcBef>
              <a:spcPct val="0"/>
            </a:spcBef>
            <a:spcAft>
              <a:spcPts val="0"/>
            </a:spcAft>
            <a:buNone/>
          </a:pPr>
          <a:r>
            <a:rPr lang="zh-TW" altLang="en-US" sz="2000" b="1" kern="1200" dirty="0">
              <a:solidFill>
                <a:srgbClr val="C00000"/>
              </a:solidFill>
              <a:latin typeface="+mn-ea"/>
              <a:ea typeface="+mn-ea"/>
            </a:rPr>
            <a:t>國防</a:t>
          </a:r>
        </a:p>
      </dsp:txBody>
      <dsp:txXfrm rot="-5400000">
        <a:off x="2539662" y="3073309"/>
        <a:ext cx="882601" cy="1014485"/>
      </dsp:txXfrm>
    </dsp:sp>
    <dsp:sp modelId="{C1F4C754-19FB-48B2-8674-E2B6249D42A2}">
      <dsp:nvSpPr>
        <dsp:cNvPr id="0" name=""/>
        <dsp:cNvSpPr/>
      </dsp:nvSpPr>
      <dsp:spPr>
        <a:xfrm>
          <a:off x="3660986" y="3138404"/>
          <a:ext cx="1644791" cy="884296"/>
        </a:xfrm>
        <a:prstGeom prst="rect">
          <a:avLst/>
        </a:prstGeom>
        <a:noFill/>
        <a:ln>
          <a:noFill/>
        </a:ln>
        <a:effectLst/>
      </dsp:spPr>
      <dsp:style>
        <a:lnRef idx="0">
          <a:scrgbClr r="0" g="0" b="0"/>
        </a:lnRef>
        <a:fillRef idx="0">
          <a:scrgbClr r="0" g="0" b="0"/>
        </a:fillRef>
        <a:effectRef idx="0">
          <a:scrgbClr r="0" g="0" b="0"/>
        </a:effectRef>
        <a:fontRef idx="minor"/>
      </dsp:style>
    </dsp:sp>
    <dsp:sp modelId="{849C2758-0038-46EF-975E-EA73C6F241F3}">
      <dsp:nvSpPr>
        <dsp:cNvPr id="0" name=""/>
        <dsp:cNvSpPr/>
      </dsp:nvSpPr>
      <dsp:spPr>
        <a:xfrm rot="5400000">
          <a:off x="859241" y="2939437"/>
          <a:ext cx="1473827" cy="1282229"/>
        </a:xfrm>
        <a:prstGeom prst="hexagon">
          <a:avLst>
            <a:gd name="adj" fmla="val 25000"/>
            <a:gd name="vf" fmla="val 115470"/>
          </a:avLst>
        </a:prstGeom>
        <a:solidFill>
          <a:srgbClr val="FFE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TW" altLang="en-US" sz="3600" b="1" kern="1200">
            <a:latin typeface="+mn-ea"/>
            <a:ea typeface="+mn-ea"/>
          </a:endParaRPr>
        </a:p>
      </dsp:txBody>
      <dsp:txXfrm rot="-5400000">
        <a:off x="1154854" y="3073309"/>
        <a:ext cx="882601" cy="1014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30FCB-D263-4A3C-841C-F9704E9EA353}">
      <dsp:nvSpPr>
        <dsp:cNvPr id="0" name=""/>
        <dsp:cNvSpPr/>
      </dsp:nvSpPr>
      <dsp:spPr>
        <a:xfrm>
          <a:off x="2771999" y="1477911"/>
          <a:ext cx="1426406" cy="945645"/>
        </a:xfrm>
        <a:prstGeom prst="ellipse">
          <a:avLst/>
        </a:prstGeom>
        <a:solidFill>
          <a:schemeClr val="accent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zh-TW" altLang="en-US" sz="1800" b="1" kern="1200" dirty="0">
              <a:effectLst>
                <a:outerShdw blurRad="50800" dist="38100" dir="2700000" algn="tl" rotWithShape="0">
                  <a:prstClr val="black">
                    <a:alpha val="40000"/>
                  </a:prstClr>
                </a:outerShdw>
              </a:effectLst>
            </a:rPr>
            <a:t>翰林長頸鹿幼兒園</a:t>
          </a:r>
          <a:endParaRPr lang="zh-TW" altLang="en-US" sz="1800" kern="1200" dirty="0">
            <a:effectLst>
              <a:outerShdw blurRad="50800" dist="38100" dir="2700000" algn="tl" rotWithShape="0">
                <a:prstClr val="black">
                  <a:alpha val="40000"/>
                </a:prstClr>
              </a:outerShdw>
            </a:effectLst>
          </a:endParaRPr>
        </a:p>
      </dsp:txBody>
      <dsp:txXfrm>
        <a:off x="2980891" y="1616398"/>
        <a:ext cx="1008622" cy="668671"/>
      </dsp:txXfrm>
    </dsp:sp>
    <dsp:sp modelId="{B6003383-8BA2-43CF-B62C-1F855D076E04}">
      <dsp:nvSpPr>
        <dsp:cNvPr id="0" name=""/>
        <dsp:cNvSpPr/>
      </dsp:nvSpPr>
      <dsp:spPr>
        <a:xfrm>
          <a:off x="3240361" y="920597"/>
          <a:ext cx="517687" cy="517687"/>
        </a:xfrm>
        <a:prstGeom prst="mathPlus">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308980" y="1118561"/>
        <a:ext cx="380449" cy="121759"/>
      </dsp:txXfrm>
    </dsp:sp>
    <dsp:sp modelId="{44EDC6BD-6103-4C00-829E-321AA0651528}">
      <dsp:nvSpPr>
        <dsp:cNvPr id="0" name=""/>
        <dsp:cNvSpPr/>
      </dsp:nvSpPr>
      <dsp:spPr>
        <a:xfrm>
          <a:off x="2801726" y="3"/>
          <a:ext cx="1374736" cy="865064"/>
        </a:xfrm>
        <a:prstGeom prst="ellipse">
          <a:avLst/>
        </a:prstGeom>
        <a:solidFill>
          <a:srgbClr val="A2D668"/>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zh-TW" altLang="en-US" sz="1800" b="1" kern="1200" dirty="0">
              <a:effectLst>
                <a:outerShdw blurRad="50800" dist="38100" dir="2700000" algn="tl" rotWithShape="0">
                  <a:prstClr val="black">
                    <a:alpha val="40000"/>
                  </a:prstClr>
                </a:outerShdw>
              </a:effectLst>
            </a:rPr>
            <a:t>中科院逸光幼兒園</a:t>
          </a:r>
        </a:p>
      </dsp:txBody>
      <dsp:txXfrm>
        <a:off x="3003051" y="126689"/>
        <a:ext cx="972086" cy="611692"/>
      </dsp:txXfrm>
    </dsp:sp>
    <dsp:sp modelId="{C5E303C0-B761-4FBB-9DC5-EB6AA51FF51A}">
      <dsp:nvSpPr>
        <dsp:cNvPr id="0" name=""/>
        <dsp:cNvSpPr/>
      </dsp:nvSpPr>
      <dsp:spPr>
        <a:xfrm>
          <a:off x="3239999" y="2504775"/>
          <a:ext cx="517687" cy="517687"/>
        </a:xfrm>
        <a:prstGeom prst="mathPlus">
          <a:avLst/>
        </a:prstGeom>
        <a:gradFill rotWithShape="0">
          <a:gsLst>
            <a:gs pos="0">
              <a:schemeClr val="accent2">
                <a:shade val="90000"/>
                <a:hueOff val="0"/>
                <a:satOff val="-5364"/>
                <a:lumOff val="12953"/>
                <a:alphaOff val="0"/>
                <a:shade val="51000"/>
                <a:satMod val="130000"/>
              </a:schemeClr>
            </a:gs>
            <a:gs pos="80000">
              <a:schemeClr val="accent2">
                <a:shade val="90000"/>
                <a:hueOff val="0"/>
                <a:satOff val="-5364"/>
                <a:lumOff val="12953"/>
                <a:alphaOff val="0"/>
                <a:shade val="93000"/>
                <a:satMod val="130000"/>
              </a:schemeClr>
            </a:gs>
            <a:gs pos="100000">
              <a:schemeClr val="accent2">
                <a:shade val="90000"/>
                <a:hueOff val="0"/>
                <a:satOff val="-5364"/>
                <a:lumOff val="129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308618" y="2702739"/>
        <a:ext cx="380449" cy="121759"/>
      </dsp:txXfrm>
    </dsp:sp>
    <dsp:sp modelId="{46C6F7F7-1CBB-4F2E-8B8B-78F5EFF42C96}">
      <dsp:nvSpPr>
        <dsp:cNvPr id="0" name=""/>
        <dsp:cNvSpPr/>
      </dsp:nvSpPr>
      <dsp:spPr>
        <a:xfrm>
          <a:off x="2808309" y="3066845"/>
          <a:ext cx="1354930" cy="819713"/>
        </a:xfrm>
        <a:prstGeom prst="ellipse">
          <a:avLst/>
        </a:prstGeom>
        <a:solidFill>
          <a:srgbClr val="FF99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ts val="0"/>
            </a:spcAft>
            <a:buNone/>
          </a:pPr>
          <a:r>
            <a:rPr lang="zh-TW" altLang="en-US" sz="1700" b="1" kern="1200" dirty="0">
              <a:effectLst>
                <a:outerShdw blurRad="50800" dist="38100" dir="2700000" algn="tl" rotWithShape="0">
                  <a:prstClr val="black">
                    <a:alpha val="40000"/>
                  </a:prstClr>
                </a:outerShdw>
              </a:effectLst>
            </a:rPr>
            <a:t>健行</a:t>
          </a:r>
          <a:endParaRPr lang="en-US" altLang="zh-TW" sz="1700" b="1" kern="1200" dirty="0">
            <a:effectLst>
              <a:outerShdw blurRad="50800" dist="38100" dir="2700000" algn="tl" rotWithShape="0">
                <a:prstClr val="black">
                  <a:alpha val="40000"/>
                </a:prstClr>
              </a:outerShdw>
            </a:effectLst>
          </a:endParaRPr>
        </a:p>
        <a:p>
          <a:pPr marL="0" lvl="0" indent="0" algn="ctr" defTabSz="755650">
            <a:lnSpc>
              <a:spcPct val="90000"/>
            </a:lnSpc>
            <a:spcBef>
              <a:spcPct val="0"/>
            </a:spcBef>
            <a:spcAft>
              <a:spcPts val="0"/>
            </a:spcAft>
            <a:buNone/>
          </a:pPr>
          <a:r>
            <a:rPr lang="zh-TW" altLang="en-US" sz="1700" b="1" kern="1200" dirty="0">
              <a:effectLst>
                <a:outerShdw blurRad="50800" dist="38100" dir="2700000" algn="tl" rotWithShape="0">
                  <a:prstClr val="black">
                    <a:alpha val="40000"/>
                  </a:prstClr>
                </a:outerShdw>
              </a:effectLst>
            </a:rPr>
            <a:t>幼兒園</a:t>
          </a:r>
          <a:endParaRPr lang="zh-TW" altLang="en-US" sz="1700" kern="1200" dirty="0">
            <a:effectLst>
              <a:outerShdw blurRad="50800" dist="38100" dir="2700000" algn="tl" rotWithShape="0">
                <a:prstClr val="black">
                  <a:alpha val="40000"/>
                </a:prstClr>
              </a:outerShdw>
            </a:effectLst>
          </a:endParaRPr>
        </a:p>
      </dsp:txBody>
      <dsp:txXfrm>
        <a:off x="3006734" y="3186889"/>
        <a:ext cx="958080" cy="579625"/>
      </dsp:txXfrm>
    </dsp:sp>
    <dsp:sp modelId="{B7B2FD3A-6EFE-4447-AB57-D0C2E2283C48}">
      <dsp:nvSpPr>
        <dsp:cNvPr id="0" name=""/>
        <dsp:cNvSpPr/>
      </dsp:nvSpPr>
      <dsp:spPr>
        <a:xfrm rot="21590599">
          <a:off x="1413243" y="1780253"/>
          <a:ext cx="407123" cy="332033"/>
        </a:xfrm>
        <a:prstGeom prst="rightArrow">
          <a:avLst>
            <a:gd name="adj1" fmla="val 60000"/>
            <a:gd name="adj2" fmla="val 50000"/>
          </a:avLst>
        </a:prstGeom>
        <a:gradFill rotWithShape="0">
          <a:gsLst>
            <a:gs pos="0">
              <a:schemeClr val="accent2">
                <a:shade val="90000"/>
                <a:hueOff val="0"/>
                <a:satOff val="-10729"/>
                <a:lumOff val="25905"/>
                <a:alphaOff val="0"/>
                <a:shade val="51000"/>
                <a:satMod val="130000"/>
              </a:schemeClr>
            </a:gs>
            <a:gs pos="80000">
              <a:schemeClr val="accent2">
                <a:shade val="90000"/>
                <a:hueOff val="0"/>
                <a:satOff val="-10729"/>
                <a:lumOff val="25905"/>
                <a:alphaOff val="0"/>
                <a:shade val="93000"/>
                <a:satMod val="130000"/>
              </a:schemeClr>
            </a:gs>
            <a:gs pos="100000">
              <a:schemeClr val="accent2">
                <a:shade val="90000"/>
                <a:hueOff val="0"/>
                <a:satOff val="-10729"/>
                <a:lumOff val="259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TW" altLang="en-US" sz="1500" kern="1200"/>
        </a:p>
      </dsp:txBody>
      <dsp:txXfrm>
        <a:off x="1413243" y="1846796"/>
        <a:ext cx="307513" cy="199219"/>
      </dsp:txXfrm>
    </dsp:sp>
    <dsp:sp modelId="{CA03D741-5F59-4ABB-804C-48F0994E4AA2}">
      <dsp:nvSpPr>
        <dsp:cNvPr id="0" name=""/>
        <dsp:cNvSpPr/>
      </dsp:nvSpPr>
      <dsp:spPr>
        <a:xfrm>
          <a:off x="0" y="1055407"/>
          <a:ext cx="1989365" cy="1785128"/>
        </a:xfrm>
        <a:prstGeom prst="ellipse">
          <a:avLst/>
        </a:prstGeom>
        <a:solidFill>
          <a:srgbClr val="A4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effectLst>
                <a:outerShdw blurRad="50800" dist="38100" dir="2700000" algn="tl" rotWithShape="0">
                  <a:prstClr val="black">
                    <a:alpha val="40000"/>
                  </a:prstClr>
                </a:outerShdw>
              </a:effectLst>
            </a:rPr>
            <a:t>職場托育服務精進</a:t>
          </a:r>
        </a:p>
      </dsp:txBody>
      <dsp:txXfrm>
        <a:off x="291336" y="1316833"/>
        <a:ext cx="1406693" cy="12622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51163" cy="496888"/>
          </a:xfrm>
          <a:prstGeom prst="rect">
            <a:avLst/>
          </a:prstGeom>
          <a:noFill/>
          <a:ln>
            <a:noFill/>
          </a:ln>
          <a:effectLst/>
        </p:spPr>
        <p:txBody>
          <a:bodyPr vert="horz" wrap="square" lIns="91546" tIns="45773" rIns="91546" bIns="45773" numCol="1" anchor="t" anchorCtr="0" compatLnSpc="1">
            <a:prstTxWarp prst="textNoShape">
              <a:avLst/>
            </a:prstTxWarp>
          </a:bodyPr>
          <a:lstStyle>
            <a:lvl1pPr defTabSz="915686" eaLnBrk="1" hangingPunct="1">
              <a:defRPr sz="1200">
                <a:latin typeface="Times New Roman" charset="0"/>
                <a:ea typeface="新細明體" pitchFamily="18" charset="-120"/>
              </a:defRPr>
            </a:lvl1pPr>
          </a:lstStyle>
          <a:p>
            <a:pPr>
              <a:defRPr/>
            </a:pPr>
            <a:endParaRPr lang="en-US" altLang="zh-TW"/>
          </a:p>
        </p:txBody>
      </p:sp>
      <p:sp>
        <p:nvSpPr>
          <p:cNvPr id="15363" name="Rectangle 3"/>
          <p:cNvSpPr>
            <a:spLocks noGrp="1" noChangeArrowheads="1"/>
          </p:cNvSpPr>
          <p:nvPr>
            <p:ph type="dt" sz="quarter" idx="1"/>
          </p:nvPr>
        </p:nvSpPr>
        <p:spPr bwMode="auto">
          <a:xfrm>
            <a:off x="3856038" y="0"/>
            <a:ext cx="2951162" cy="496888"/>
          </a:xfrm>
          <a:prstGeom prst="rect">
            <a:avLst/>
          </a:prstGeom>
          <a:noFill/>
          <a:ln>
            <a:noFill/>
          </a:ln>
          <a:effectLst/>
        </p:spPr>
        <p:txBody>
          <a:bodyPr vert="horz" wrap="square" lIns="91546" tIns="45773" rIns="91546" bIns="45773" numCol="1" anchor="t" anchorCtr="0" compatLnSpc="1">
            <a:prstTxWarp prst="textNoShape">
              <a:avLst/>
            </a:prstTxWarp>
          </a:bodyPr>
          <a:lstStyle>
            <a:lvl1pPr algn="r" defTabSz="915686" eaLnBrk="1" hangingPunct="1">
              <a:defRPr sz="1200">
                <a:latin typeface="Times New Roman" charset="0"/>
                <a:ea typeface="新細明體" pitchFamily="18" charset="-120"/>
              </a:defRPr>
            </a:lvl1pPr>
          </a:lstStyle>
          <a:p>
            <a:pPr>
              <a:defRPr/>
            </a:pPr>
            <a:endParaRPr lang="en-US" altLang="zh-TW"/>
          </a:p>
        </p:txBody>
      </p:sp>
      <p:sp>
        <p:nvSpPr>
          <p:cNvPr id="15364" name="Rectangle 4"/>
          <p:cNvSpPr>
            <a:spLocks noGrp="1" noChangeArrowheads="1"/>
          </p:cNvSpPr>
          <p:nvPr>
            <p:ph type="ftr" sz="quarter" idx="2"/>
          </p:nvPr>
        </p:nvSpPr>
        <p:spPr bwMode="auto">
          <a:xfrm>
            <a:off x="0" y="9442450"/>
            <a:ext cx="2951163" cy="496888"/>
          </a:xfrm>
          <a:prstGeom prst="rect">
            <a:avLst/>
          </a:prstGeom>
          <a:noFill/>
          <a:ln>
            <a:noFill/>
          </a:ln>
          <a:effectLst/>
        </p:spPr>
        <p:txBody>
          <a:bodyPr vert="horz" wrap="square" lIns="91546" tIns="45773" rIns="91546" bIns="45773" numCol="1" anchor="b" anchorCtr="0" compatLnSpc="1">
            <a:prstTxWarp prst="textNoShape">
              <a:avLst/>
            </a:prstTxWarp>
          </a:bodyPr>
          <a:lstStyle>
            <a:lvl1pPr defTabSz="915686" eaLnBrk="1" hangingPunct="1">
              <a:defRPr sz="1200">
                <a:latin typeface="Times New Roman" charset="0"/>
                <a:ea typeface="新細明體" pitchFamily="18" charset="-120"/>
              </a:defRPr>
            </a:lvl1pPr>
          </a:lstStyle>
          <a:p>
            <a:pPr>
              <a:defRPr/>
            </a:pPr>
            <a:endParaRPr lang="en-US" altLang="zh-TW"/>
          </a:p>
        </p:txBody>
      </p:sp>
      <p:sp>
        <p:nvSpPr>
          <p:cNvPr id="15365" name="Rectangle 5"/>
          <p:cNvSpPr>
            <a:spLocks noGrp="1" noChangeArrowheads="1"/>
          </p:cNvSpPr>
          <p:nvPr>
            <p:ph type="sldNum" sz="quarter" idx="3"/>
          </p:nvPr>
        </p:nvSpPr>
        <p:spPr bwMode="auto">
          <a:xfrm>
            <a:off x="3856038" y="9442450"/>
            <a:ext cx="2951162" cy="496888"/>
          </a:xfrm>
          <a:prstGeom prst="rect">
            <a:avLst/>
          </a:prstGeom>
          <a:noFill/>
          <a:ln>
            <a:noFill/>
          </a:ln>
          <a:effectLst/>
        </p:spPr>
        <p:txBody>
          <a:bodyPr vert="horz" wrap="square" lIns="91546" tIns="45773" rIns="91546" bIns="45773" numCol="1" anchor="b" anchorCtr="0" compatLnSpc="1">
            <a:prstTxWarp prst="textNoShape">
              <a:avLst/>
            </a:prstTxWarp>
          </a:bodyPr>
          <a:lstStyle>
            <a:lvl1pPr algn="r" eaLnBrk="1" hangingPunct="1">
              <a:defRPr sz="1200"/>
            </a:lvl1pPr>
          </a:lstStyle>
          <a:p>
            <a:pPr>
              <a:defRPr/>
            </a:pPr>
            <a:fld id="{7312F11B-D720-4F54-8300-2359F048530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09" tIns="46104" rIns="92209" bIns="46104" numCol="1" anchor="t" anchorCtr="0" compatLnSpc="1">
            <a:prstTxWarp prst="textNoShape">
              <a:avLst/>
            </a:prstTxWarp>
          </a:bodyPr>
          <a:lstStyle>
            <a:lvl1pPr eaLnBrk="1" hangingPunct="1">
              <a:defRPr sz="1200">
                <a:latin typeface="Times New Roman" charset="0"/>
                <a:ea typeface="新細明體" pitchFamily="18" charset="-120"/>
              </a:defRPr>
            </a:lvl1pPr>
          </a:lstStyle>
          <a:p>
            <a:pPr>
              <a:defRPr/>
            </a:pPr>
            <a:endParaRPr lang="en-US" altLang="zh-TW"/>
          </a:p>
        </p:txBody>
      </p:sp>
      <p:sp>
        <p:nvSpPr>
          <p:cNvPr id="46083" name="Rectangle 3"/>
          <p:cNvSpPr>
            <a:spLocks noGrp="1" noChangeArrowheads="1"/>
          </p:cNvSpPr>
          <p:nvPr>
            <p:ph type="dt" idx="1"/>
          </p:nvPr>
        </p:nvSpPr>
        <p:spPr bwMode="auto">
          <a:xfrm>
            <a:off x="3854450" y="0"/>
            <a:ext cx="2951163" cy="496888"/>
          </a:xfrm>
          <a:prstGeom prst="rect">
            <a:avLst/>
          </a:prstGeom>
          <a:noFill/>
          <a:ln>
            <a:noFill/>
          </a:ln>
          <a:effectLst/>
        </p:spPr>
        <p:txBody>
          <a:bodyPr vert="horz" wrap="square" lIns="92209" tIns="46104" rIns="92209" bIns="46104" numCol="1" anchor="t" anchorCtr="0" compatLnSpc="1">
            <a:prstTxWarp prst="textNoShape">
              <a:avLst/>
            </a:prstTxWarp>
          </a:bodyPr>
          <a:lstStyle>
            <a:lvl1pPr algn="r" eaLnBrk="1" hangingPunct="1">
              <a:defRPr sz="1200">
                <a:latin typeface="Times New Roman" charset="0"/>
                <a:ea typeface="新細明體" pitchFamily="18" charset="-12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681038" y="4721225"/>
            <a:ext cx="5445125" cy="4471988"/>
          </a:xfrm>
          <a:prstGeom prst="rect">
            <a:avLst/>
          </a:prstGeom>
          <a:noFill/>
          <a:ln>
            <a:noFill/>
          </a:ln>
          <a:effectLst/>
        </p:spPr>
        <p:txBody>
          <a:bodyPr vert="horz" wrap="square" lIns="92209" tIns="46104" rIns="92209" bIns="46104"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6086" name="Rectangle 6"/>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2209" tIns="46104" rIns="92209" bIns="46104" numCol="1" anchor="b" anchorCtr="0" compatLnSpc="1">
            <a:prstTxWarp prst="textNoShape">
              <a:avLst/>
            </a:prstTxWarp>
          </a:bodyPr>
          <a:lstStyle>
            <a:lvl1pPr eaLnBrk="1" hangingPunct="1">
              <a:defRPr sz="1200">
                <a:latin typeface="Times New Roman" charset="0"/>
                <a:ea typeface="新細明體" pitchFamily="18" charset="-120"/>
              </a:defRPr>
            </a:lvl1pPr>
          </a:lstStyle>
          <a:p>
            <a:pPr>
              <a:defRPr/>
            </a:pPr>
            <a:endParaRPr lang="en-US" altLang="zh-TW"/>
          </a:p>
        </p:txBody>
      </p:sp>
      <p:sp>
        <p:nvSpPr>
          <p:cNvPr id="46087" name="Rectangle 7"/>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2209" tIns="46104" rIns="92209" bIns="46104" numCol="1" anchor="b" anchorCtr="0" compatLnSpc="1">
            <a:prstTxWarp prst="textNoShape">
              <a:avLst/>
            </a:prstTxWarp>
          </a:bodyPr>
          <a:lstStyle>
            <a:lvl1pPr algn="r" eaLnBrk="1" hangingPunct="1">
              <a:defRPr sz="1200"/>
            </a:lvl1pPr>
          </a:lstStyle>
          <a:p>
            <a:pPr>
              <a:defRPr/>
            </a:pPr>
            <a:fld id="{5AC0DC90-FCC5-471C-AC87-C2168DEF9E5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a:ln/>
        </p:spPr>
      </p:sp>
      <p:sp>
        <p:nvSpPr>
          <p:cNvPr id="614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614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27AD7B4-E8DA-433F-9D29-A5B0E9E25A59}" type="slidenum">
              <a:rPr lang="en-US" altLang="zh-TW" sz="1200" smtClean="0"/>
              <a:pPr/>
              <a:t>1</a:t>
            </a:fld>
            <a:endParaRPr lang="en-US" altLang="zh-TW"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行政獎勵及懲處</a:t>
            </a:r>
          </a:p>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平時考核</a:t>
            </a:r>
          </a:p>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考績</a:t>
            </a:r>
            <a:endParaRPr lang="en-US" altLang="zh-TW">
              <a:latin typeface="Times New Roman" panose="02020603050405020304" pitchFamily="18" charset="0"/>
              <a:ea typeface="標楷體" panose="03000509000000000000" pitchFamily="65" charset="-120"/>
            </a:endParaRPr>
          </a:p>
          <a:p>
            <a:pPr eaLnBrk="1" hangingPunct="1">
              <a:lnSpc>
                <a:spcPct val="90000"/>
              </a:lnSpc>
              <a:spcBef>
                <a:spcPct val="50000"/>
              </a:spcBef>
            </a:pPr>
            <a:r>
              <a:rPr lang="zh-TW" altLang="en-US" b="1">
                <a:solidFill>
                  <a:srgbClr val="FF0000"/>
                </a:solidFill>
                <a:latin typeface="Times New Roman" panose="02020603050405020304" pitchFamily="18" charset="0"/>
                <a:ea typeface="標楷體" panose="03000509000000000000" pitchFamily="65" charset="-120"/>
              </a:rPr>
              <a:t>行政獎勵及懲處</a:t>
            </a:r>
            <a:endParaRPr lang="zh-TW" altLang="en-US" sz="2600">
              <a:latin typeface="標楷體" panose="03000509000000000000" pitchFamily="65" charset="-120"/>
              <a:ea typeface="標楷體" panose="03000509000000000000" pitchFamily="65" charset="-120"/>
            </a:endParaRPr>
          </a:p>
          <a:p>
            <a:pPr lvl="1" eaLnBrk="1" hangingPunct="1">
              <a:buFont typeface="Times New Roman" panose="02020603050405020304" pitchFamily="18" charset="0"/>
              <a:buChar char="♦"/>
            </a:pPr>
            <a:r>
              <a:rPr lang="zh-TW" altLang="en-US">
                <a:latin typeface="Times New Roman" panose="02020603050405020304" pitchFamily="18" charset="0"/>
                <a:ea typeface="標楷體" panose="03000509000000000000" pitchFamily="65" charset="-120"/>
              </a:rPr>
              <a:t>獎勵分嘉獎</a:t>
            </a:r>
            <a:r>
              <a:rPr lang="zh-TW" altLang="en-US">
                <a:latin typeface="標楷體" panose="03000509000000000000" pitchFamily="65" charset="-120"/>
                <a:ea typeface="標楷體" panose="03000509000000000000" pitchFamily="65" charset="-120"/>
              </a:rPr>
              <a:t>、記功、記大功；懲處分申誡、記過、記大過，並視情節核予一次或二次之獎懲（適用對象為公務人員，其餘人員得比照辦理）</a:t>
            </a:r>
            <a:r>
              <a:rPr lang="zh-TW" altLang="en-US">
                <a:latin typeface="Times New Roman" panose="02020603050405020304" pitchFamily="18" charset="0"/>
                <a:ea typeface="標楷體" panose="03000509000000000000" pitchFamily="65" charset="-120"/>
              </a:rPr>
              <a:t>。</a:t>
            </a:r>
            <a:r>
              <a:rPr lang="zh-TW" altLang="en-US">
                <a:latin typeface="標楷體" panose="03000509000000000000" pitchFamily="65" charset="-120"/>
                <a:ea typeface="標楷體" panose="03000509000000000000" pitchFamily="65" charset="-120"/>
              </a:rPr>
              <a:t> </a:t>
            </a:r>
            <a:endParaRPr lang="zh-TW" altLang="en-US">
              <a:latin typeface="Times New Roman" panose="02020603050405020304" pitchFamily="18" charset="0"/>
              <a:ea typeface="標楷體" panose="03000509000000000000" pitchFamily="65" charset="-120"/>
            </a:endParaRPr>
          </a:p>
          <a:p>
            <a:pPr lvl="1" eaLnBrk="1" hangingPunct="1">
              <a:buFont typeface="Times New Roman" panose="02020603050405020304" pitchFamily="18" charset="0"/>
              <a:buChar char="♦"/>
            </a:pPr>
            <a:r>
              <a:rPr lang="zh-TW" altLang="en-US">
                <a:latin typeface="Times New Roman" panose="02020603050405020304" pitchFamily="18" charset="0"/>
                <a:ea typeface="標楷體" panose="03000509000000000000" pitchFamily="65" charset="-120"/>
              </a:rPr>
              <a:t>獎懲得相互抵銷</a:t>
            </a:r>
            <a:r>
              <a:rPr lang="zh-TW" altLang="en-US">
                <a:latin typeface="標楷體" panose="03000509000000000000" pitchFamily="65" charset="-120"/>
                <a:ea typeface="標楷體" panose="03000509000000000000" pitchFamily="65" charset="-120"/>
              </a:rPr>
              <a:t>，並於</a:t>
            </a:r>
            <a:r>
              <a:rPr lang="zh-TW" altLang="en-US">
                <a:latin typeface="Arial Unicode MS" pitchFamily="34" charset="-120"/>
                <a:ea typeface="標楷體" panose="03000509000000000000" pitchFamily="65" charset="-120"/>
              </a:rPr>
              <a:t>年終考績時</a:t>
            </a:r>
            <a:r>
              <a:rPr lang="zh-TW" altLang="en-US">
                <a:latin typeface="標楷體" panose="03000509000000000000" pitchFamily="65" charset="-120"/>
                <a:ea typeface="標楷體" panose="03000509000000000000" pitchFamily="65" charset="-120"/>
              </a:rPr>
              <a:t>，併計</a:t>
            </a:r>
            <a:r>
              <a:rPr lang="zh-TW" altLang="en-US">
                <a:latin typeface="Arial Unicode MS" pitchFamily="34" charset="-120"/>
                <a:ea typeface="標楷體" panose="03000509000000000000" pitchFamily="65" charset="-120"/>
              </a:rPr>
              <a:t>增減考績總分</a:t>
            </a:r>
            <a:r>
              <a:rPr lang="zh-TW" altLang="en-US">
                <a:latin typeface="標楷體" panose="03000509000000000000" pitchFamily="65" charset="-120"/>
                <a:ea typeface="標楷體" panose="03000509000000000000" pitchFamily="65" charset="-120"/>
              </a:rPr>
              <a:t>。</a:t>
            </a:r>
            <a:r>
              <a:rPr lang="zh-TW" altLang="en-US">
                <a:latin typeface="Times New Roman" panose="02020603050405020304" pitchFamily="18" charset="0"/>
                <a:ea typeface="標楷體" panose="03000509000000000000" pitchFamily="65" charset="-120"/>
              </a:rPr>
              <a:t> </a:t>
            </a:r>
          </a:p>
          <a:p>
            <a:pPr eaLnBrk="1" hangingPunct="1"/>
            <a:r>
              <a:rPr lang="zh-TW" altLang="en-US" b="1">
                <a:solidFill>
                  <a:srgbClr val="FF0000"/>
                </a:solidFill>
                <a:latin typeface="Times New Roman" panose="02020603050405020304" pitchFamily="18" charset="0"/>
                <a:ea typeface="標楷體" panose="03000509000000000000" pitchFamily="65" charset="-120"/>
              </a:rPr>
              <a:t>平時考核</a:t>
            </a:r>
          </a:p>
          <a:p>
            <a:pPr lvl="1" eaLnBrk="1" hangingPunct="1">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每年</a:t>
            </a:r>
            <a:r>
              <a:rPr lang="en-US" altLang="zh-TW">
                <a:latin typeface="標楷體" panose="03000509000000000000" pitchFamily="65" charset="-120"/>
                <a:ea typeface="標楷體" panose="03000509000000000000" pitchFamily="65" charset="-120"/>
              </a:rPr>
              <a:t>5</a:t>
            </a:r>
            <a:r>
              <a:rPr lang="zh-TW" altLang="en-US">
                <a:latin typeface="標楷體" panose="03000509000000000000" pitchFamily="65" charset="-120"/>
                <a:ea typeface="標楷體" panose="03000509000000000000" pitchFamily="65" charset="-120"/>
              </a:rPr>
              <a:t>月及</a:t>
            </a:r>
            <a:r>
              <a:rPr lang="en-US" altLang="zh-TW">
                <a:latin typeface="標楷體" panose="03000509000000000000" pitchFamily="65" charset="-120"/>
                <a:ea typeface="標楷體" panose="03000509000000000000" pitchFamily="65" charset="-120"/>
              </a:rPr>
              <a:t>9</a:t>
            </a:r>
            <a:r>
              <a:rPr lang="zh-TW" altLang="en-US">
                <a:latin typeface="標楷體" panose="03000509000000000000" pitchFamily="65" charset="-120"/>
                <a:ea typeface="標楷體" panose="03000509000000000000" pitchFamily="65" charset="-120"/>
              </a:rPr>
              <a:t>月各辦理考核</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次（考核期間分別為當年</a:t>
            </a:r>
            <a:r>
              <a:rPr lang="en-US" altLang="zh-TW">
                <a:latin typeface="標楷體" panose="03000509000000000000" pitchFamily="65" charset="-120"/>
                <a:ea typeface="標楷體" panose="03000509000000000000" pitchFamily="65" charset="-120"/>
              </a:rPr>
              <a:t>1-4</a:t>
            </a:r>
            <a:r>
              <a:rPr lang="zh-TW" altLang="en-US">
                <a:latin typeface="標楷體" panose="03000509000000000000" pitchFamily="65" charset="-120"/>
                <a:ea typeface="標楷體" panose="03000509000000000000" pitchFamily="65" charset="-120"/>
              </a:rPr>
              <a:t>月、</a:t>
            </a:r>
            <a:r>
              <a:rPr lang="en-US" altLang="zh-TW">
                <a:latin typeface="標楷體" panose="03000509000000000000" pitchFamily="65" charset="-120"/>
                <a:ea typeface="標楷體" panose="03000509000000000000" pitchFamily="65" charset="-120"/>
              </a:rPr>
              <a:t>5-8</a:t>
            </a:r>
            <a:r>
              <a:rPr lang="zh-TW" altLang="en-US">
                <a:latin typeface="標楷體" panose="03000509000000000000" pitchFamily="65" charset="-120"/>
                <a:ea typeface="標楷體" panose="03000509000000000000" pitchFamily="65" charset="-120"/>
              </a:rPr>
              <a:t>月）；研究人員及技術員同時辦理工作績效評鑑平時考評。</a:t>
            </a:r>
          </a:p>
          <a:p>
            <a:pPr lvl="1" eaLnBrk="1" hangingPunct="1">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平時考核項目包括工作知能及公文績效、創新研究及簡化流程、服務態度、品德操守、領導協調能力、年度工作計畫、語文能力等</a:t>
            </a:r>
            <a:r>
              <a:rPr lang="en-US" altLang="zh-TW">
                <a:latin typeface="標楷體" panose="03000509000000000000" pitchFamily="65" charset="-120"/>
                <a:ea typeface="標楷體" panose="03000509000000000000" pitchFamily="65" charset="-120"/>
              </a:rPr>
              <a:t>7</a:t>
            </a:r>
            <a:r>
              <a:rPr lang="zh-TW" altLang="en-US">
                <a:latin typeface="標楷體" panose="03000509000000000000" pitchFamily="65" charset="-120"/>
                <a:ea typeface="標楷體" panose="03000509000000000000" pitchFamily="65" charset="-120"/>
              </a:rPr>
              <a:t>項。</a:t>
            </a:r>
          </a:p>
          <a:p>
            <a:pPr lvl="1" eaLnBrk="1" hangingPunct="1">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平時考核等級分為</a:t>
            </a:r>
            <a:r>
              <a:rPr lang="en-US" altLang="zh-TW">
                <a:latin typeface="標楷體" panose="03000509000000000000" pitchFamily="65" charset="-120"/>
                <a:ea typeface="標楷體" panose="03000509000000000000" pitchFamily="65" charset="-120"/>
              </a:rPr>
              <a:t>A</a:t>
            </a:r>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B</a:t>
            </a:r>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C</a:t>
            </a:r>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D</a:t>
            </a:r>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E 5</a:t>
            </a:r>
            <a:r>
              <a:rPr lang="zh-TW" altLang="en-US">
                <a:latin typeface="標楷體" panose="03000509000000000000" pitchFamily="65" charset="-120"/>
                <a:ea typeface="標楷體" panose="03000509000000000000" pitchFamily="65" charset="-120"/>
              </a:rPr>
              <a:t>級。</a:t>
            </a:r>
          </a:p>
          <a:p>
            <a:pPr lvl="1" eaLnBrk="1" hangingPunct="1">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平時考核紀錄，作為考績評定分數之重要依據。</a:t>
            </a:r>
          </a:p>
          <a:p>
            <a:endParaRPr lang="zh-TW" altLang="en-US">
              <a:latin typeface="Times New Roman" panose="02020603050405020304" pitchFamily="18" charset="0"/>
            </a:endParaRPr>
          </a:p>
        </p:txBody>
      </p:sp>
      <p:sp>
        <p:nvSpPr>
          <p:cNvPr id="2970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F7C682D-6675-494E-96A5-B8E3916A1F6B}" type="slidenum">
              <a:rPr lang="en-US" altLang="zh-TW" sz="1200" smtClean="0"/>
              <a:pPr/>
              <a:t>15</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a:ln/>
        </p:spPr>
      </p:sp>
      <p:sp>
        <p:nvSpPr>
          <p:cNvPr id="337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本所自辦各項學習活動</a:t>
            </a:r>
          </a:p>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選派參加所外學習活動</a:t>
            </a:r>
          </a:p>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落實終身學習時數</a:t>
            </a:r>
          </a:p>
          <a:p>
            <a:pPr eaLnBrk="1" hangingPunct="1"/>
            <a:r>
              <a:rPr lang="zh-TW" altLang="en-US" b="1">
                <a:solidFill>
                  <a:srgbClr val="FF0000"/>
                </a:solidFill>
                <a:latin typeface="Times New Roman" panose="02020603050405020304" pitchFamily="18" charset="0"/>
                <a:ea typeface="標楷體" panose="03000509000000000000" pitchFamily="65" charset="-120"/>
              </a:rPr>
              <a:t>落實終身學習時數 </a:t>
            </a:r>
          </a:p>
          <a:p>
            <a:pPr lvl="1" eaLnBrk="1" hangingPunct="1">
              <a:lnSpc>
                <a:spcPct val="120000"/>
              </a:lnSpc>
              <a:spcAft>
                <a:spcPct val="20000"/>
              </a:spcAft>
              <a:buFont typeface="Times New Roman" panose="02020603050405020304" pitchFamily="18" charset="0"/>
              <a:buChar char="♦"/>
            </a:pPr>
            <a:r>
              <a:rPr lang="zh-TW" altLang="en-US" sz="2400">
                <a:latin typeface="標楷體" panose="03000509000000000000" pitchFamily="65" charset="-120"/>
                <a:ea typeface="標楷體" panose="03000509000000000000" pitchFamily="65" charset="-120"/>
              </a:rPr>
              <a:t>公務人員及聘僱人員應登錄「終身學習入口網站」（</a:t>
            </a:r>
            <a:r>
              <a:rPr lang="en-US" altLang="zh-TW" sz="2400">
                <a:latin typeface="標楷體" panose="03000509000000000000" pitchFamily="65" charset="-120"/>
                <a:ea typeface="標楷體" panose="03000509000000000000" pitchFamily="65" charset="-120"/>
              </a:rPr>
              <a:t>http://lifelonglearn.cpa.gov.tw/</a:t>
            </a:r>
            <a:r>
              <a:rPr lang="zh-TW" altLang="en-US" sz="2400">
                <a:latin typeface="標楷體" panose="03000509000000000000" pitchFamily="65" charset="-120"/>
                <a:ea typeface="標楷體" panose="03000509000000000000" pitchFamily="65" charset="-120"/>
              </a:rPr>
              <a:t>）會員，參加公私部門學習機構學習活動，並取得電子學習護照學習時數。</a:t>
            </a:r>
          </a:p>
          <a:p>
            <a:pPr lvl="1" eaLnBrk="1" hangingPunct="1">
              <a:lnSpc>
                <a:spcPct val="120000"/>
              </a:lnSpc>
              <a:spcAft>
                <a:spcPct val="20000"/>
              </a:spcAft>
              <a:buFont typeface="Times New Roman" panose="02020603050405020304" pitchFamily="18" charset="0"/>
              <a:buChar char="♦"/>
            </a:pPr>
            <a:r>
              <a:rPr lang="zh-TW" altLang="en-US" sz="2400">
                <a:latin typeface="標楷體" panose="03000509000000000000" pitchFamily="65" charset="-120"/>
                <a:ea typeface="標楷體" panose="03000509000000000000" pitchFamily="65" charset="-120"/>
              </a:rPr>
              <a:t>每人最低學習時數為</a:t>
            </a:r>
            <a:r>
              <a:rPr lang="en-US" altLang="zh-TW" sz="2400">
                <a:latin typeface="標楷體" panose="03000509000000000000" pitchFamily="65" charset="-120"/>
                <a:ea typeface="標楷體" panose="03000509000000000000" pitchFamily="65" charset="-120"/>
              </a:rPr>
              <a:t>20</a:t>
            </a:r>
            <a:r>
              <a:rPr lang="zh-TW" altLang="en-US" sz="2400">
                <a:latin typeface="標楷體" panose="03000509000000000000" pitchFamily="65" charset="-120"/>
                <a:ea typeface="標楷體" panose="03000509000000000000" pitchFamily="65" charset="-120"/>
              </a:rPr>
              <a:t>小時，其中</a:t>
            </a:r>
            <a:r>
              <a:rPr lang="en-US" altLang="zh-TW" sz="2400">
                <a:latin typeface="標楷體" panose="03000509000000000000" pitchFamily="65" charset="-120"/>
                <a:ea typeface="標楷體" panose="03000509000000000000" pitchFamily="65" charset="-120"/>
              </a:rPr>
              <a:t>10</a:t>
            </a:r>
            <a:r>
              <a:rPr lang="zh-TW" altLang="zh-TW" sz="2400">
                <a:latin typeface="標楷體" panose="03000509000000000000" pitchFamily="65" charset="-120"/>
                <a:ea typeface="標楷體" panose="03000509000000000000" pitchFamily="65" charset="-120"/>
              </a:rPr>
              <a:t>小時必須完成當前政府重大政策</a:t>
            </a:r>
            <a:r>
              <a:rPr lang="en-US" altLang="zh-TW" sz="2400">
                <a:latin typeface="標楷體" panose="03000509000000000000" pitchFamily="65" charset="-120"/>
                <a:ea typeface="標楷體" panose="03000509000000000000" pitchFamily="65" charset="-120"/>
              </a:rPr>
              <a:t>(1</a:t>
            </a:r>
            <a:r>
              <a:rPr lang="zh-TW" altLang="en-US" sz="2400">
                <a:latin typeface="標楷體" panose="03000509000000000000" pitchFamily="65" charset="-120"/>
                <a:ea typeface="標楷體" panose="03000509000000000000" pitchFamily="65" charset="-120"/>
              </a:rPr>
              <a:t>小時</a:t>
            </a:r>
            <a:r>
              <a:rPr lang="en-US" altLang="zh-TW" sz="2400">
                <a:latin typeface="標楷體" panose="03000509000000000000" pitchFamily="65" charset="-120"/>
                <a:ea typeface="標楷體" panose="03000509000000000000" pitchFamily="65" charset="-120"/>
              </a:rPr>
              <a:t>)</a:t>
            </a:r>
            <a:r>
              <a:rPr lang="zh-TW"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環境教育</a:t>
            </a:r>
            <a:r>
              <a:rPr lang="en-US" altLang="zh-TW" sz="2400">
                <a:latin typeface="標楷體" panose="03000509000000000000" pitchFamily="65" charset="-120"/>
                <a:ea typeface="標楷體" panose="03000509000000000000" pitchFamily="65" charset="-120"/>
              </a:rPr>
              <a:t>(4</a:t>
            </a:r>
            <a:r>
              <a:rPr lang="zh-TW" altLang="en-US" sz="2400">
                <a:latin typeface="標楷體" panose="03000509000000000000" pitchFamily="65" charset="-120"/>
                <a:ea typeface="標楷體" panose="03000509000000000000" pitchFamily="65" charset="-120"/>
              </a:rPr>
              <a:t>小時</a:t>
            </a:r>
            <a:r>
              <a:rPr lang="en-US" altLang="zh-TW" sz="2400">
                <a:latin typeface="標楷體" panose="03000509000000000000" pitchFamily="65" charset="-120"/>
                <a:ea typeface="標楷體" panose="03000509000000000000" pitchFamily="65" charset="-120"/>
              </a:rPr>
              <a:t>)</a:t>
            </a:r>
            <a:r>
              <a:rPr lang="zh-TW" altLang="zh-TW" sz="2400">
                <a:latin typeface="標楷體" panose="03000509000000000000" pitchFamily="65" charset="-120"/>
                <a:ea typeface="標楷體" panose="03000509000000000000" pitchFamily="65" charset="-120"/>
              </a:rPr>
              <a:t>及民主治理價值</a:t>
            </a:r>
            <a:r>
              <a:rPr lang="en-US" altLang="zh-TW" sz="2400">
                <a:latin typeface="標楷體" panose="03000509000000000000" pitchFamily="65" charset="-120"/>
                <a:ea typeface="標楷體" panose="03000509000000000000" pitchFamily="65" charset="-120"/>
              </a:rPr>
              <a:t>(5</a:t>
            </a:r>
            <a:r>
              <a:rPr lang="zh-TW" altLang="en-US" sz="2400">
                <a:latin typeface="標楷體" panose="03000509000000000000" pitchFamily="65" charset="-120"/>
                <a:ea typeface="標楷體" panose="03000509000000000000" pitchFamily="65" charset="-120"/>
              </a:rPr>
              <a:t>小時</a:t>
            </a:r>
            <a:r>
              <a:rPr lang="en-US" altLang="zh-TW" sz="2400">
                <a:latin typeface="標楷體" panose="03000509000000000000" pitchFamily="65" charset="-120"/>
                <a:ea typeface="標楷體" panose="03000509000000000000" pitchFamily="65" charset="-120"/>
              </a:rPr>
              <a:t>)</a:t>
            </a:r>
            <a:r>
              <a:rPr lang="zh-TW" altLang="zh-TW" sz="2400">
                <a:latin typeface="標楷體" panose="03000509000000000000" pitchFamily="65" charset="-120"/>
                <a:ea typeface="標楷體" panose="03000509000000000000" pitchFamily="65" charset="-120"/>
              </a:rPr>
              <a:t>等課程，並以數位學習為優先</a:t>
            </a:r>
            <a:r>
              <a:rPr lang="zh-TW" altLang="en-US" sz="2400">
                <a:latin typeface="標楷體" panose="03000509000000000000" pitchFamily="65" charset="-120"/>
                <a:ea typeface="標楷體" panose="03000509000000000000" pitchFamily="65" charset="-120"/>
              </a:rPr>
              <a:t>。</a:t>
            </a:r>
            <a:endParaRPr lang="en-US" altLang="zh-TW" sz="2400">
              <a:latin typeface="標楷體" panose="03000509000000000000" pitchFamily="65" charset="-120"/>
              <a:ea typeface="標楷體" panose="03000509000000000000" pitchFamily="65" charset="-120"/>
            </a:endParaRPr>
          </a:p>
          <a:p>
            <a:pPr lvl="1" eaLnBrk="1" hangingPunct="1">
              <a:lnSpc>
                <a:spcPct val="120000"/>
              </a:lnSpc>
              <a:spcAft>
                <a:spcPct val="20000"/>
              </a:spcAft>
              <a:buFont typeface="Times New Roman" panose="02020603050405020304" pitchFamily="18" charset="0"/>
              <a:buChar char="♦"/>
            </a:pPr>
            <a:r>
              <a:rPr lang="zh-TW" altLang="en-US" sz="2400">
                <a:solidFill>
                  <a:srgbClr val="FF0000"/>
                </a:solidFill>
                <a:latin typeface="標楷體" panose="03000509000000000000" pitchFamily="65" charset="-120"/>
                <a:ea typeface="標楷體" panose="03000509000000000000" pitchFamily="65" charset="-120"/>
              </a:rPr>
              <a:t>環境教育訓練</a:t>
            </a:r>
            <a:r>
              <a:rPr lang="en-US" altLang="zh-TW" sz="2400">
                <a:solidFill>
                  <a:srgbClr val="FF0000"/>
                </a:solidFill>
                <a:latin typeface="標楷體" panose="03000509000000000000" pitchFamily="65" charset="-120"/>
                <a:ea typeface="標楷體" panose="03000509000000000000" pitchFamily="65" charset="-120"/>
              </a:rPr>
              <a:t>(4</a:t>
            </a:r>
            <a:r>
              <a:rPr lang="zh-TW" altLang="en-US" sz="2400">
                <a:solidFill>
                  <a:srgbClr val="FF0000"/>
                </a:solidFill>
                <a:latin typeface="標楷體" panose="03000509000000000000" pitchFamily="65" charset="-120"/>
                <a:ea typeface="標楷體" panose="03000509000000000000" pitchFamily="65" charset="-120"/>
              </a:rPr>
              <a:t>小時</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如未完成，依環境教育法規定，機關代表人</a:t>
            </a:r>
            <a:r>
              <a:rPr lang="zh-TW" altLang="zh-TW" sz="2400">
                <a:solidFill>
                  <a:srgbClr val="FF0000"/>
                </a:solidFill>
                <a:latin typeface="標楷體" panose="03000509000000000000" pitchFamily="65" charset="-120"/>
                <a:ea typeface="標楷體" panose="03000509000000000000" pitchFamily="65" charset="-120"/>
              </a:rPr>
              <a:t>或負責環境保護權責人員</a:t>
            </a:r>
            <a:r>
              <a:rPr lang="zh-TW" altLang="en-US" sz="2400">
                <a:solidFill>
                  <a:srgbClr val="FF0000"/>
                </a:solidFill>
                <a:latin typeface="標楷體" panose="03000509000000000000" pitchFamily="65" charset="-120"/>
                <a:ea typeface="標楷體" panose="03000509000000000000" pitchFamily="65" charset="-120"/>
              </a:rPr>
              <a:t>應接受</a:t>
            </a:r>
            <a:r>
              <a:rPr lang="en-US" altLang="zh-TW" sz="2400">
                <a:solidFill>
                  <a:srgbClr val="FF0000"/>
                </a:solidFill>
                <a:latin typeface="標楷體" panose="03000509000000000000" pitchFamily="65" charset="-120"/>
                <a:ea typeface="標楷體" panose="03000509000000000000" pitchFamily="65" charset="-120"/>
              </a:rPr>
              <a:t>1-8</a:t>
            </a:r>
            <a:r>
              <a:rPr lang="zh-TW" altLang="en-US" sz="2400">
                <a:solidFill>
                  <a:srgbClr val="FF0000"/>
                </a:solidFill>
                <a:latin typeface="標楷體" panose="03000509000000000000" pitchFamily="65" charset="-120"/>
                <a:ea typeface="標楷體" panose="03000509000000000000" pitchFamily="65" charset="-120"/>
              </a:rPr>
              <a:t>小時之講習，並處伍仟元至一萬伍仟元之罰款。</a:t>
            </a:r>
          </a:p>
          <a:p>
            <a:endParaRPr lang="zh-TW" altLang="en-US">
              <a:latin typeface="Times New Roman" panose="02020603050405020304" pitchFamily="18" charset="0"/>
            </a:endParaRPr>
          </a:p>
        </p:txBody>
      </p:sp>
      <p:sp>
        <p:nvSpPr>
          <p:cNvPr id="3379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5E6C46C-51CB-4FD0-AF18-5EA660083F3F}" type="slidenum">
              <a:rPr lang="en-US" altLang="zh-TW" sz="1200" smtClean="0"/>
              <a:pPr/>
              <a:t>18</a:t>
            </a:fld>
            <a:endParaRPr lang="en-US" altLang="zh-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368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3F5320F-2F9F-4158-B0B4-35E92A7B38D7}" type="slidenum">
              <a:rPr lang="en-US" altLang="zh-TW" sz="1200" smtClean="0"/>
              <a:pPr/>
              <a:t>20</a:t>
            </a:fld>
            <a:endParaRPr lang="en-US" altLang="zh-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ln/>
        </p:spPr>
      </p:sp>
      <p:sp>
        <p:nvSpPr>
          <p:cNvPr id="38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38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4353066-A7BE-4436-A956-D7411376EE54}" type="slidenum">
              <a:rPr lang="en-US" altLang="zh-TW" sz="1200" smtClean="0"/>
              <a:pPr/>
              <a:t>21</a:t>
            </a:fld>
            <a:endParaRPr lang="en-US" altLang="zh-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40000"/>
              </a:lnSpc>
              <a:buFontTx/>
              <a:buChar char="•"/>
            </a:pPr>
            <a:r>
              <a:rPr lang="zh-TW" altLang="en-US" sz="2000" dirty="0">
                <a:latin typeface="標楷體" panose="03000509000000000000" pitchFamily="65" charset="-120"/>
                <a:ea typeface="標楷體" panose="03000509000000000000" pitchFamily="65" charset="-120"/>
              </a:rPr>
              <a:t>心理諮商服務（本所員工） </a:t>
            </a:r>
          </a:p>
          <a:p>
            <a:pPr lvl="1" eaLnBrk="1" hangingPunct="1">
              <a:lnSpc>
                <a:spcPct val="140000"/>
              </a:lnSpc>
              <a:buFontTx/>
              <a:buChar char="•"/>
            </a:pPr>
            <a:r>
              <a:rPr lang="zh-TW" altLang="en-US" sz="2000" dirty="0">
                <a:latin typeface="標楷體" panose="03000509000000000000" pitchFamily="65" charset="-120"/>
                <a:ea typeface="標楷體" panose="03000509000000000000" pitchFamily="65" charset="-120"/>
              </a:rPr>
              <a:t>社團活動（本所員工） </a:t>
            </a:r>
          </a:p>
          <a:p>
            <a:pPr lvl="1" eaLnBrk="1" hangingPunct="1">
              <a:lnSpc>
                <a:spcPct val="140000"/>
              </a:lnSpc>
              <a:buFontTx/>
              <a:buChar char="•"/>
            </a:pPr>
            <a:r>
              <a:rPr lang="zh-TW" altLang="en-US" sz="2000" dirty="0">
                <a:latin typeface="標楷體" panose="03000509000000000000" pitchFamily="65" charset="-120"/>
                <a:ea typeface="標楷體" panose="03000509000000000000" pitchFamily="65" charset="-120"/>
              </a:rPr>
              <a:t>休假補助費</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職員、聘僱人員及技工、工友</a:t>
            </a:r>
            <a:r>
              <a:rPr lang="en-US" altLang="zh-TW" sz="2000" dirty="0">
                <a:latin typeface="標楷體" panose="03000509000000000000" pitchFamily="65" charset="-120"/>
                <a:ea typeface="標楷體" panose="03000509000000000000" pitchFamily="65" charset="-120"/>
              </a:rPr>
              <a:t>)</a:t>
            </a:r>
            <a:br>
              <a:rPr lang="en-US" altLang="zh-TW"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未休假加班費</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職員、技工、工友</a:t>
            </a:r>
            <a:r>
              <a:rPr lang="en-US" altLang="zh-TW" sz="2000" dirty="0">
                <a:latin typeface="標楷體" panose="03000509000000000000" pitchFamily="65" charset="-120"/>
                <a:ea typeface="標楷體" panose="03000509000000000000" pitchFamily="65" charset="-120"/>
              </a:rPr>
              <a:t>)</a:t>
            </a:r>
          </a:p>
          <a:p>
            <a:pPr lvl="1" eaLnBrk="1" hangingPunct="1">
              <a:lnSpc>
                <a:spcPct val="140000"/>
              </a:lnSpc>
              <a:buFontTx/>
              <a:buChar char="•"/>
            </a:pPr>
            <a:r>
              <a:rPr lang="zh-TW" altLang="en-US" sz="2000" dirty="0">
                <a:latin typeface="標楷體" panose="03000509000000000000" pitchFamily="65" charset="-120"/>
                <a:ea typeface="標楷體" panose="03000509000000000000" pitchFamily="65" charset="-120"/>
              </a:rPr>
              <a:t>年終工作獎金</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本所員工</a:t>
            </a:r>
            <a:r>
              <a:rPr lang="en-US" altLang="zh-TW" sz="2000" dirty="0">
                <a:latin typeface="標楷體" panose="03000509000000000000" pitchFamily="65" charset="-120"/>
                <a:ea typeface="標楷體" panose="03000509000000000000" pitchFamily="65" charset="-120"/>
              </a:rPr>
              <a:t>)</a:t>
            </a:r>
          </a:p>
          <a:p>
            <a:pPr lvl="1" eaLnBrk="1" hangingPunct="1">
              <a:lnSpc>
                <a:spcPct val="140000"/>
              </a:lnSpc>
              <a:buFontTx/>
              <a:buChar char="•"/>
            </a:pPr>
            <a:r>
              <a:rPr lang="zh-TW" altLang="en-US" sz="2000" dirty="0">
                <a:latin typeface="標楷體" panose="03000509000000000000" pitchFamily="65" charset="-120"/>
                <a:ea typeface="標楷體" panose="03000509000000000000" pitchFamily="65" charset="-120"/>
              </a:rPr>
              <a:t>公務人員生活津貼</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包含婚、喪、生育補助及子女教育補助</a:t>
            </a:r>
            <a:r>
              <a:rPr lang="en-US" altLang="zh-TW" sz="2000" dirty="0">
                <a:latin typeface="標楷體" panose="03000509000000000000" pitchFamily="65" charset="-120"/>
                <a:ea typeface="標楷體" panose="03000509000000000000" pitchFamily="65" charset="-120"/>
              </a:rPr>
              <a:t>)</a:t>
            </a:r>
          </a:p>
          <a:p>
            <a:pPr lvl="1" eaLnBrk="1" hangingPunct="1">
              <a:lnSpc>
                <a:spcPct val="140000"/>
              </a:lnSpc>
            </a:pPr>
            <a:endParaRPr lang="en-US" altLang="zh-TW" sz="1400" dirty="0">
              <a:latin typeface="標楷體" panose="03000509000000000000" pitchFamily="65" charset="-120"/>
              <a:ea typeface="標楷體" panose="03000509000000000000" pitchFamily="65" charset="-120"/>
            </a:endParaRPr>
          </a:p>
          <a:p>
            <a:pPr lvl="1" eaLnBrk="1" hangingPunct="1">
              <a:lnSpc>
                <a:spcPct val="140000"/>
              </a:lnSpc>
            </a:pPr>
            <a:r>
              <a:rPr lang="zh-TW" altLang="en-US" sz="1400" dirty="0">
                <a:latin typeface="標楷體" panose="03000509000000000000" pitchFamily="65" charset="-120"/>
                <a:ea typeface="標楷體" panose="03000509000000000000" pitchFamily="65" charset="-120"/>
              </a:rPr>
              <a:t>*本所員工係指：職員、聘僱人員、技工、工友。</a:t>
            </a:r>
            <a:endParaRPr lang="en-US" altLang="zh-TW" sz="1400" dirty="0">
              <a:latin typeface="標楷體" panose="03000509000000000000" pitchFamily="65" charset="-120"/>
              <a:ea typeface="標楷體" panose="03000509000000000000" pitchFamily="65" charset="-120"/>
            </a:endParaRPr>
          </a:p>
          <a:p>
            <a:endParaRPr lang="zh-TW" altLang="en-US" dirty="0">
              <a:latin typeface="Times New Roman" panose="02020603050405020304" pitchFamily="18" charset="0"/>
            </a:endParaRPr>
          </a:p>
        </p:txBody>
      </p:sp>
      <p:sp>
        <p:nvSpPr>
          <p:cNvPr id="4096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086898E-4DC7-49A7-A40D-DFEFB056A5B1}" type="slidenum">
              <a:rPr lang="en-US" altLang="zh-TW" sz="1200" smtClean="0"/>
              <a:pPr/>
              <a:t>22</a:t>
            </a:fld>
            <a:endParaRPr lang="en-US" altLang="zh-TW" sz="1200"/>
          </a:p>
        </p:txBody>
      </p:sp>
    </p:spTree>
    <p:extLst>
      <p:ext uri="{BB962C8B-B14F-4D97-AF65-F5344CB8AC3E}">
        <p14:creationId xmlns:p14="http://schemas.microsoft.com/office/powerpoint/2010/main" val="199260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ChangeArrowheads="1" noTextEdit="1"/>
          </p:cNvSpPr>
          <p:nvPr>
            <p:ph type="sldImg"/>
          </p:nvPr>
        </p:nvSpPr>
        <p:spPr>
          <a:ln/>
        </p:spPr>
      </p:sp>
      <p:sp>
        <p:nvSpPr>
          <p:cNvPr id="102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5000"/>
              </a:lnSpc>
            </a:pPr>
            <a:r>
              <a:rPr lang="zh-TW" altLang="en-US" sz="2800">
                <a:latin typeface="標楷體" panose="03000509000000000000" pitchFamily="65" charset="-120"/>
                <a:ea typeface="標楷體" panose="03000509000000000000" pitchFamily="65" charset="-120"/>
              </a:rPr>
              <a:t>二、組織架構</a:t>
            </a:r>
          </a:p>
          <a:p>
            <a:pPr lvl="1" eaLnBrk="1" hangingPunct="1">
              <a:lnSpc>
                <a:spcPct val="125000"/>
              </a:lnSpc>
            </a:pPr>
            <a:r>
              <a:rPr lang="en-US" altLang="zh-TW"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一</a:t>
            </a:r>
            <a:r>
              <a:rPr lang="en-US" altLang="zh-TW" sz="2800">
                <a:latin typeface="標楷體" panose="03000509000000000000" pitchFamily="65" charset="-120"/>
                <a:ea typeface="標楷體" panose="03000509000000000000" pitchFamily="65" charset="-120"/>
              </a:rPr>
              <a:t>)</a:t>
            </a:r>
            <a:r>
              <a:rPr lang="zh-TW" altLang="en-US" sz="2800" b="1">
                <a:solidFill>
                  <a:srgbClr val="FF6600"/>
                </a:solidFill>
                <a:latin typeface="標楷體" panose="03000509000000000000" pitchFamily="65" charset="-120"/>
                <a:ea typeface="標楷體" panose="03000509000000000000" pitchFamily="65" charset="-120"/>
              </a:rPr>
              <a:t>十組</a:t>
            </a:r>
          </a:p>
          <a:p>
            <a:pPr lvl="1" eaLnBrk="1" hangingPunct="1">
              <a:lnSpc>
                <a:spcPct val="125000"/>
              </a:lnSpc>
            </a:pPr>
            <a:r>
              <a:rPr lang="en-US" altLang="zh-TW"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二</a:t>
            </a:r>
            <a:r>
              <a:rPr lang="en-US" altLang="zh-TW" sz="2800">
                <a:latin typeface="標楷體" panose="03000509000000000000" pitchFamily="65" charset="-120"/>
                <a:ea typeface="標楷體" panose="03000509000000000000" pitchFamily="65" charset="-120"/>
              </a:rPr>
              <a:t>)</a:t>
            </a:r>
            <a:r>
              <a:rPr lang="zh-TW" altLang="en-US" sz="2800" b="1">
                <a:solidFill>
                  <a:srgbClr val="003399"/>
                </a:solidFill>
                <a:latin typeface="標楷體" panose="03000509000000000000" pitchFamily="65" charset="-120"/>
                <a:ea typeface="標楷體" panose="03000509000000000000" pitchFamily="65" charset="-120"/>
              </a:rPr>
              <a:t>四室</a:t>
            </a:r>
          </a:p>
          <a:p>
            <a:pPr lvl="1" eaLnBrk="1" hangingPunct="1">
              <a:lnSpc>
                <a:spcPct val="125000"/>
              </a:lnSpc>
            </a:pPr>
            <a:r>
              <a:rPr lang="en-US" altLang="zh-TW"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三</a:t>
            </a:r>
            <a:r>
              <a:rPr lang="en-US" altLang="zh-TW" sz="2800">
                <a:latin typeface="標楷體" panose="03000509000000000000" pitchFamily="65" charset="-120"/>
                <a:ea typeface="標楷體" panose="03000509000000000000" pitchFamily="65" charset="-120"/>
              </a:rPr>
              <a:t>)</a:t>
            </a:r>
            <a:r>
              <a:rPr lang="zh-TW" altLang="en-US" sz="2800" b="1">
                <a:solidFill>
                  <a:srgbClr val="009900"/>
                </a:solidFill>
                <a:latin typeface="標楷體" panose="03000509000000000000" pitchFamily="65" charset="-120"/>
                <a:ea typeface="標楷體" panose="03000509000000000000" pitchFamily="65" charset="-120"/>
              </a:rPr>
              <a:t>專案計畫</a:t>
            </a:r>
          </a:p>
          <a:p>
            <a:pPr lvl="1" eaLnBrk="1" hangingPunct="1">
              <a:lnSpc>
                <a:spcPct val="125000"/>
              </a:lnSpc>
            </a:pPr>
            <a:r>
              <a:rPr lang="en-US" altLang="zh-TW"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四</a:t>
            </a:r>
            <a:r>
              <a:rPr lang="en-US" altLang="zh-TW" sz="2800">
                <a:latin typeface="標楷體" panose="03000509000000000000" pitchFamily="65" charset="-120"/>
                <a:ea typeface="標楷體" panose="03000509000000000000" pitchFamily="65" charset="-120"/>
              </a:rPr>
              <a:t>)</a:t>
            </a:r>
            <a:r>
              <a:rPr lang="zh-TW" altLang="en-US" sz="2800" b="1">
                <a:solidFill>
                  <a:srgbClr val="CC0099"/>
                </a:solidFill>
                <a:latin typeface="標楷體" panose="03000509000000000000" pitchFamily="65" charset="-120"/>
                <a:ea typeface="標楷體" panose="03000509000000000000" pitchFamily="65" charset="-120"/>
              </a:rPr>
              <a:t>任務編組</a:t>
            </a:r>
          </a:p>
          <a:p>
            <a:endParaRPr lang="zh-TW" altLang="en-US" sz="1800">
              <a:latin typeface="Times New Roman" panose="02020603050405020304" pitchFamily="18" charset="0"/>
            </a:endParaRPr>
          </a:p>
        </p:txBody>
      </p:sp>
      <p:sp>
        <p:nvSpPr>
          <p:cNvPr id="102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EABC30A-5D38-44F0-8DF5-2D5BD61FB41C}" type="slidenum">
              <a:rPr lang="en-US" altLang="zh-TW" sz="1200" smtClean="0"/>
              <a:pPr/>
              <a:t>4</a:t>
            </a:fld>
            <a:endParaRPr lang="en-US" altLang="zh-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a:ln/>
        </p:spPr>
      </p:sp>
      <p:sp>
        <p:nvSpPr>
          <p:cNvPr id="122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122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94397D0-8722-4AAC-843E-227A14FD0013}" type="slidenum">
              <a:rPr lang="en-US" altLang="zh-TW" sz="1200" smtClean="0"/>
              <a:pPr/>
              <a:t>5</a:t>
            </a:fld>
            <a:endParaRPr lang="en-US" altLang="zh-TW"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影像版面配置區 1"/>
          <p:cNvSpPr>
            <a:spLocks noGrp="1" noRot="1" noChangeAspect="1" noChangeArrowheads="1" noTextEdit="1"/>
          </p:cNvSpPr>
          <p:nvPr>
            <p:ph type="sldImg"/>
          </p:nvPr>
        </p:nvSpPr>
        <p:spPr>
          <a:ln/>
        </p:spPr>
      </p:sp>
      <p:sp>
        <p:nvSpPr>
          <p:cNvPr id="3" name="備忘稿版面配置區 2"/>
          <p:cNvSpPr>
            <a:spLocks noGrp="1"/>
          </p:cNvSpPr>
          <p:nvPr>
            <p:ph type="body" idx="1"/>
          </p:nvPr>
        </p:nvSpPr>
        <p:spPr/>
        <p:txBody>
          <a:bodyPr/>
          <a:lstStyle/>
          <a:p>
            <a:pPr eaLnBrk="1" hangingPunct="1">
              <a:defRPr/>
            </a:pPr>
            <a:r>
              <a:rPr lang="zh-TW" altLang="en-US" b="1" dirty="0">
                <a:solidFill>
                  <a:srgbClr val="FF0000"/>
                </a:solidFill>
                <a:ea typeface="標楷體" pitchFamily="65" charset="-120"/>
              </a:rPr>
              <a:t>忠實執行職務</a:t>
            </a:r>
          </a:p>
          <a:p>
            <a:pPr lvl="1" eaLnBrk="1" hangingPunct="1">
              <a:buFont typeface="Times New Roman" pitchFamily="18" charset="0"/>
              <a:buNone/>
              <a:defRPr/>
            </a:pPr>
            <a:r>
              <a:rPr lang="zh-TW" altLang="en-US" dirty="0">
                <a:ea typeface="標楷體" pitchFamily="65" charset="-120"/>
              </a:rPr>
              <a:t>依法執行職務，不畏難規避、推諉、稽延</a:t>
            </a:r>
            <a:r>
              <a:rPr lang="zh-TW" altLang="en-US" dirty="0"/>
              <a:t>。</a:t>
            </a:r>
            <a:r>
              <a:rPr lang="zh-TW" altLang="en-US" dirty="0">
                <a:ea typeface="標楷體" pitchFamily="65" charset="-120"/>
              </a:rPr>
              <a:t>不遲到早退、擅離職守</a:t>
            </a:r>
            <a:r>
              <a:rPr lang="zh-TW" altLang="en-US" dirty="0"/>
              <a:t>。</a:t>
            </a:r>
          </a:p>
          <a:p>
            <a:pPr eaLnBrk="1" hangingPunct="1">
              <a:lnSpc>
                <a:spcPct val="90000"/>
              </a:lnSpc>
              <a:spcBef>
                <a:spcPct val="50000"/>
              </a:spcBef>
              <a:defRPr/>
            </a:pPr>
            <a:r>
              <a:rPr lang="zh-TW" altLang="en-US" sz="3200" b="1" dirty="0">
                <a:solidFill>
                  <a:srgbClr val="FF0000"/>
                </a:solidFill>
                <a:ea typeface="標楷體" pitchFamily="65" charset="-120"/>
              </a:rPr>
              <a:t>確實服從命令</a:t>
            </a:r>
          </a:p>
          <a:p>
            <a:pPr lvl="1" eaLnBrk="1" hangingPunct="1">
              <a:lnSpc>
                <a:spcPct val="90000"/>
              </a:lnSpc>
              <a:spcBef>
                <a:spcPct val="20000"/>
              </a:spcBef>
              <a:buFont typeface="Times New Roman" pitchFamily="18" charset="0"/>
              <a:buNone/>
              <a:defRPr/>
            </a:pPr>
            <a:r>
              <a:rPr lang="zh-TW" altLang="en-US" sz="2800" dirty="0">
                <a:solidFill>
                  <a:schemeClr val="tx2"/>
                </a:solidFill>
                <a:latin typeface="標楷體" pitchFamily="65" charset="-120"/>
                <a:ea typeface="標楷體" pitchFamily="65" charset="-120"/>
              </a:rPr>
              <a:t>對長官於監督範圍內所發命令，有服從之</a:t>
            </a:r>
            <a:r>
              <a:rPr lang="zh-TW" altLang="en-US" sz="2800" dirty="0">
                <a:solidFill>
                  <a:schemeClr val="tx2"/>
                </a:solidFill>
                <a:ea typeface="標楷體" pitchFamily="65" charset="-120"/>
              </a:rPr>
              <a:t>義務</a:t>
            </a:r>
            <a:r>
              <a:rPr lang="zh-TW" altLang="en-US" sz="2800" dirty="0">
                <a:solidFill>
                  <a:schemeClr val="tx2"/>
                </a:solidFill>
                <a:latin typeface="標楷體" pitchFamily="65" charset="-120"/>
                <a:ea typeface="標楷體" pitchFamily="65" charset="-120"/>
              </a:rPr>
              <a:t>，如有意見，得隨時陳述</a:t>
            </a:r>
            <a:r>
              <a:rPr lang="zh-TW" altLang="en-US" sz="2800" dirty="0">
                <a:solidFill>
                  <a:schemeClr val="tx2"/>
                </a:solidFill>
              </a:rPr>
              <a:t>。</a:t>
            </a:r>
            <a:r>
              <a:rPr lang="zh-TW" altLang="en-US" sz="2800" dirty="0">
                <a:solidFill>
                  <a:schemeClr val="tx2"/>
                </a:solidFill>
                <a:latin typeface="標楷體" pitchFamily="65" charset="-120"/>
                <a:ea typeface="標楷體" pitchFamily="65" charset="-120"/>
              </a:rPr>
              <a:t> </a:t>
            </a:r>
            <a:endParaRPr lang="zh-TW" altLang="en-US" sz="2800" dirty="0">
              <a:solidFill>
                <a:schemeClr val="tx2"/>
              </a:solidFill>
            </a:endParaRPr>
          </a:p>
          <a:p>
            <a:pPr eaLnBrk="1" hangingPunct="1">
              <a:spcBef>
                <a:spcPct val="50000"/>
              </a:spcBef>
              <a:defRPr/>
            </a:pPr>
            <a:r>
              <a:rPr lang="zh-TW" altLang="en-US" sz="3200" b="1" dirty="0">
                <a:solidFill>
                  <a:srgbClr val="FF0000"/>
                </a:solidFill>
                <a:ea typeface="標楷體" pitchFamily="65" charset="-120"/>
              </a:rPr>
              <a:t>嚴守業務秘密</a:t>
            </a:r>
          </a:p>
          <a:p>
            <a:pPr lvl="1" eaLnBrk="1" hangingPunct="1">
              <a:spcBef>
                <a:spcPct val="20000"/>
              </a:spcBef>
              <a:buFont typeface="Times New Roman" pitchFamily="18" charset="0"/>
              <a:buNone/>
              <a:defRPr/>
            </a:pPr>
            <a:r>
              <a:rPr lang="zh-TW" altLang="en-US" sz="2800" dirty="0">
                <a:solidFill>
                  <a:schemeClr val="tx2"/>
                </a:solidFill>
                <a:ea typeface="標楷體" pitchFamily="65" charset="-120"/>
              </a:rPr>
              <a:t>對於機密事件，無論是否主管事務，均不得洩漏</a:t>
            </a:r>
            <a:r>
              <a:rPr lang="zh-TW" altLang="en-US" sz="2800" dirty="0">
                <a:solidFill>
                  <a:schemeClr val="tx2"/>
                </a:solidFill>
              </a:rPr>
              <a:t>。</a:t>
            </a:r>
            <a:r>
              <a:rPr lang="zh-TW" altLang="en-US" sz="2800" dirty="0">
                <a:solidFill>
                  <a:schemeClr val="tx2"/>
                </a:solidFill>
                <a:ea typeface="標楷體" pitchFamily="65" charset="-120"/>
              </a:rPr>
              <a:t>未經許可，不得任意發表有關職務之談話</a:t>
            </a:r>
            <a:endParaRPr lang="zh-TW" altLang="en-US" dirty="0"/>
          </a:p>
          <a:p>
            <a:pPr eaLnBrk="1" hangingPunct="1">
              <a:lnSpc>
                <a:spcPct val="90000"/>
              </a:lnSpc>
              <a:defRPr/>
            </a:pPr>
            <a:r>
              <a:rPr lang="zh-TW" altLang="en-US" b="1" dirty="0">
                <a:solidFill>
                  <a:srgbClr val="FF0000"/>
                </a:solidFill>
                <a:ea typeface="標楷體" pitchFamily="65" charset="-120"/>
              </a:rPr>
              <a:t>禁止租借專業證照，兼職應經許可</a:t>
            </a:r>
          </a:p>
          <a:p>
            <a:pPr marL="628650" lvl="1" indent="-171450" eaLnBrk="1" hangingPunct="1">
              <a:lnSpc>
                <a:spcPct val="90000"/>
              </a:lnSpc>
              <a:buFont typeface="Arial" panose="020B0604020202020204" pitchFamily="34" charset="0"/>
              <a:buChar char="•"/>
              <a:defRPr/>
            </a:pPr>
            <a:r>
              <a:rPr lang="zh-TW" altLang="en-US" dirty="0">
                <a:latin typeface="標楷體" pitchFamily="65" charset="-120"/>
                <a:ea typeface="標楷體" pitchFamily="65" charset="-120"/>
              </a:rPr>
              <a:t>不得經營商業或投機事業</a:t>
            </a:r>
            <a:r>
              <a:rPr lang="zh-TW" altLang="en-US" dirty="0"/>
              <a:t>。</a:t>
            </a:r>
            <a:r>
              <a:rPr lang="zh-TW" altLang="en-US" dirty="0">
                <a:latin typeface="標楷體" pitchFamily="65" charset="-120"/>
                <a:ea typeface="標楷體" pitchFamily="65" charset="-120"/>
              </a:rPr>
              <a:t>領有專業證照，應</a:t>
            </a:r>
            <a:r>
              <a:rPr lang="zh-TW" altLang="en-US" b="1" i="1" dirty="0">
                <a:solidFill>
                  <a:srgbClr val="003399"/>
                </a:solidFill>
                <a:latin typeface="標楷體" pitchFamily="65" charset="-120"/>
                <a:ea typeface="標楷體" pitchFamily="65" charset="-120"/>
              </a:rPr>
              <a:t>主動</a:t>
            </a:r>
            <a:r>
              <a:rPr lang="zh-TW" altLang="en-US" dirty="0">
                <a:latin typeface="標楷體" pitchFamily="65" charset="-120"/>
                <a:ea typeface="標楷體" pitchFamily="65" charset="-120"/>
              </a:rPr>
              <a:t>向本所申報，並</a:t>
            </a:r>
            <a:r>
              <a:rPr lang="zh-TW" altLang="en-US" b="1" i="1" dirty="0">
                <a:solidFill>
                  <a:srgbClr val="003399"/>
                </a:solidFill>
                <a:latin typeface="標楷體" pitchFamily="65" charset="-120"/>
                <a:ea typeface="標楷體" pitchFamily="65" charset="-120"/>
              </a:rPr>
              <a:t>不得兼職或租借他人</a:t>
            </a:r>
            <a:r>
              <a:rPr lang="zh-TW" altLang="en-US" dirty="0">
                <a:latin typeface="標楷體" pitchFamily="65" charset="-120"/>
                <a:ea typeface="標楷體" pitchFamily="65" charset="-120"/>
              </a:rPr>
              <a:t>；隱匿未報、申報不實或違法租借、兼職，均視情節予以懲處</a:t>
            </a:r>
            <a:r>
              <a:rPr lang="zh-TW" altLang="en-US" dirty="0"/>
              <a:t>。</a:t>
            </a:r>
          </a:p>
          <a:p>
            <a:pPr marL="628650" lvl="1" indent="-171450" eaLnBrk="1" hangingPunct="1">
              <a:lnSpc>
                <a:spcPct val="90000"/>
              </a:lnSpc>
              <a:buFont typeface="Arial" panose="020B0604020202020204" pitchFamily="34" charset="0"/>
              <a:buChar char="•"/>
              <a:defRPr/>
            </a:pPr>
            <a:r>
              <a:rPr lang="zh-TW" altLang="en-US" dirty="0">
                <a:latin typeface="標楷體" pitchFamily="65" charset="-120"/>
                <a:ea typeface="標楷體" pitchFamily="65" charset="-120"/>
              </a:rPr>
              <a:t>兼任教學或研究工作，或非以營利為目的之事業或團體之職務，均應經本所許可</a:t>
            </a:r>
            <a:r>
              <a:rPr lang="zh-TW" altLang="en-US" dirty="0"/>
              <a:t>。</a:t>
            </a:r>
            <a:r>
              <a:rPr lang="zh-TW" altLang="en-US" dirty="0">
                <a:latin typeface="標楷體" pitchFamily="65" charset="-120"/>
                <a:ea typeface="標楷體" pitchFamily="65" charset="-120"/>
              </a:rPr>
              <a:t>在學校兼任教師，應於每學期開學前簽准，兼課時間每週最多</a:t>
            </a:r>
            <a:r>
              <a:rPr lang="en-US" altLang="zh-TW" b="1" i="1" dirty="0">
                <a:solidFill>
                  <a:srgbClr val="FF0000"/>
                </a:solidFill>
                <a:latin typeface="標楷體" pitchFamily="65" charset="-120"/>
                <a:ea typeface="標楷體" pitchFamily="65" charset="-120"/>
              </a:rPr>
              <a:t>4</a:t>
            </a:r>
            <a:r>
              <a:rPr lang="zh-TW" altLang="en-US" b="1" i="1" dirty="0">
                <a:solidFill>
                  <a:srgbClr val="FF0000"/>
                </a:solidFill>
                <a:latin typeface="標楷體" pitchFamily="65" charset="-120"/>
                <a:ea typeface="標楷體" pitchFamily="65" charset="-120"/>
              </a:rPr>
              <a:t>小時</a:t>
            </a:r>
            <a:r>
              <a:rPr lang="zh-TW" altLang="en-US" dirty="0">
                <a:latin typeface="標楷體" pitchFamily="65" charset="-120"/>
                <a:ea typeface="標楷體" pitchFamily="65" charset="-120"/>
              </a:rPr>
              <a:t>（含往返途程），並以</a:t>
            </a:r>
            <a:r>
              <a:rPr lang="zh-TW" altLang="en-US" b="1" i="1" dirty="0">
                <a:solidFill>
                  <a:srgbClr val="003399"/>
                </a:solidFill>
                <a:latin typeface="標楷體" pitchFamily="65" charset="-120"/>
                <a:ea typeface="標楷體" pitchFamily="65" charset="-120"/>
              </a:rPr>
              <a:t>事</a:t>
            </a:r>
            <a:r>
              <a:rPr lang="zh-TW" altLang="en-US" dirty="0">
                <a:latin typeface="標楷體" pitchFamily="65" charset="-120"/>
                <a:ea typeface="標楷體" pitchFamily="65" charset="-120"/>
              </a:rPr>
              <a:t>、</a:t>
            </a:r>
            <a:r>
              <a:rPr lang="zh-TW" altLang="en-US" b="1" i="1" dirty="0">
                <a:solidFill>
                  <a:srgbClr val="003399"/>
                </a:solidFill>
                <a:latin typeface="標楷體" pitchFamily="65" charset="-120"/>
                <a:ea typeface="標楷體" pitchFamily="65" charset="-120"/>
              </a:rPr>
              <a:t>休</a:t>
            </a:r>
            <a:r>
              <a:rPr lang="zh-TW" altLang="en-US" dirty="0">
                <a:latin typeface="標楷體" pitchFamily="65" charset="-120"/>
                <a:ea typeface="標楷體" pitchFamily="65" charset="-120"/>
              </a:rPr>
              <a:t>假登記</a:t>
            </a:r>
            <a:r>
              <a:rPr lang="zh-TW" altLang="en-US" dirty="0"/>
              <a:t>。</a:t>
            </a:r>
            <a:endParaRPr lang="zh-TW" altLang="en-US" dirty="0">
              <a:latin typeface="標楷體" pitchFamily="65" charset="-120"/>
              <a:ea typeface="標楷體" pitchFamily="65" charset="-120"/>
            </a:endParaRPr>
          </a:p>
          <a:p>
            <a:pPr eaLnBrk="1" hangingPunct="1">
              <a:defRPr/>
            </a:pPr>
            <a:r>
              <a:rPr lang="zh-TW" altLang="en-US" b="1" dirty="0">
                <a:solidFill>
                  <a:srgbClr val="FF0000"/>
                </a:solidFill>
                <a:ea typeface="標楷體" pitchFamily="65" charset="-120"/>
              </a:rPr>
              <a:t>不為一定行為</a:t>
            </a:r>
          </a:p>
          <a:p>
            <a:pPr marL="628650" lvl="1" indent="-171450" eaLnBrk="1" hangingPunct="1">
              <a:buFont typeface="Arial" panose="020B0604020202020204" pitchFamily="34" charset="0"/>
              <a:buChar char="•"/>
              <a:defRPr/>
            </a:pPr>
            <a:r>
              <a:rPr lang="zh-TW" altLang="en-US" dirty="0">
                <a:latin typeface="標楷體" pitchFamily="65" charset="-120"/>
                <a:ea typeface="標楷體" pitchFamily="65" charset="-120"/>
              </a:rPr>
              <a:t>不得有損失名譽之行為</a:t>
            </a:r>
            <a:r>
              <a:rPr lang="zh-TW" altLang="en-US" dirty="0"/>
              <a:t>。</a:t>
            </a:r>
            <a:r>
              <a:rPr lang="zh-TW" altLang="en-US" dirty="0">
                <a:latin typeface="標楷體" pitchFamily="65" charset="-120"/>
                <a:ea typeface="標楷體" pitchFamily="65" charset="-120"/>
              </a:rPr>
              <a:t>不得關說、圖利、收受賄賂</a:t>
            </a:r>
            <a:r>
              <a:rPr lang="zh-TW" altLang="en-US" dirty="0"/>
              <a:t>。</a:t>
            </a:r>
            <a:r>
              <a:rPr lang="zh-TW" altLang="en-US" dirty="0">
                <a:latin typeface="標楷體" pitchFamily="65" charset="-120"/>
                <a:ea typeface="標楷體" pitchFamily="65" charset="-120"/>
              </a:rPr>
              <a:t>非因職務需要，不得動用公物或支用公款</a:t>
            </a:r>
            <a:r>
              <a:rPr lang="zh-TW" altLang="en-US" dirty="0"/>
              <a:t>。</a:t>
            </a:r>
            <a:endParaRPr lang="zh-TW" altLang="en-US" dirty="0">
              <a:latin typeface="標楷體" pitchFamily="65" charset="-120"/>
              <a:ea typeface="標楷體" pitchFamily="65" charset="-120"/>
            </a:endParaRPr>
          </a:p>
          <a:p>
            <a:pPr marL="628650" lvl="1" indent="-171450" eaLnBrk="1" hangingPunct="1">
              <a:buFont typeface="Arial" panose="020B0604020202020204" pitchFamily="34" charset="0"/>
              <a:buChar char="•"/>
              <a:defRPr/>
            </a:pPr>
            <a:r>
              <a:rPr lang="zh-TW" altLang="en-US" dirty="0">
                <a:latin typeface="標楷體" pitchFamily="65" charset="-120"/>
                <a:ea typeface="標楷體" pitchFamily="65" charset="-120"/>
              </a:rPr>
              <a:t>不得利用職務，贈受財物、接受招待、優惠交易、借貸或享受其他不正當利益</a:t>
            </a:r>
            <a:r>
              <a:rPr lang="zh-TW" altLang="en-US" dirty="0"/>
              <a:t>。</a:t>
            </a:r>
            <a:r>
              <a:rPr lang="zh-TW" altLang="en-US" dirty="0">
                <a:latin typeface="標楷體" pitchFamily="65" charset="-120"/>
                <a:ea typeface="標楷體" pitchFamily="65" charset="-120"/>
              </a:rPr>
              <a:t>不得利用視察機會接受招待或饋贈</a:t>
            </a:r>
            <a:r>
              <a:rPr lang="zh-TW" altLang="en-US" dirty="0"/>
              <a:t>。</a:t>
            </a:r>
            <a:endParaRPr lang="zh-TW" altLang="en-US" dirty="0">
              <a:latin typeface="標楷體" pitchFamily="65" charset="-120"/>
              <a:ea typeface="標楷體" pitchFamily="65" charset="-120"/>
            </a:endParaRPr>
          </a:p>
          <a:p>
            <a:pPr marL="628650" lvl="1" indent="-171450" eaLnBrk="1" hangingPunct="1">
              <a:buFont typeface="Arial" panose="020B0604020202020204" pitchFamily="34" charset="0"/>
              <a:buChar char="•"/>
              <a:defRPr/>
            </a:pPr>
            <a:r>
              <a:rPr lang="zh-TW" altLang="en-US" dirty="0">
                <a:latin typeface="標楷體" pitchFamily="65" charset="-120"/>
                <a:ea typeface="標楷體" pitchFamily="65" charset="-120"/>
              </a:rPr>
              <a:t>不得毀損、變造或出借公文書及財物</a:t>
            </a:r>
            <a:r>
              <a:rPr lang="zh-TW" altLang="en-US" dirty="0"/>
              <a:t>。</a:t>
            </a:r>
            <a:r>
              <a:rPr lang="zh-TW" altLang="en-US" dirty="0">
                <a:latin typeface="標楷體" pitchFamily="65" charset="-120"/>
                <a:ea typeface="標楷體" pitchFamily="65" charset="-120"/>
              </a:rPr>
              <a:t>執行職務時，遇有涉及本身或家族之利害事件，應行迴避</a:t>
            </a:r>
            <a:r>
              <a:rPr lang="zh-TW" altLang="en-US" dirty="0"/>
              <a:t>。</a:t>
            </a:r>
          </a:p>
          <a:p>
            <a:pPr>
              <a:defRPr/>
            </a:pPr>
            <a:endParaRPr lang="zh-TW" altLang="en-US" dirty="0"/>
          </a:p>
        </p:txBody>
      </p:sp>
      <p:sp>
        <p:nvSpPr>
          <p:cNvPr id="14340"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A742D20-1E86-4B36-9ACD-B2A0E62A1C6A}" type="slidenum">
              <a:rPr lang="en-US" altLang="zh-TW" sz="1200" smtClean="0"/>
              <a:pPr/>
              <a:t>6</a:t>
            </a:fld>
            <a:endParaRPr lang="en-US" altLang="zh-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影像版面配置區 1"/>
          <p:cNvSpPr>
            <a:spLocks noGrp="1" noRot="1" noChangeAspect="1" noChangeArrowheads="1" noTextEdit="1"/>
          </p:cNvSpPr>
          <p:nvPr>
            <p:ph type="sldImg"/>
          </p:nvPr>
        </p:nvSpPr>
        <p:spPr>
          <a:ln/>
        </p:spPr>
      </p:sp>
      <p:sp>
        <p:nvSpPr>
          <p:cNvPr id="16387"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Times New Roman" panose="02020603050405020304" pitchFamily="18" charset="0"/>
            </a:endParaRPr>
          </a:p>
        </p:txBody>
      </p:sp>
      <p:sp>
        <p:nvSpPr>
          <p:cNvPr id="16388"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6E6CE2D-0F67-4B84-AC7F-83BBC630048A}" type="slidenum">
              <a:rPr lang="en-US" altLang="zh-TW" sz="1200" smtClean="0"/>
              <a:pPr/>
              <a:t>7</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p:cNvSpPr>
            <a:spLocks noGrp="1" noRot="1" noChangeAspect="1" noChangeArrowheads="1" noTextEdit="1"/>
          </p:cNvSpPr>
          <p:nvPr>
            <p:ph type="sldImg"/>
          </p:nvPr>
        </p:nvSpPr>
        <p:spPr>
          <a:ln/>
        </p:spPr>
      </p:sp>
      <p:sp>
        <p:nvSpPr>
          <p:cNvPr id="19459"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在規定上班時間以外延長工作，應先經單位主管同意，並於本所「電子差勤系統」申請加班 。</a:t>
            </a:r>
          </a:p>
          <a:p>
            <a:pPr lvl="1" eaLnBrk="1" hangingPunct="1">
              <a:lnSpc>
                <a:spcPct val="90000"/>
              </a:lnSpc>
              <a:buFont typeface="Times New Roman" panose="02020603050405020304" pitchFamily="18" charset="0"/>
              <a:buChar char="♦"/>
            </a:pPr>
            <a:r>
              <a:rPr lang="zh-TW" altLang="en-US" sz="2200" b="1">
                <a:solidFill>
                  <a:srgbClr val="996633"/>
                </a:solidFill>
                <a:latin typeface="標楷體" panose="03000509000000000000" pitchFamily="65" charset="-120"/>
                <a:ea typeface="標楷體" panose="03000509000000000000" pitchFamily="65" charset="-120"/>
              </a:rPr>
              <a:t>每人每月一般加班以</a:t>
            </a:r>
            <a:r>
              <a:rPr lang="en-US" altLang="zh-TW" sz="2200" b="1" i="1" u="sng">
                <a:solidFill>
                  <a:srgbClr val="996633"/>
                </a:solidFill>
                <a:latin typeface="標楷體" panose="03000509000000000000" pitchFamily="65" charset="-120"/>
                <a:ea typeface="標楷體" panose="03000509000000000000" pitchFamily="65" charset="-120"/>
              </a:rPr>
              <a:t>20</a:t>
            </a:r>
            <a:r>
              <a:rPr lang="zh-TW" altLang="en-US" sz="2200" b="1" i="1" u="sng">
                <a:solidFill>
                  <a:srgbClr val="996633"/>
                </a:solidFill>
                <a:latin typeface="標楷體" panose="03000509000000000000" pitchFamily="65" charset="-120"/>
                <a:ea typeface="標楷體" panose="03000509000000000000" pitchFamily="65" charset="-120"/>
              </a:rPr>
              <a:t>小時</a:t>
            </a:r>
            <a:r>
              <a:rPr lang="zh-TW" altLang="en-US" sz="2200" b="1">
                <a:solidFill>
                  <a:srgbClr val="996633"/>
                </a:solidFill>
                <a:latin typeface="標楷體" panose="03000509000000000000" pitchFamily="65" charset="-120"/>
                <a:ea typeface="標楷體" panose="03000509000000000000" pitchFamily="65" charset="-120"/>
              </a:rPr>
              <a:t>為上限</a:t>
            </a:r>
            <a:r>
              <a:rPr lang="zh-TW" altLang="en-US" sz="2200">
                <a:latin typeface="標楷體" panose="03000509000000000000" pitchFamily="65" charset="-120"/>
                <a:ea typeface="標楷體" panose="03000509000000000000" pitchFamily="65" charset="-120"/>
              </a:rPr>
              <a:t>，如因業務特殊需要須超過上限，應專案簽陳核准。</a:t>
            </a:r>
          </a:p>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加班時間與當日彈性上班或彈性下班時間銜接，以及假日第一次加班，均請直接刷上、下班卡；與彈性上班或彈性下班時間未銜接之上班日加班，以及同一假日第二次加班，應於加班開始前及加班結束後各刷卡</a:t>
            </a:r>
            <a:r>
              <a:rPr lang="en-US" altLang="zh-TW" sz="2200">
                <a:latin typeface="標楷體" panose="03000509000000000000" pitchFamily="65" charset="-120"/>
                <a:ea typeface="標楷體" panose="03000509000000000000" pitchFamily="65" charset="-120"/>
              </a:rPr>
              <a:t>1</a:t>
            </a:r>
            <a:r>
              <a:rPr lang="zh-TW" altLang="en-US" sz="2200">
                <a:latin typeface="標楷體" panose="03000509000000000000" pitchFamily="65" charset="-120"/>
                <a:ea typeface="標楷體" panose="03000509000000000000" pitchFamily="65" charset="-120"/>
              </a:rPr>
              <a:t>次。 </a:t>
            </a:r>
          </a:p>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編制內研究人員、簡任級以上並支領主管職務加給之行政人員，均於加班後一年內，依加班時數補休假，不另支給加班費。</a:t>
            </a:r>
            <a:endParaRPr lang="en-US" altLang="zh-TW" sz="2200">
              <a:latin typeface="標楷體" panose="03000509000000000000" pitchFamily="65" charset="-120"/>
              <a:ea typeface="標楷體" panose="03000509000000000000" pitchFamily="65" charset="-120"/>
            </a:endParaRPr>
          </a:p>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編制內技術員、約聘僱人員得選擇在</a:t>
            </a:r>
            <a:r>
              <a:rPr lang="en-US" altLang="zh-TW" sz="2200">
                <a:latin typeface="標楷體" panose="03000509000000000000" pitchFamily="65" charset="-120"/>
                <a:ea typeface="標楷體" panose="03000509000000000000" pitchFamily="65" charset="-120"/>
              </a:rPr>
              <a:t>1</a:t>
            </a:r>
            <a:r>
              <a:rPr lang="zh-TW" altLang="en-US" sz="2200">
                <a:latin typeface="標楷體" panose="03000509000000000000" pitchFamily="65" charset="-120"/>
                <a:ea typeface="標楷體" panose="03000509000000000000" pitchFamily="65" charset="-120"/>
              </a:rPr>
              <a:t>年內補休或報支加班費。</a:t>
            </a:r>
            <a:endParaRPr lang="en-US" altLang="zh-TW" sz="2200">
              <a:latin typeface="標楷體" panose="03000509000000000000" pitchFamily="65" charset="-120"/>
              <a:ea typeface="標楷體" panose="03000509000000000000" pitchFamily="65" charset="-120"/>
            </a:endParaRPr>
          </a:p>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每月俸給（不含核能職務加給）除以</a:t>
            </a:r>
            <a:r>
              <a:rPr lang="en-US" altLang="zh-TW" sz="2200">
                <a:latin typeface="標楷體" panose="03000509000000000000" pitchFamily="65" charset="-120"/>
                <a:ea typeface="標楷體" panose="03000509000000000000" pitchFamily="65" charset="-120"/>
              </a:rPr>
              <a:t>240</a:t>
            </a:r>
            <a:r>
              <a:rPr lang="zh-TW" altLang="en-US" sz="2200">
                <a:latin typeface="標楷體" panose="03000509000000000000" pitchFamily="65" charset="-120"/>
                <a:ea typeface="標楷體" panose="03000509000000000000" pitchFamily="65" charset="-120"/>
              </a:rPr>
              <a:t>為每小時加班費支給標準，適用勞基法人員依勞基法規定加倍計發。</a:t>
            </a:r>
            <a:r>
              <a:rPr lang="zh-TW" altLang="en-US" sz="2200">
                <a:latin typeface="Times New Roman" panose="02020603050405020304" pitchFamily="18" charset="0"/>
              </a:rPr>
              <a:t> </a:t>
            </a:r>
            <a:r>
              <a:rPr lang="zh-TW" altLang="en-US" sz="2200">
                <a:latin typeface="標楷體" panose="03000509000000000000" pitchFamily="65" charset="-120"/>
                <a:ea typeface="標楷體" panose="03000509000000000000" pitchFamily="65" charset="-120"/>
              </a:rPr>
              <a:t> </a:t>
            </a:r>
          </a:p>
          <a:p>
            <a:endParaRPr lang="zh-TW" altLang="en-US">
              <a:latin typeface="Times New Roman" panose="02020603050405020304" pitchFamily="18" charset="0"/>
            </a:endParaRPr>
          </a:p>
        </p:txBody>
      </p:sp>
      <p:sp>
        <p:nvSpPr>
          <p:cNvPr id="19460"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5BC2E41-74A9-49CE-85E0-09479B7212A1}" type="slidenum">
              <a:rPr lang="en-US" altLang="zh-TW" sz="1200" smtClean="0"/>
              <a:pPr/>
              <a:t>9</a:t>
            </a:fld>
            <a:endParaRPr lang="en-US" altLang="zh-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lvl="1" eaLnBrk="1" hangingPunct="1">
              <a:lnSpc>
                <a:spcPct val="90000"/>
              </a:lnSpc>
              <a:buFont typeface="Times New Roman" panose="02020603050405020304" pitchFamily="18" charset="0"/>
              <a:buNone/>
              <a:defRPr/>
            </a:pPr>
            <a:r>
              <a:rPr lang="zh-TW" altLang="en-US" sz="2600" dirty="0">
                <a:latin typeface="標楷體" panose="03000509000000000000" pitchFamily="65" charset="-120"/>
                <a:ea typeface="標楷體" panose="03000509000000000000" pitchFamily="65" charset="-120"/>
              </a:rPr>
              <a:t>因公務奉派赴大陸地區，應簽陳所長核准，並依下列程序申請許可：</a:t>
            </a:r>
          </a:p>
          <a:p>
            <a:pPr lvl="2" eaLnBrk="1" hangingPunct="1">
              <a:lnSpc>
                <a:spcPct val="90000"/>
              </a:lnSpc>
              <a:buFont typeface="Wingdings" panose="05000000000000000000" pitchFamily="2" charset="2"/>
              <a:buNone/>
              <a:defRPr/>
            </a:pPr>
            <a:r>
              <a:rPr lang="zh-TW" altLang="en-US" sz="2600" dirty="0">
                <a:latin typeface="標楷體" panose="03000509000000000000" pitchFamily="65" charset="-120"/>
                <a:ea typeface="標楷體" panose="03000509000000000000" pitchFamily="65" charset="-120"/>
              </a:rPr>
              <a:t>公務人員、聘僱人員：職務列簡任</a:t>
            </a:r>
            <a:r>
              <a:rPr lang="en-US" altLang="zh-TW" sz="2600" dirty="0">
                <a:latin typeface="標楷體" panose="03000509000000000000" pitchFamily="65" charset="-120"/>
                <a:ea typeface="標楷體" panose="03000509000000000000" pitchFamily="65" charset="-120"/>
              </a:rPr>
              <a:t>10</a:t>
            </a:r>
            <a:r>
              <a:rPr lang="zh-TW" altLang="en-US" sz="2600" dirty="0">
                <a:latin typeface="標楷體" panose="03000509000000000000" pitchFamily="65" charset="-120"/>
                <a:ea typeface="標楷體" panose="03000509000000000000" pitchFamily="65" charset="-120"/>
              </a:rPr>
              <a:t>等以下之公務人員及聘僱人員，依行政院原子能委員會授權規定由本所核定；職務跨列簡任</a:t>
            </a:r>
            <a:r>
              <a:rPr lang="en-US" altLang="zh-TW" sz="2600" dirty="0">
                <a:latin typeface="標楷體" panose="03000509000000000000" pitchFamily="65" charset="-120"/>
                <a:ea typeface="標楷體" panose="03000509000000000000" pitchFamily="65" charset="-120"/>
              </a:rPr>
              <a:t>11</a:t>
            </a:r>
            <a:r>
              <a:rPr lang="zh-TW" altLang="en-US" sz="2600" dirty="0">
                <a:latin typeface="標楷體" panose="03000509000000000000" pitchFamily="65" charset="-120"/>
                <a:ea typeface="標楷體" panose="03000509000000000000" pitchFamily="65" charset="-120"/>
              </a:rPr>
              <a:t>等以上之公務人員，於預定進入大陸地區</a:t>
            </a:r>
            <a:r>
              <a:rPr lang="en-US" altLang="zh-TW" sz="2600" b="1" dirty="0">
                <a:solidFill>
                  <a:srgbClr val="CC0099"/>
                </a:solidFill>
                <a:latin typeface="標楷體" panose="03000509000000000000" pitchFamily="65" charset="-120"/>
                <a:ea typeface="標楷體" panose="03000509000000000000" pitchFamily="65" charset="-120"/>
              </a:rPr>
              <a:t>2</a:t>
            </a:r>
            <a:r>
              <a:rPr lang="zh-TW" altLang="en-US" sz="2600" b="1" dirty="0">
                <a:solidFill>
                  <a:srgbClr val="CC0099"/>
                </a:solidFill>
                <a:latin typeface="標楷體" panose="03000509000000000000" pitchFamily="65" charset="-120"/>
                <a:ea typeface="標楷體" panose="03000509000000000000" pitchFamily="65" charset="-120"/>
              </a:rPr>
              <a:t>週</a:t>
            </a:r>
            <a:r>
              <a:rPr lang="zh-TW" altLang="en-US" sz="2600" dirty="0">
                <a:latin typeface="標楷體" panose="03000509000000000000" pitchFamily="65" charset="-120"/>
                <a:ea typeface="標楷體" panose="03000509000000000000" pitchFamily="65" charset="-120"/>
              </a:rPr>
              <a:t>前，由本所陳報行政院原子能委員會核轉內政部入出國及移民署申請許可。</a:t>
            </a:r>
          </a:p>
          <a:p>
            <a:pPr eaLnBrk="1" hangingPunct="1">
              <a:defRPr/>
            </a:pPr>
            <a:r>
              <a:rPr lang="zh-TW" altLang="en-US" b="1" dirty="0">
                <a:solidFill>
                  <a:srgbClr val="FF0000"/>
                </a:solidFill>
                <a:ea typeface="標楷體" panose="03000509000000000000" pitchFamily="65" charset="-120"/>
              </a:rPr>
              <a:t>非公務事由赴大陸</a:t>
            </a:r>
          </a:p>
          <a:p>
            <a:pPr lvl="1" eaLnBrk="1" hangingPunct="1">
              <a:lnSpc>
                <a:spcPct val="85000"/>
              </a:lnSpc>
              <a:buFont typeface="Times New Roman" panose="02020603050405020304" pitchFamily="18" charset="0"/>
              <a:buChar char="♦"/>
              <a:defRPr/>
            </a:pPr>
            <a:r>
              <a:rPr lang="zh-TW" altLang="en-US" sz="2600" dirty="0">
                <a:latin typeface="標楷體" panose="03000509000000000000" pitchFamily="65" charset="-120"/>
                <a:ea typeface="標楷體" panose="03000509000000000000" pitchFamily="65" charset="-120"/>
              </a:rPr>
              <a:t>職務跨列簡任</a:t>
            </a:r>
            <a:r>
              <a:rPr lang="en-US" altLang="zh-TW" sz="2600" dirty="0">
                <a:latin typeface="標楷體" panose="03000509000000000000" pitchFamily="65" charset="-120"/>
                <a:ea typeface="標楷體" panose="03000509000000000000" pitchFamily="65" charset="-120"/>
              </a:rPr>
              <a:t>11</a:t>
            </a:r>
            <a:r>
              <a:rPr lang="zh-TW" altLang="en-US" sz="2600" dirty="0">
                <a:latin typeface="標楷體" panose="03000509000000000000" pitchFamily="65" charset="-120"/>
                <a:ea typeface="標楷體" panose="03000509000000000000" pitchFamily="65" charset="-120"/>
              </a:rPr>
              <a:t>等以上之公務人員，以非公務事由</a:t>
            </a:r>
            <a:r>
              <a:rPr lang="en-US" altLang="zh-TW" sz="2600" dirty="0">
                <a:latin typeface="標楷體" panose="03000509000000000000" pitchFamily="65" charset="-120"/>
                <a:ea typeface="標楷體" panose="03000509000000000000" pitchFamily="65" charset="-120"/>
              </a:rPr>
              <a:t>(</a:t>
            </a:r>
            <a:r>
              <a:rPr lang="zh-TW" altLang="en-US" sz="2600" b="1" dirty="0">
                <a:solidFill>
                  <a:srgbClr val="FF0000"/>
                </a:solidFill>
                <a:latin typeface="標楷體" panose="03000509000000000000" pitchFamily="65" charset="-120"/>
                <a:ea typeface="標楷體" panose="03000509000000000000" pitchFamily="65" charset="-120"/>
              </a:rPr>
              <a:t>旅遊、探親、探病、奔喪</a:t>
            </a:r>
            <a:r>
              <a:rPr lang="zh-TW" altLang="en-US" sz="2600" dirty="0">
                <a:latin typeface="標楷體" panose="03000509000000000000" pitchFamily="65" charset="-120"/>
                <a:ea typeface="標楷體" panose="03000509000000000000" pitchFamily="65" charset="-120"/>
              </a:rPr>
              <a:t>）赴大陸地區，</a:t>
            </a:r>
            <a:r>
              <a:rPr lang="zh-TW" altLang="en-US" sz="2600" b="1" dirty="0">
                <a:solidFill>
                  <a:srgbClr val="0000FF"/>
                </a:solidFill>
                <a:ea typeface="標楷體" panose="03000509000000000000" pitchFamily="65" charset="-120"/>
              </a:rPr>
              <a:t> </a:t>
            </a:r>
            <a:r>
              <a:rPr lang="zh-TW" altLang="en-US" sz="2600" dirty="0">
                <a:latin typeface="標楷體" panose="03000509000000000000" pitchFamily="65" charset="-120"/>
                <a:ea typeface="標楷體" panose="03000509000000000000" pitchFamily="65" charset="-120"/>
              </a:rPr>
              <a:t>應於預定進入大陸地區</a:t>
            </a:r>
            <a:r>
              <a:rPr lang="en-US" altLang="zh-TW" sz="2600" b="1" dirty="0">
                <a:solidFill>
                  <a:srgbClr val="CC0099"/>
                </a:solidFill>
                <a:latin typeface="標楷體" panose="03000509000000000000" pitchFamily="65" charset="-120"/>
                <a:ea typeface="標楷體" panose="03000509000000000000" pitchFamily="65" charset="-120"/>
              </a:rPr>
              <a:t>4</a:t>
            </a:r>
            <a:r>
              <a:rPr lang="zh-TW" altLang="en-US" sz="2600" b="1" dirty="0">
                <a:solidFill>
                  <a:srgbClr val="CC0099"/>
                </a:solidFill>
                <a:latin typeface="標楷體" panose="03000509000000000000" pitchFamily="65" charset="-120"/>
                <a:ea typeface="標楷體" panose="03000509000000000000" pitchFamily="65" charset="-120"/>
              </a:rPr>
              <a:t>週</a:t>
            </a:r>
            <a:r>
              <a:rPr lang="zh-TW" altLang="en-US" sz="2600" dirty="0">
                <a:latin typeface="標楷體" panose="03000509000000000000" pitchFamily="65" charset="-120"/>
                <a:ea typeface="標楷體" panose="03000509000000000000" pitchFamily="65" charset="-120"/>
              </a:rPr>
              <a:t>前向本所提出申請，並陳報行政院原子能委員會核轉內政部入出國及移民署申請許可。</a:t>
            </a:r>
          </a:p>
          <a:p>
            <a:pPr lvl="1" eaLnBrk="1" hangingPunct="1">
              <a:lnSpc>
                <a:spcPct val="85000"/>
              </a:lnSpc>
              <a:buFont typeface="Times New Roman" panose="02020603050405020304" pitchFamily="18" charset="0"/>
              <a:buChar char="♦"/>
              <a:defRPr/>
            </a:pPr>
            <a:r>
              <a:rPr lang="zh-TW" altLang="en-US" sz="2600" dirty="0">
                <a:latin typeface="標楷體" panose="03000509000000000000" pitchFamily="65" charset="-120"/>
                <a:ea typeface="標楷體" panose="03000509000000000000" pitchFamily="65" charset="-120"/>
              </a:rPr>
              <a:t>職務列簡任</a:t>
            </a:r>
            <a:r>
              <a:rPr lang="en-US" altLang="zh-TW" sz="2600" dirty="0">
                <a:latin typeface="標楷體" panose="03000509000000000000" pitchFamily="65" charset="-120"/>
                <a:ea typeface="標楷體" panose="03000509000000000000" pitchFamily="65" charset="-120"/>
              </a:rPr>
              <a:t>10</a:t>
            </a:r>
            <a:r>
              <a:rPr lang="zh-TW" altLang="en-US" sz="2600" dirty="0">
                <a:latin typeface="標楷體" panose="03000509000000000000" pitchFamily="65" charset="-120"/>
                <a:ea typeface="標楷體" panose="03000509000000000000" pitchFamily="65" charset="-120"/>
              </a:rPr>
              <a:t>職等以下之公務人員、聘僱人員</a:t>
            </a:r>
            <a:br>
              <a:rPr lang="zh-TW" altLang="en-US"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、技工、工友、駕駛，以非公務事由</a:t>
            </a:r>
            <a:r>
              <a:rPr lang="en-US" altLang="zh-TW" sz="2600" dirty="0">
                <a:latin typeface="標楷體" panose="03000509000000000000" pitchFamily="65" charset="-120"/>
                <a:ea typeface="標楷體" panose="03000509000000000000" pitchFamily="65" charset="-120"/>
              </a:rPr>
              <a:t>(</a:t>
            </a:r>
            <a:r>
              <a:rPr lang="zh-TW" altLang="en-US" sz="2600" b="1" dirty="0">
                <a:solidFill>
                  <a:srgbClr val="FF0000"/>
                </a:solidFill>
                <a:latin typeface="標楷體" panose="03000509000000000000" pitchFamily="65" charset="-120"/>
                <a:ea typeface="標楷體" panose="03000509000000000000" pitchFamily="65" charset="-120"/>
              </a:rPr>
              <a:t>旅遊、探親、探病、奔喪</a:t>
            </a:r>
            <a:r>
              <a:rPr lang="zh-TW" altLang="en-US" sz="2600" dirty="0">
                <a:latin typeface="標楷體" panose="03000509000000000000" pitchFamily="65" charset="-120"/>
                <a:ea typeface="標楷體" panose="03000509000000000000" pitchFamily="65" charset="-120"/>
              </a:rPr>
              <a:t>）赴大陸地區，應於預定進入大陸地區</a:t>
            </a:r>
            <a:r>
              <a:rPr lang="en-US" altLang="zh-TW" sz="2600" b="1" dirty="0">
                <a:solidFill>
                  <a:srgbClr val="CC0099"/>
                </a:solidFill>
                <a:latin typeface="標楷體" panose="03000509000000000000" pitchFamily="65" charset="-120"/>
                <a:ea typeface="標楷體" panose="03000509000000000000" pitchFamily="65" charset="-120"/>
              </a:rPr>
              <a:t>7</a:t>
            </a:r>
            <a:r>
              <a:rPr lang="zh-TW" altLang="en-US" sz="2600" b="1" dirty="0">
                <a:solidFill>
                  <a:srgbClr val="CC0099"/>
                </a:solidFill>
                <a:latin typeface="標楷體" panose="03000509000000000000" pitchFamily="65" charset="-120"/>
                <a:ea typeface="標楷體" panose="03000509000000000000" pitchFamily="65" charset="-120"/>
              </a:rPr>
              <a:t>日</a:t>
            </a:r>
            <a:r>
              <a:rPr lang="zh-TW" altLang="en-US" sz="2600" dirty="0">
                <a:latin typeface="標楷體" panose="03000509000000000000" pitchFamily="65" charset="-120"/>
                <a:ea typeface="標楷體" panose="03000509000000000000" pitchFamily="65" charset="-120"/>
              </a:rPr>
              <a:t>前向本所提出申請。</a:t>
            </a:r>
            <a:endParaRPr lang="zh-TW" altLang="en-US" sz="2600" strike="dblStrike" dirty="0">
              <a:solidFill>
                <a:srgbClr val="CC0099"/>
              </a:solidFill>
              <a:latin typeface="標楷體" panose="03000509000000000000" pitchFamily="65" charset="-120"/>
              <a:ea typeface="標楷體" panose="03000509000000000000" pitchFamily="65" charset="-120"/>
            </a:endParaRPr>
          </a:p>
          <a:p>
            <a:pPr>
              <a:defRPr/>
            </a:pPr>
            <a:endParaRPr lang="zh-TW" altLang="en-US" dirty="0"/>
          </a:p>
        </p:txBody>
      </p:sp>
      <p:sp>
        <p:nvSpPr>
          <p:cNvPr id="215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AAFD320-4B1A-4634-9989-F1C9ECB64693}" type="slidenum">
              <a:rPr lang="en-US" altLang="zh-TW" sz="1200" smtClean="0"/>
              <a:pPr/>
              <a:t>10</a:t>
            </a:fld>
            <a:endParaRPr lang="en-US" altLang="zh-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80000"/>
              </a:lnSpc>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休假補助費</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自</a:t>
            </a:r>
            <a:r>
              <a:rPr lang="en-US" altLang="zh-TW">
                <a:latin typeface="標楷體" panose="03000509000000000000" pitchFamily="65" charset="-120"/>
                <a:ea typeface="標楷體" panose="03000509000000000000" pitchFamily="65" charset="-120"/>
              </a:rPr>
              <a:t>109</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月</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日起</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a:t>
            </a:r>
          </a:p>
          <a:p>
            <a:pPr lvl="2" eaLnBrk="1" hangingPunct="1">
              <a:lnSpc>
                <a:spcPct val="80000"/>
              </a:lnSpc>
              <a:buFont typeface="Wingdings" panose="05000000000000000000" pitchFamily="2" charset="2"/>
              <a:buChar char="Ø"/>
            </a:pPr>
            <a:r>
              <a:rPr lang="zh-TW" altLang="en-US" sz="2600">
                <a:latin typeface="標楷體" panose="03000509000000000000" pitchFamily="65" charset="-120"/>
                <a:ea typeface="標楷體" panose="03000509000000000000" pitchFamily="65" charset="-120"/>
              </a:rPr>
              <a:t>公務人員及約聘僱人員</a:t>
            </a:r>
            <a:r>
              <a:rPr lang="en-US" altLang="zh-TW" sz="2600" b="1">
                <a:solidFill>
                  <a:srgbClr val="FF0000"/>
                </a:solidFill>
                <a:latin typeface="標楷體" panose="03000509000000000000" pitchFamily="65" charset="-120"/>
                <a:ea typeface="標楷體" panose="03000509000000000000" pitchFamily="65" charset="-120"/>
              </a:rPr>
              <a:t>10</a:t>
            </a:r>
            <a:r>
              <a:rPr lang="zh-TW" altLang="en-US" sz="2600" b="1">
                <a:solidFill>
                  <a:srgbClr val="FF0000"/>
                </a:solidFill>
                <a:latin typeface="標楷體" panose="03000509000000000000" pitchFamily="65" charset="-120"/>
                <a:ea typeface="標楷體" panose="03000509000000000000" pitchFamily="65" charset="-120"/>
              </a:rPr>
              <a:t>日</a:t>
            </a:r>
            <a:r>
              <a:rPr lang="zh-TW" altLang="en-US" sz="2600">
                <a:latin typeface="標楷體" panose="03000509000000000000" pitchFamily="65" charset="-120"/>
                <a:ea typeface="標楷體" panose="03000509000000000000" pitchFamily="65" charset="-120"/>
              </a:rPr>
              <a:t>以內之休假應全數休畢，並以國民旅遊卡消費申請補助，最高補助</a:t>
            </a:r>
            <a:r>
              <a:rPr lang="en-US" altLang="zh-TW" sz="2600">
                <a:latin typeface="標楷體" panose="03000509000000000000" pitchFamily="65" charset="-120"/>
                <a:ea typeface="標楷體" panose="03000509000000000000" pitchFamily="65" charset="-120"/>
              </a:rPr>
              <a:t>16,000</a:t>
            </a:r>
            <a:r>
              <a:rPr lang="zh-TW" altLang="en-US" sz="2600">
                <a:latin typeface="標楷體" panose="03000509000000000000" pitchFamily="65" charset="-120"/>
                <a:ea typeface="標楷體" panose="03000509000000000000" pitchFamily="65" charset="-120"/>
              </a:rPr>
              <a:t>元。</a:t>
            </a:r>
          </a:p>
          <a:p>
            <a:pPr lvl="2" eaLnBrk="1" hangingPunct="1">
              <a:lnSpc>
                <a:spcPct val="80000"/>
              </a:lnSpc>
              <a:buFont typeface="Wingdings" panose="05000000000000000000" pitchFamily="2" charset="2"/>
              <a:buChar char="Ø"/>
            </a:pPr>
            <a:r>
              <a:rPr lang="zh-TW" altLang="en-US" sz="2600">
                <a:latin typeface="標楷體" panose="03000509000000000000" pitchFamily="65" charset="-120"/>
                <a:ea typeface="標楷體" panose="03000509000000000000" pitchFamily="65" charset="-120"/>
              </a:rPr>
              <a:t>公務人員及約聘僱人員應休畢日數以外之休假，按國內休假日數支給休假補助費</a:t>
            </a:r>
            <a:r>
              <a:rPr lang="en-US" altLang="zh-TW" sz="2600">
                <a:latin typeface="標楷體" panose="03000509000000000000" pitchFamily="65" charset="-120"/>
                <a:ea typeface="標楷體" panose="03000509000000000000" pitchFamily="65" charset="-120"/>
              </a:rPr>
              <a:t>600</a:t>
            </a:r>
            <a:r>
              <a:rPr lang="zh-TW" altLang="en-US" sz="2600">
                <a:latin typeface="標楷體" panose="03000509000000000000" pitchFamily="65" charset="-120"/>
                <a:ea typeface="標楷體" panose="03000509000000000000" pitchFamily="65" charset="-120"/>
              </a:rPr>
              <a:t>元；未達一日者，按小時（</a:t>
            </a:r>
            <a:r>
              <a:rPr lang="en-US" altLang="zh-TW" sz="2600">
                <a:latin typeface="標楷體" panose="03000509000000000000" pitchFamily="65" charset="-120"/>
                <a:ea typeface="標楷體" panose="03000509000000000000" pitchFamily="65" charset="-120"/>
              </a:rPr>
              <a:t>75</a:t>
            </a:r>
            <a:r>
              <a:rPr lang="zh-TW" altLang="en-US" sz="2600">
                <a:latin typeface="標楷體" panose="03000509000000000000" pitchFamily="65" charset="-120"/>
                <a:ea typeface="標楷體" panose="03000509000000000000" pitchFamily="65" charset="-120"/>
              </a:rPr>
              <a:t>元）支給。</a:t>
            </a:r>
          </a:p>
          <a:p>
            <a:pPr lvl="1" eaLnBrk="1" hangingPunct="1">
              <a:lnSpc>
                <a:spcPct val="80000"/>
              </a:lnSpc>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未休假加班費</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自</a:t>
            </a:r>
            <a:r>
              <a:rPr lang="en-US" altLang="zh-TW">
                <a:latin typeface="標楷體" panose="03000509000000000000" pitchFamily="65" charset="-120"/>
                <a:ea typeface="標楷體" panose="03000509000000000000" pitchFamily="65" charset="-120"/>
              </a:rPr>
              <a:t>109</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月</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日起</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a:t>
            </a:r>
          </a:p>
          <a:p>
            <a:pPr lvl="2" eaLnBrk="1" hangingPunct="1">
              <a:lnSpc>
                <a:spcPct val="80000"/>
              </a:lnSpc>
              <a:buFont typeface="Wingdings" panose="05000000000000000000" pitchFamily="2" charset="2"/>
              <a:buChar char="Ø"/>
            </a:pPr>
            <a:r>
              <a:rPr lang="zh-TW" altLang="en-US" sz="2600">
                <a:latin typeface="標楷體" panose="03000509000000000000" pitchFamily="65" charset="-120"/>
                <a:ea typeface="標楷體" panose="03000509000000000000" pitchFamily="65" charset="-120"/>
              </a:rPr>
              <a:t>公務人員及約聘僱人員超過</a:t>
            </a:r>
            <a:r>
              <a:rPr lang="en-US" altLang="zh-TW" sz="2600" b="1">
                <a:solidFill>
                  <a:srgbClr val="FF0000"/>
                </a:solidFill>
                <a:latin typeface="標楷體" panose="03000509000000000000" pitchFamily="65" charset="-120"/>
                <a:ea typeface="標楷體" panose="03000509000000000000" pitchFamily="65" charset="-120"/>
              </a:rPr>
              <a:t>10</a:t>
            </a:r>
            <a:r>
              <a:rPr lang="zh-TW" altLang="en-US" sz="2600" b="1">
                <a:solidFill>
                  <a:srgbClr val="FF0000"/>
                </a:solidFill>
                <a:latin typeface="標楷體" panose="03000509000000000000" pitchFamily="65" charset="-120"/>
                <a:ea typeface="標楷體" panose="03000509000000000000" pitchFamily="65" charset="-120"/>
              </a:rPr>
              <a:t>日</a:t>
            </a:r>
            <a:r>
              <a:rPr lang="zh-TW" altLang="en-US" sz="2600">
                <a:latin typeface="標楷體" panose="03000509000000000000" pitchFamily="65" charset="-120"/>
                <a:ea typeface="標楷體" panose="03000509000000000000" pitchFamily="65" charset="-120"/>
              </a:rPr>
              <a:t>之休假，如因公務需要未能休假，得核發未休假加班費（以小時為計發單位）。</a:t>
            </a:r>
          </a:p>
          <a:p>
            <a:endParaRPr lang="zh-TW" altLang="en-US">
              <a:latin typeface="Times New Roman" panose="02020603050405020304" pitchFamily="18" charset="0"/>
            </a:endParaRPr>
          </a:p>
        </p:txBody>
      </p:sp>
      <p:sp>
        <p:nvSpPr>
          <p:cNvPr id="2355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BABC046-E880-4957-9F1B-3BDC8E19DAAF}" type="slidenum">
              <a:rPr lang="en-US" altLang="zh-TW" sz="1200" smtClean="0"/>
              <a:pPr/>
              <a:t>11</a:t>
            </a:fld>
            <a:endParaRPr lang="en-US" altLang="zh-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2765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31E1B9D-DFA2-4648-89E1-A0A23C6A2386}" type="slidenum">
              <a:rPr lang="en-US" altLang="zh-TW" sz="1200" smtClean="0"/>
              <a:pPr/>
              <a:t>14</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668280" y="0"/>
            <a:ext cx="77724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lvl1pPr>
              <a:defRPr/>
            </a:lvl1pPr>
          </a:lstStyle>
          <a:p>
            <a:pPr>
              <a:defRPr/>
            </a:pPr>
            <a:endParaRPr lang="en-US" altLang="zh-TW"/>
          </a:p>
        </p:txBody>
      </p:sp>
      <p:sp>
        <p:nvSpPr>
          <p:cNvPr id="4" name="頁尾版面配置區 3"/>
          <p:cNvSpPr>
            <a:spLocks noGrp="1"/>
          </p:cNvSpPr>
          <p:nvPr>
            <p:ph type="ftr" sz="quarter" idx="11"/>
          </p:nvPr>
        </p:nvSpPr>
        <p:spPr>
          <a:xfrm>
            <a:off x="3203575" y="6142038"/>
            <a:ext cx="3086100" cy="365125"/>
          </a:xfrm>
        </p:spPr>
        <p:txBody>
          <a:bodyPr/>
          <a:lstStyle>
            <a:lvl1pPr>
              <a:defRPr/>
            </a:lvl1pPr>
          </a:lstStyle>
          <a:p>
            <a:pPr>
              <a:defRPr/>
            </a:pPr>
            <a:r>
              <a:rPr lang="en-US" altLang="zh-TW"/>
              <a:t>/28</a:t>
            </a:r>
            <a:endParaRPr lang="zh-TW" altLang="en-US" dirty="0"/>
          </a:p>
        </p:txBody>
      </p:sp>
      <p:sp>
        <p:nvSpPr>
          <p:cNvPr id="5" name="投影片編號版面配置區 4"/>
          <p:cNvSpPr>
            <a:spLocks noGrp="1"/>
          </p:cNvSpPr>
          <p:nvPr>
            <p:ph type="sldNum" sz="quarter" idx="12"/>
          </p:nvPr>
        </p:nvSpPr>
        <p:spPr>
          <a:xfrm>
            <a:off x="2590800" y="6142038"/>
            <a:ext cx="2057400" cy="365125"/>
          </a:xfrm>
        </p:spPr>
        <p:txBody>
          <a:bodyPr/>
          <a:lstStyle>
            <a:lvl1pPr>
              <a:defRPr/>
            </a:lvl1pPr>
          </a:lstStyle>
          <a:p>
            <a:pPr>
              <a:defRPr/>
            </a:pPr>
            <a:fld id="{B9BF5549-A50D-4635-B8ED-F1D04356E4C2}" type="slidenum">
              <a:rPr lang="zh-TW" altLang="en-US"/>
              <a:pPr>
                <a:defRPr/>
              </a:pPr>
              <a:t>‹#›</a:t>
            </a:fld>
            <a:endParaRPr lang="zh-TW" altLang="en-US" dirty="0"/>
          </a:p>
        </p:txBody>
      </p:sp>
    </p:spTree>
    <p:extLst>
      <p:ext uri="{BB962C8B-B14F-4D97-AF65-F5344CB8AC3E}">
        <p14:creationId xmlns:p14="http://schemas.microsoft.com/office/powerpoint/2010/main" val="2069654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2009006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p:cNvSpPr>
            <a:spLocks noGrp="1" noChangeArrowheads="1"/>
          </p:cNvSpPr>
          <p:nvPr>
            <p:ph type="dt" sz="half" idx="2"/>
          </p:nvPr>
        </p:nvSpPr>
        <p:spPr bwMode="auto">
          <a:xfrm>
            <a:off x="685800" y="61722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Times New Roman" charset="0"/>
                <a:ea typeface="新細明體" pitchFamily="18" charset="-120"/>
              </a:defRPr>
            </a:lvl1pPr>
          </a:lstStyle>
          <a:p>
            <a:pPr>
              <a:defRPr/>
            </a:pPr>
            <a:endParaRPr lang="en-US" altLang="zh-TW"/>
          </a:p>
        </p:txBody>
      </p:sp>
      <p:sp>
        <p:nvSpPr>
          <p:cNvPr id="2" name="頁尾版面配置區 1"/>
          <p:cNvSpPr>
            <a:spLocks noGrp="1"/>
          </p:cNvSpPr>
          <p:nvPr>
            <p:ph type="ftr" sz="quarter" idx="3"/>
          </p:nvPr>
        </p:nvSpPr>
        <p:spPr>
          <a:xfrm>
            <a:off x="3028950" y="617378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t>/28</a:t>
            </a:r>
            <a:endParaRPr lang="zh-TW" altLang="en-US" dirty="0"/>
          </a:p>
        </p:txBody>
      </p:sp>
      <p:sp>
        <p:nvSpPr>
          <p:cNvPr id="3" name="投影片編號版面配置區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99AB8A-27BF-4081-8A50-FF533B4DC13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340" r:id="rId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charset="0"/>
          <a:ea typeface="新細明體" pitchFamily="18" charset="-120"/>
        </a:defRPr>
      </a:lvl5pPr>
      <a:lvl6pPr marL="457200" algn="ctr" rtl="0" fontAlgn="base">
        <a:spcBef>
          <a:spcPct val="0"/>
        </a:spcBef>
        <a:spcAft>
          <a:spcPct val="0"/>
        </a:spcAft>
        <a:defRPr kumimoji="1" sz="4400">
          <a:solidFill>
            <a:schemeClr val="tx2"/>
          </a:solidFill>
          <a:latin typeface="Times New Roman" charset="0"/>
          <a:ea typeface="新細明體" pitchFamily="18" charset="-120"/>
        </a:defRPr>
      </a:lvl6pPr>
      <a:lvl7pPr marL="914400" algn="ctr" rtl="0" fontAlgn="base">
        <a:spcBef>
          <a:spcPct val="0"/>
        </a:spcBef>
        <a:spcAft>
          <a:spcPct val="0"/>
        </a:spcAft>
        <a:defRPr kumimoji="1" sz="4400">
          <a:solidFill>
            <a:schemeClr val="tx2"/>
          </a:solidFill>
          <a:latin typeface="Times New Roman" charset="0"/>
          <a:ea typeface="新細明體" pitchFamily="18" charset="-120"/>
        </a:defRPr>
      </a:lvl7pPr>
      <a:lvl8pPr marL="1371600" algn="ctr" rtl="0" fontAlgn="base">
        <a:spcBef>
          <a:spcPct val="0"/>
        </a:spcBef>
        <a:spcAft>
          <a:spcPct val="0"/>
        </a:spcAft>
        <a:defRPr kumimoji="1" sz="4400">
          <a:solidFill>
            <a:schemeClr val="tx2"/>
          </a:solidFill>
          <a:latin typeface="Times New Roman" charset="0"/>
          <a:ea typeface="新細明體" pitchFamily="18" charset="-120"/>
        </a:defRPr>
      </a:lvl8pPr>
      <a:lvl9pPr marL="1828800" algn="ctr" rtl="0" fontAlgn="base">
        <a:spcBef>
          <a:spcPct val="0"/>
        </a:spcBef>
        <a:spcAft>
          <a:spcPct val="0"/>
        </a:spcAft>
        <a:defRPr kumimoji="1" sz="4400">
          <a:solidFill>
            <a:schemeClr val="tx2"/>
          </a:solidFill>
          <a:latin typeface="Times New Roman"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image" Target="../media/image21.png"/><Relationship Id="rId5" Type="http://schemas.openxmlformats.org/officeDocument/2006/relationships/diagramQuickStyle" Target="../diagrams/quickStyle5.xml"/><Relationship Id="rId10" Type="http://schemas.openxmlformats.org/officeDocument/2006/relationships/image" Target="../media/image20.png"/><Relationship Id="rId4" Type="http://schemas.openxmlformats.org/officeDocument/2006/relationships/diagramLayout" Target="../diagrams/layout5.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00113" y="1196975"/>
            <a:ext cx="7559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50000"/>
              </a:spcBef>
              <a:buFontTx/>
              <a:buNone/>
            </a:pPr>
            <a:r>
              <a:rPr lang="zh-TW" altLang="en-US" sz="4000">
                <a:solidFill>
                  <a:schemeClr val="tx1"/>
                </a:solidFill>
                <a:ea typeface="標楷體" panose="03000509000000000000" pitchFamily="65" charset="-120"/>
              </a:rPr>
              <a:t>行政院原子能委員會核能研究所</a:t>
            </a:r>
          </a:p>
        </p:txBody>
      </p:sp>
      <p:sp>
        <p:nvSpPr>
          <p:cNvPr id="5123" name="Text Box 3"/>
          <p:cNvSpPr txBox="1">
            <a:spLocks noChangeArrowheads="1"/>
          </p:cNvSpPr>
          <p:nvPr/>
        </p:nvSpPr>
        <p:spPr bwMode="auto">
          <a:xfrm>
            <a:off x="1600200" y="2667000"/>
            <a:ext cx="579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50000"/>
              </a:spcBef>
              <a:buFontTx/>
              <a:buNone/>
            </a:pPr>
            <a:r>
              <a:rPr lang="zh-TW" altLang="en-US" sz="4400" b="1">
                <a:solidFill>
                  <a:srgbClr val="0033CC"/>
                </a:solidFill>
                <a:ea typeface="標楷體" panose="03000509000000000000" pitchFamily="65" charset="-120"/>
              </a:rPr>
              <a:t>新 進 人 員 講 習</a:t>
            </a:r>
          </a:p>
        </p:txBody>
      </p:sp>
      <p:sp>
        <p:nvSpPr>
          <p:cNvPr id="5124" name="Text Box 4"/>
          <p:cNvSpPr txBox="1">
            <a:spLocks noChangeArrowheads="1"/>
          </p:cNvSpPr>
          <p:nvPr/>
        </p:nvSpPr>
        <p:spPr bwMode="auto">
          <a:xfrm>
            <a:off x="2484438" y="4437063"/>
            <a:ext cx="394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50000"/>
              </a:spcBef>
              <a:buFontTx/>
              <a:buNone/>
            </a:pPr>
            <a:r>
              <a:rPr lang="zh-TW" altLang="en-US" sz="3600" b="1">
                <a:solidFill>
                  <a:srgbClr val="FF6600"/>
                </a:solidFill>
                <a:ea typeface="標楷體" panose="03000509000000000000" pitchFamily="65" charset="-120"/>
              </a:rPr>
              <a:t>人事室業務簡介</a:t>
            </a:r>
          </a:p>
        </p:txBody>
      </p:sp>
      <p:sp>
        <p:nvSpPr>
          <p:cNvPr id="11" name="投影片編號版面配置區 10"/>
          <p:cNvSpPr>
            <a:spLocks noGrp="1"/>
          </p:cNvSpPr>
          <p:nvPr>
            <p:ph type="sldNum" sz="quarter" idx="12"/>
          </p:nvPr>
        </p:nvSpPr>
        <p:spPr/>
        <p:txBody>
          <a:bodyPr/>
          <a:lstStyle/>
          <a:p>
            <a:pPr>
              <a:defRPr/>
            </a:pPr>
            <a:fld id="{9354A21B-4EE3-493F-8081-6CCB979FF4DF}" type="slidenum">
              <a:rPr lang="zh-TW" altLang="en-US"/>
              <a:pPr>
                <a:defRPr/>
              </a:pPr>
              <a:t>1</a:t>
            </a:fld>
            <a:endParaRPr lang="zh-TW" altLang="en-US"/>
          </a:p>
        </p:txBody>
      </p:sp>
      <p:sp>
        <p:nvSpPr>
          <p:cNvPr id="13" name="頁尾版面配置區 12"/>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23850" y="180975"/>
            <a:ext cx="3960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r>
              <a:rPr lang="zh-TW" altLang="en-US" b="1">
                <a:solidFill>
                  <a:srgbClr val="FF0000"/>
                </a:solidFill>
                <a:ea typeface="標楷體" panose="03000509000000000000" pitchFamily="65" charset="-120"/>
              </a:rPr>
              <a:t>赴大陸地區申請</a:t>
            </a:r>
          </a:p>
        </p:txBody>
      </p:sp>
      <p:pic>
        <p:nvPicPr>
          <p:cNvPr id="20483"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746125"/>
            <a:ext cx="20875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1047750"/>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8325" y="595313"/>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圖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373398" flipH="1">
            <a:off x="4487863" y="1079500"/>
            <a:ext cx="13208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p:cNvGraphicFramePr>
            <a:graphicFrameLocks noGrp="1"/>
          </p:cNvGraphicFramePr>
          <p:nvPr/>
        </p:nvGraphicFramePr>
        <p:xfrm>
          <a:off x="323850" y="2855913"/>
          <a:ext cx="8366125" cy="2722561"/>
        </p:xfrm>
        <a:graphic>
          <a:graphicData uri="http://schemas.openxmlformats.org/drawingml/2006/table">
            <a:tbl>
              <a:tblPr firstRow="1" bandRow="1">
                <a:tableStyleId>{5C22544A-7EE6-4342-B048-85BDC9FD1C3A}</a:tableStyleId>
              </a:tblPr>
              <a:tblGrid>
                <a:gridCol w="1512140">
                  <a:extLst>
                    <a:ext uri="{9D8B030D-6E8A-4147-A177-3AD203B41FA5}">
                      <a16:colId xmlns:a16="http://schemas.microsoft.com/office/drawing/2014/main" val="3394776975"/>
                    </a:ext>
                  </a:extLst>
                </a:gridCol>
                <a:gridCol w="2208318">
                  <a:extLst>
                    <a:ext uri="{9D8B030D-6E8A-4147-A177-3AD203B41FA5}">
                      <a16:colId xmlns:a16="http://schemas.microsoft.com/office/drawing/2014/main" val="604941939"/>
                    </a:ext>
                  </a:extLst>
                </a:gridCol>
                <a:gridCol w="4645667">
                  <a:extLst>
                    <a:ext uri="{9D8B030D-6E8A-4147-A177-3AD203B41FA5}">
                      <a16:colId xmlns:a16="http://schemas.microsoft.com/office/drawing/2014/main" val="600872217"/>
                    </a:ext>
                  </a:extLst>
                </a:gridCol>
              </a:tblGrid>
              <a:tr h="396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種類</a:t>
                      </a:r>
                      <a:endParaRPr lang="zh-TW" altLang="en-US" sz="2000" dirty="0">
                        <a:latin typeface="標楷體" panose="03000509000000000000" pitchFamily="65" charset="-120"/>
                        <a:ea typeface="標楷體" panose="03000509000000000000" pitchFamily="65" charset="-120"/>
                        <a:cs typeface="Times New Roman" pitchFamily="18" charset="0"/>
                      </a:endParaRP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cs typeface="Times New Roman" pitchFamily="18" charset="0"/>
                        </a:rPr>
                        <a:t>規定</a:t>
                      </a: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cs typeface="Times New Roman" pitchFamily="18" charset="0"/>
                        </a:rPr>
                        <a:t>備註</a:t>
                      </a:r>
                    </a:p>
                  </a:txBody>
                  <a:tcPr marL="91438" marR="91438" marT="45721" marB="45721"/>
                </a:tc>
                <a:extLst>
                  <a:ext uri="{0D108BD9-81ED-4DB2-BD59-A6C34878D82A}">
                    <a16:rowId xmlns:a16="http://schemas.microsoft.com/office/drawing/2014/main" val="1246739439"/>
                  </a:ext>
                </a:extLst>
              </a:tr>
              <a:tr h="1005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公務</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含轉機</a:t>
                      </a:r>
                      <a:r>
                        <a:rPr lang="en-US"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marL="91438" marR="91438" marT="45721" marB="45721"/>
                </a:tc>
                <a:tc>
                  <a:txBody>
                    <a:bodyPr/>
                    <a:lstStyle/>
                    <a:p>
                      <a:r>
                        <a:rPr lang="zh-TW" altLang="en-US" sz="2000" dirty="0">
                          <a:latin typeface="標楷體" panose="03000509000000000000" pitchFamily="65" charset="-120"/>
                          <a:ea typeface="標楷體" panose="03000509000000000000" pitchFamily="65" charset="-120"/>
                        </a:rPr>
                        <a:t>應簽陳所長核准</a:t>
                      </a: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rPr>
                        <a:t>簡任</a:t>
                      </a:r>
                      <a:r>
                        <a:rPr lang="en-US" altLang="zh-TW" sz="2000" dirty="0">
                          <a:solidFill>
                            <a:schemeClr val="tx1"/>
                          </a:solidFill>
                          <a:latin typeface="標楷體" panose="03000509000000000000" pitchFamily="65" charset="-120"/>
                          <a:ea typeface="標楷體" panose="03000509000000000000" pitchFamily="65" charset="-120"/>
                        </a:rPr>
                        <a:t>10</a:t>
                      </a:r>
                      <a:r>
                        <a:rPr lang="zh-TW" altLang="en-US" sz="2000" dirty="0">
                          <a:solidFill>
                            <a:schemeClr val="tx1"/>
                          </a:solidFill>
                          <a:latin typeface="標楷體" panose="03000509000000000000" pitchFamily="65" charset="-120"/>
                          <a:ea typeface="標楷體" panose="03000509000000000000" pitchFamily="65" charset="-120"/>
                        </a:rPr>
                        <a:t>等以下由本所核定</a:t>
                      </a:r>
                      <a:endParaRPr lang="en-US" altLang="zh-TW" sz="2000" dirty="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rPr>
                        <a:t>簡任</a:t>
                      </a:r>
                      <a:r>
                        <a:rPr lang="en-US" altLang="zh-TW" sz="2000" dirty="0">
                          <a:solidFill>
                            <a:schemeClr val="tx1"/>
                          </a:solidFill>
                          <a:latin typeface="標楷體" panose="03000509000000000000" pitchFamily="65" charset="-120"/>
                          <a:ea typeface="標楷體" panose="03000509000000000000" pitchFamily="65" charset="-120"/>
                        </a:rPr>
                        <a:t>11</a:t>
                      </a:r>
                      <a:r>
                        <a:rPr lang="zh-TW" altLang="en-US" sz="2000" dirty="0">
                          <a:solidFill>
                            <a:schemeClr val="tx1"/>
                          </a:solidFill>
                          <a:latin typeface="標楷體" panose="03000509000000000000" pitchFamily="65" charset="-120"/>
                          <a:ea typeface="標楷體" panose="03000509000000000000" pitchFamily="65" charset="-120"/>
                        </a:rPr>
                        <a:t>等以上</a:t>
                      </a:r>
                      <a:r>
                        <a:rPr lang="en-US" altLang="zh-TW" sz="2000" b="1" dirty="0">
                          <a:solidFill>
                            <a:srgbClr val="CC0099"/>
                          </a:solidFill>
                          <a:latin typeface="標楷體" panose="03000509000000000000" pitchFamily="65" charset="-120"/>
                          <a:ea typeface="標楷體" panose="03000509000000000000" pitchFamily="65" charset="-120"/>
                        </a:rPr>
                        <a:t>2</a:t>
                      </a:r>
                      <a:r>
                        <a:rPr lang="zh-TW" altLang="en-US" sz="2000" b="1" dirty="0">
                          <a:solidFill>
                            <a:srgbClr val="CC0099"/>
                          </a:solidFill>
                          <a:latin typeface="標楷體" panose="03000509000000000000" pitchFamily="65" charset="-120"/>
                          <a:ea typeface="標楷體" panose="03000509000000000000" pitchFamily="65" charset="-120"/>
                        </a:rPr>
                        <a:t>週</a:t>
                      </a:r>
                      <a:r>
                        <a:rPr lang="zh-TW" altLang="en-US" sz="2000" dirty="0">
                          <a:latin typeface="標楷體" panose="03000509000000000000" pitchFamily="65" charset="-120"/>
                          <a:ea typeface="標楷體" panose="03000509000000000000" pitchFamily="65" charset="-120"/>
                        </a:rPr>
                        <a:t>前</a:t>
                      </a:r>
                      <a:r>
                        <a:rPr lang="zh-TW" altLang="en-US" sz="2000" dirty="0">
                          <a:solidFill>
                            <a:schemeClr val="tx1"/>
                          </a:solidFill>
                          <a:latin typeface="標楷體" panose="03000509000000000000" pitchFamily="65" charset="-120"/>
                          <a:ea typeface="標楷體" panose="03000509000000000000" pitchFamily="65" charset="-120"/>
                        </a:rPr>
                        <a:t>陳報原能會轉</a:t>
                      </a:r>
                      <a:r>
                        <a:rPr lang="zh-TW" altLang="en-US" sz="2000" dirty="0">
                          <a:latin typeface="標楷體" panose="03000509000000000000" pitchFamily="65" charset="-120"/>
                          <a:ea typeface="標楷體" panose="03000509000000000000" pitchFamily="65" charset="-120"/>
                        </a:rPr>
                        <a:t>內政部入出國及移民署申請許可</a:t>
                      </a:r>
                      <a:endParaRPr lang="en-US" altLang="zh-TW" sz="2000" b="0" kern="1200" baseline="0" dirty="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38" marR="91438" marT="45721" marB="45721"/>
                </a:tc>
                <a:extLst>
                  <a:ext uri="{0D108BD9-81ED-4DB2-BD59-A6C34878D82A}">
                    <a16:rowId xmlns:a16="http://schemas.microsoft.com/office/drawing/2014/main" val="2074981414"/>
                  </a:ext>
                </a:extLst>
              </a:tr>
              <a:tr h="132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u="none" dirty="0">
                          <a:latin typeface="標楷體" panose="03000509000000000000" pitchFamily="65" charset="-120"/>
                          <a:ea typeface="標楷體" panose="03000509000000000000" pitchFamily="65" charset="-120"/>
                        </a:rPr>
                        <a:t>非公務</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旅遊、探親、探病、奔喪</a:t>
                      </a:r>
                      <a:r>
                        <a:rPr lang="zh-TW" altLang="en-US" sz="2000" dirty="0">
                          <a:solidFill>
                            <a:schemeClr val="tx1"/>
                          </a:solidFill>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含轉機</a:t>
                      </a:r>
                      <a:r>
                        <a:rPr lang="en-US"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marL="91438" marR="91438" marT="45721" marB="45721"/>
                </a:tc>
                <a:tc>
                  <a:txBody>
                    <a:bodyPr/>
                    <a:lstStyle/>
                    <a:p>
                      <a:pPr marL="0" marR="0" lvl="0" indent="0" algn="just" defTabSz="1043056" rtl="0" eaLnBrk="1" fontAlgn="auto" latinLnBrk="0" hangingPunct="1">
                        <a:lnSpc>
                          <a:spcPct val="100000"/>
                        </a:lnSpc>
                        <a:spcBef>
                          <a:spcPts val="0"/>
                        </a:spcBef>
                        <a:spcAft>
                          <a:spcPts val="0"/>
                        </a:spcAft>
                        <a:buClr>
                          <a:schemeClr val="tx1"/>
                        </a:buClr>
                        <a:buSzTx/>
                        <a:buFont typeface="Wingdings" panose="05000000000000000000" pitchFamily="2" charset="2"/>
                        <a:buNone/>
                        <a:tabLst>
                          <a:tab pos="177800" algn="l"/>
                        </a:tabLst>
                        <a:defRPr/>
                      </a:pPr>
                      <a:r>
                        <a:rPr lang="zh-TW" altLang="en-US" sz="2000" b="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向本所提出申請</a:t>
                      </a:r>
                      <a:endParaRPr lang="en-US" altLang="zh-TW" sz="2000" b="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rPr>
                        <a:t>簡任</a:t>
                      </a:r>
                      <a:r>
                        <a:rPr lang="en-US" altLang="zh-TW" sz="2000" dirty="0">
                          <a:solidFill>
                            <a:schemeClr val="tx1"/>
                          </a:solidFill>
                          <a:latin typeface="標楷體" panose="03000509000000000000" pitchFamily="65" charset="-120"/>
                          <a:ea typeface="標楷體" panose="03000509000000000000" pitchFamily="65" charset="-120"/>
                        </a:rPr>
                        <a:t>10</a:t>
                      </a:r>
                      <a:r>
                        <a:rPr lang="zh-TW" altLang="en-US" sz="2000" dirty="0">
                          <a:solidFill>
                            <a:schemeClr val="tx1"/>
                          </a:solidFill>
                          <a:latin typeface="標楷體" panose="03000509000000000000" pitchFamily="65" charset="-120"/>
                          <a:ea typeface="標楷體" panose="03000509000000000000" pitchFamily="65" charset="-120"/>
                        </a:rPr>
                        <a:t>等以下</a:t>
                      </a:r>
                      <a:r>
                        <a:rPr lang="en-US" altLang="zh-TW" sz="2000" b="1" dirty="0">
                          <a:solidFill>
                            <a:srgbClr val="CC0099"/>
                          </a:solidFill>
                          <a:latin typeface="標楷體" panose="03000509000000000000" pitchFamily="65" charset="-120"/>
                          <a:ea typeface="標楷體" panose="03000509000000000000" pitchFamily="65" charset="-120"/>
                        </a:rPr>
                        <a:t>7</a:t>
                      </a:r>
                      <a:r>
                        <a:rPr lang="zh-TW" altLang="en-US" sz="2000" b="1" dirty="0">
                          <a:solidFill>
                            <a:srgbClr val="CC0099"/>
                          </a:solidFill>
                          <a:latin typeface="標楷體" panose="03000509000000000000" pitchFamily="65" charset="-120"/>
                          <a:ea typeface="標楷體" panose="03000509000000000000" pitchFamily="65" charset="-120"/>
                        </a:rPr>
                        <a:t>日</a:t>
                      </a:r>
                      <a:r>
                        <a:rPr lang="zh-TW" altLang="en-US" sz="2000" dirty="0">
                          <a:solidFill>
                            <a:schemeClr val="tx1"/>
                          </a:solidFill>
                          <a:latin typeface="標楷體" panose="03000509000000000000" pitchFamily="65" charset="-120"/>
                          <a:ea typeface="標楷體" panose="03000509000000000000" pitchFamily="65" charset="-120"/>
                        </a:rPr>
                        <a:t>前向本所提出申請</a:t>
                      </a:r>
                      <a:endParaRPr lang="en-US" altLang="zh-TW" sz="2000" dirty="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rPr>
                        <a:t>簡任</a:t>
                      </a:r>
                      <a:r>
                        <a:rPr lang="en-US" altLang="zh-TW" sz="2000" dirty="0">
                          <a:solidFill>
                            <a:schemeClr val="tx1"/>
                          </a:solidFill>
                          <a:latin typeface="標楷體" panose="03000509000000000000" pitchFamily="65" charset="-120"/>
                          <a:ea typeface="標楷體" panose="03000509000000000000" pitchFamily="65" charset="-120"/>
                        </a:rPr>
                        <a:t>11</a:t>
                      </a:r>
                      <a:r>
                        <a:rPr lang="zh-TW" altLang="en-US" sz="2000" dirty="0">
                          <a:solidFill>
                            <a:schemeClr val="tx1"/>
                          </a:solidFill>
                          <a:latin typeface="標楷體" panose="03000509000000000000" pitchFamily="65" charset="-120"/>
                          <a:ea typeface="標楷體" panose="03000509000000000000" pitchFamily="65" charset="-120"/>
                        </a:rPr>
                        <a:t>等以上</a:t>
                      </a:r>
                      <a:r>
                        <a:rPr lang="en-US" altLang="zh-TW" sz="2000" b="1" dirty="0">
                          <a:solidFill>
                            <a:srgbClr val="CC0099"/>
                          </a:solidFill>
                          <a:latin typeface="標楷體" panose="03000509000000000000" pitchFamily="65" charset="-120"/>
                          <a:ea typeface="標楷體" panose="03000509000000000000" pitchFamily="65" charset="-120"/>
                        </a:rPr>
                        <a:t>4</a:t>
                      </a:r>
                      <a:r>
                        <a:rPr lang="zh-TW" altLang="en-US" sz="2000" b="1" dirty="0">
                          <a:solidFill>
                            <a:srgbClr val="CC0099"/>
                          </a:solidFill>
                          <a:latin typeface="標楷體" panose="03000509000000000000" pitchFamily="65" charset="-120"/>
                          <a:ea typeface="標楷體" panose="03000509000000000000" pitchFamily="65" charset="-120"/>
                        </a:rPr>
                        <a:t>週</a:t>
                      </a:r>
                      <a:r>
                        <a:rPr lang="zh-TW" altLang="en-US" sz="2000" dirty="0">
                          <a:latin typeface="標楷體" panose="03000509000000000000" pitchFamily="65" charset="-120"/>
                          <a:ea typeface="標楷體" panose="03000509000000000000" pitchFamily="65" charset="-120"/>
                        </a:rPr>
                        <a:t>前</a:t>
                      </a:r>
                      <a:r>
                        <a:rPr lang="zh-TW" altLang="en-US" sz="2000" dirty="0">
                          <a:solidFill>
                            <a:schemeClr val="tx1"/>
                          </a:solidFill>
                          <a:latin typeface="標楷體" panose="03000509000000000000" pitchFamily="65" charset="-120"/>
                          <a:ea typeface="標楷體" panose="03000509000000000000" pitchFamily="65" charset="-120"/>
                        </a:rPr>
                        <a:t>陳報原能會轉</a:t>
                      </a:r>
                      <a:r>
                        <a:rPr lang="zh-TW" altLang="en-US" sz="2000" dirty="0">
                          <a:latin typeface="標楷體" panose="03000509000000000000" pitchFamily="65" charset="-120"/>
                          <a:ea typeface="標楷體" panose="03000509000000000000" pitchFamily="65" charset="-120"/>
                        </a:rPr>
                        <a:t>內政部入出國及移民署申請許可</a:t>
                      </a:r>
                      <a:endParaRPr lang="en-US" altLang="zh-TW" sz="2000" b="0" kern="1200" baseline="0" dirty="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38" marR="91438" marT="45721" marB="45721"/>
                </a:tc>
                <a:extLst>
                  <a:ext uri="{0D108BD9-81ED-4DB2-BD59-A6C34878D82A}">
                    <a16:rowId xmlns:a16="http://schemas.microsoft.com/office/drawing/2014/main" val="2087597918"/>
                  </a:ext>
                </a:extLst>
              </a:tr>
            </a:tbl>
          </a:graphicData>
        </a:graphic>
      </p:graphicFrame>
      <p:sp>
        <p:nvSpPr>
          <p:cNvPr id="20505" name="矩形 7"/>
          <p:cNvSpPr>
            <a:spLocks noChangeArrowheads="1"/>
          </p:cNvSpPr>
          <p:nvPr/>
        </p:nvSpPr>
        <p:spPr bwMode="auto">
          <a:xfrm>
            <a:off x="323850" y="5578475"/>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均應依規定填寫返臺意見反應表陳核。</a:t>
            </a:r>
            <a:endParaRPr lang="zh-TW" altLang="en-US" sz="2400">
              <a:solidFill>
                <a:schemeClr val="tx1"/>
              </a:solidFill>
            </a:endParaRPr>
          </a:p>
        </p:txBody>
      </p:sp>
      <p:sp>
        <p:nvSpPr>
          <p:cNvPr id="9" name="投影片編號版面配置區 8"/>
          <p:cNvSpPr>
            <a:spLocks noGrp="1"/>
          </p:cNvSpPr>
          <p:nvPr>
            <p:ph type="sldNum" sz="quarter" idx="12"/>
          </p:nvPr>
        </p:nvSpPr>
        <p:spPr/>
        <p:txBody>
          <a:bodyPr/>
          <a:lstStyle/>
          <a:p>
            <a:pPr>
              <a:defRPr/>
            </a:pPr>
            <a:fld id="{12B06E70-3C73-4CAD-B3D2-EB4BEC71BA9A}" type="slidenum">
              <a:rPr lang="zh-TW" altLang="en-US"/>
              <a:pPr>
                <a:defRPr/>
              </a:pPr>
              <a:t>10</a:t>
            </a:fld>
            <a:endParaRPr lang="zh-TW" altLang="en-US"/>
          </a:p>
        </p:txBody>
      </p:sp>
      <p:sp>
        <p:nvSpPr>
          <p:cNvPr id="12" name="頁尾版面配置區 1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250825" y="319088"/>
            <a:ext cx="7772400" cy="720725"/>
          </a:xfrm>
        </p:spPr>
        <p:txBody>
          <a:bodyPr/>
          <a:lstStyle/>
          <a:p>
            <a:pPr eaLnBrk="1" hangingPunct="1">
              <a:lnSpc>
                <a:spcPct val="80000"/>
              </a:lnSpc>
              <a:spcBef>
                <a:spcPct val="50000"/>
              </a:spcBef>
            </a:pPr>
            <a:r>
              <a:rPr lang="zh-TW" altLang="en-US" b="1">
                <a:solidFill>
                  <a:srgbClr val="FF0000"/>
                </a:solidFill>
                <a:latin typeface="標楷體" panose="03000509000000000000" pitchFamily="65" charset="-120"/>
                <a:ea typeface="標楷體" panose="03000509000000000000" pitchFamily="65" charset="-120"/>
              </a:rPr>
              <a:t>休假補助費及未休假加班費</a:t>
            </a:r>
          </a:p>
        </p:txBody>
      </p:sp>
      <p:grpSp>
        <p:nvGrpSpPr>
          <p:cNvPr id="22531" name="群組 16"/>
          <p:cNvGrpSpPr>
            <a:grpSpLocks/>
          </p:cNvGrpSpPr>
          <p:nvPr/>
        </p:nvGrpSpPr>
        <p:grpSpPr bwMode="auto">
          <a:xfrm>
            <a:off x="1223963" y="1265238"/>
            <a:ext cx="1874837" cy="471487"/>
            <a:chOff x="988751" y="2514449"/>
            <a:chExt cx="1288157" cy="470590"/>
          </a:xfrm>
        </p:grpSpPr>
        <p:sp>
          <p:nvSpPr>
            <p:cNvPr id="18" name="圓角矩形 17"/>
            <p:cNvSpPr/>
            <p:nvPr/>
          </p:nvSpPr>
          <p:spPr bwMode="auto">
            <a:xfrm>
              <a:off x="988751" y="2514449"/>
              <a:ext cx="1288157" cy="470590"/>
            </a:xfrm>
            <a:prstGeom prst="roundRect">
              <a:avLst>
                <a:gd name="adj" fmla="val 50000"/>
              </a:avLst>
            </a:prstGeom>
            <a:solidFill>
              <a:srgbClr val="FFC000"/>
            </a:solidFill>
            <a:ln w="127000" cap="flat" cmpd="tri"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kumimoji="0" lang="zh-TW" altLang="en-US" sz="1800" kern="0" dirty="0">
                <a:solidFill>
                  <a:prstClr val="black"/>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1205807" y="2574659"/>
              <a:ext cx="832231" cy="399289"/>
            </a:xfrm>
            <a:prstGeom prst="rect">
              <a:avLst/>
            </a:prstGeom>
            <a:noFill/>
          </p:spPr>
          <p:txBody>
            <a:bodyPr wrap="none">
              <a:spAutoFit/>
            </a:bodyPr>
            <a:lstStyle/>
            <a:p>
              <a:pPr algn="ctr" eaLnBrk="1" fontAlgn="auto" hangingPunct="1">
                <a:spcBef>
                  <a:spcPts val="0"/>
                </a:spcBef>
                <a:spcAft>
                  <a:spcPts val="0"/>
                </a:spcAft>
                <a:defRPr/>
              </a:pPr>
              <a:r>
                <a:rPr kumimoji="0" lang="en-US" altLang="zh-TW" sz="2000" b="1" kern="0" dirty="0">
                  <a:solidFill>
                    <a:prstClr val="white"/>
                  </a:solidFill>
                  <a:latin typeface="標楷體" panose="03000509000000000000" pitchFamily="65" charset="-120"/>
                  <a:ea typeface="標楷體" panose="03000509000000000000" pitchFamily="65" charset="-120"/>
                </a:rPr>
                <a:t>10</a:t>
              </a:r>
              <a:r>
                <a:rPr kumimoji="0" lang="zh-TW" altLang="en-US" sz="2000" b="1" kern="0" dirty="0">
                  <a:solidFill>
                    <a:prstClr val="white"/>
                  </a:solidFill>
                  <a:latin typeface="標楷體" panose="03000509000000000000" pitchFamily="65" charset="-120"/>
                  <a:ea typeface="標楷體" panose="03000509000000000000" pitchFamily="65" charset="-120"/>
                </a:rPr>
                <a:t>日以下</a:t>
              </a:r>
            </a:p>
          </p:txBody>
        </p:sp>
      </p:grpSp>
      <p:grpSp>
        <p:nvGrpSpPr>
          <p:cNvPr id="22532" name="群組 19"/>
          <p:cNvGrpSpPr>
            <a:grpSpLocks/>
          </p:cNvGrpSpPr>
          <p:nvPr/>
        </p:nvGrpSpPr>
        <p:grpSpPr bwMode="auto">
          <a:xfrm>
            <a:off x="5508625" y="1268413"/>
            <a:ext cx="3095625" cy="469900"/>
            <a:chOff x="6858000" y="2514449"/>
            <a:chExt cx="1288157" cy="470590"/>
          </a:xfrm>
        </p:grpSpPr>
        <p:sp>
          <p:nvSpPr>
            <p:cNvPr id="22549" name="圓角矩形 20"/>
            <p:cNvSpPr>
              <a:spLocks noChangeArrowheads="1"/>
            </p:cNvSpPr>
            <p:nvPr/>
          </p:nvSpPr>
          <p:spPr bwMode="auto">
            <a:xfrm>
              <a:off x="6858000" y="2514449"/>
              <a:ext cx="1288157" cy="470590"/>
            </a:xfrm>
            <a:prstGeom prst="roundRect">
              <a:avLst>
                <a:gd name="adj" fmla="val 50000"/>
              </a:avLst>
            </a:prstGeom>
            <a:solidFill>
              <a:srgbClr val="0066FF"/>
            </a:solidFill>
            <a:ln>
              <a:noFill/>
            </a:ln>
            <a:extLst>
              <a:ext uri="{91240B29-F687-4F45-9708-019B960494DF}">
                <a14:hiddenLine xmlns:a14="http://schemas.microsoft.com/office/drawing/2010/main" w="127000" cmpd="tri" algn="ctr">
                  <a:solidFill>
                    <a:srgbClr val="000000"/>
                  </a:solidFill>
                  <a:round/>
                  <a:headEnd/>
                  <a:tailEnd/>
                </a14:hiddenLine>
              </a:ext>
            </a:extLst>
          </p:spPr>
          <p:txBody>
            <a:bodyPr wrap="none"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sz="1800">
                <a:solidFill>
                  <a:srgbClr val="000000"/>
                </a:solidFill>
                <a:latin typeface="標楷體" panose="03000509000000000000" pitchFamily="65" charset="-120"/>
                <a:ea typeface="標楷體" panose="03000509000000000000" pitchFamily="65" charset="-120"/>
              </a:endParaRPr>
            </a:p>
          </p:txBody>
        </p:sp>
        <p:sp>
          <p:nvSpPr>
            <p:cNvPr id="22550" name="文字方塊 21"/>
            <p:cNvSpPr txBox="1">
              <a:spLocks noChangeArrowheads="1"/>
            </p:cNvSpPr>
            <p:nvPr/>
          </p:nvSpPr>
          <p:spPr bwMode="auto">
            <a:xfrm>
              <a:off x="7027956" y="2556753"/>
              <a:ext cx="948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a:spcBef>
                  <a:spcPct val="0"/>
                </a:spcBef>
                <a:buFontTx/>
                <a:buNone/>
              </a:pPr>
              <a:r>
                <a:rPr lang="zh-TW" altLang="en-US" sz="2000" b="1">
                  <a:solidFill>
                    <a:srgbClr val="FFFFFF"/>
                  </a:solidFill>
                  <a:latin typeface="標楷體" panose="03000509000000000000" pitchFamily="65" charset="-120"/>
                  <a:ea typeface="標楷體" panose="03000509000000000000" pitchFamily="65" charset="-120"/>
                </a:rPr>
                <a:t>應休畢日數以外</a:t>
              </a:r>
            </a:p>
          </p:txBody>
        </p:sp>
      </p:grpSp>
      <p:grpSp>
        <p:nvGrpSpPr>
          <p:cNvPr id="22533" name="群組 22"/>
          <p:cNvGrpSpPr>
            <a:grpSpLocks/>
          </p:cNvGrpSpPr>
          <p:nvPr/>
        </p:nvGrpSpPr>
        <p:grpSpPr bwMode="auto">
          <a:xfrm>
            <a:off x="415925" y="2039938"/>
            <a:ext cx="3868738" cy="1965325"/>
            <a:chOff x="320581" y="4084682"/>
            <a:chExt cx="2624498" cy="978920"/>
          </a:xfrm>
        </p:grpSpPr>
        <p:sp>
          <p:nvSpPr>
            <p:cNvPr id="24" name="矩形 23">
              <a:extLst>
                <a:ext uri="{FF2B5EF4-FFF2-40B4-BE49-F238E27FC236}">
                  <a16:creationId xmlns:a16="http://schemas.microsoft.com/office/drawing/2014/main" id="{5EF4D9F1-5F2F-456B-9199-95CEE49D4376}"/>
                </a:ext>
              </a:extLst>
            </p:cNvPr>
            <p:cNvSpPr/>
            <p:nvPr/>
          </p:nvSpPr>
          <p:spPr bwMode="auto">
            <a:xfrm>
              <a:off x="320581" y="4084682"/>
              <a:ext cx="2624498" cy="489460"/>
            </a:xfrm>
            <a:prstGeom prst="rect">
              <a:avLst/>
            </a:prstGeom>
            <a:solidFill>
              <a:srgbClr val="FFC000">
                <a:lumMod val="20000"/>
                <a:lumOff val="8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應全部休畢</a:t>
              </a: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22548" name="矩形 24"/>
            <p:cNvSpPr>
              <a:spLocks noChangeArrowheads="1"/>
            </p:cNvSpPr>
            <p:nvPr/>
          </p:nvSpPr>
          <p:spPr bwMode="auto">
            <a:xfrm>
              <a:off x="320581" y="4574142"/>
              <a:ext cx="2624498" cy="489460"/>
            </a:xfrm>
            <a:prstGeom prst="rect">
              <a:avLst/>
            </a:prstGeom>
            <a:solidFill>
              <a:srgbClr val="FFE699"/>
            </a:solidFill>
            <a:ln>
              <a:noFill/>
            </a:ln>
            <a:extLst>
              <a:ext uri="{91240B29-F687-4F45-9708-019B960494DF}">
                <a14:hiddenLine xmlns:a14="http://schemas.microsoft.com/office/drawing/2010/main" w="127000" cmpd="tri" algn="ctr">
                  <a:solidFill>
                    <a:srgbClr val="000000"/>
                  </a:solidFill>
                  <a:round/>
                  <a:headEnd/>
                  <a:tailEnd/>
                </a14:hiddenLine>
              </a:ext>
            </a:extLst>
          </p:spPr>
          <p:txBody>
            <a:bodyPr lIns="144000" rIns="180000" anchor="ct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2" eaLnBrk="1" hangingPunct="1">
                <a:lnSpc>
                  <a:spcPct val="80000"/>
                </a:lnSpc>
                <a:spcBef>
                  <a:spcPct val="0"/>
                </a:spcBef>
                <a:buFontTx/>
                <a:buNone/>
              </a:pPr>
              <a:endParaRPr lang="zh-TW" altLang="en-US" sz="2600">
                <a:solidFill>
                  <a:schemeClr val="tx1"/>
                </a:solidFill>
                <a:latin typeface="標楷體" panose="03000509000000000000" pitchFamily="65" charset="-120"/>
                <a:ea typeface="標楷體" panose="03000509000000000000" pitchFamily="65" charset="-120"/>
              </a:endParaRPr>
            </a:p>
          </p:txBody>
        </p:sp>
      </p:grpSp>
      <p:grpSp>
        <p:nvGrpSpPr>
          <p:cNvPr id="22534" name="群組 25"/>
          <p:cNvGrpSpPr>
            <a:grpSpLocks/>
          </p:cNvGrpSpPr>
          <p:nvPr/>
        </p:nvGrpSpPr>
        <p:grpSpPr bwMode="auto">
          <a:xfrm>
            <a:off x="5105400" y="4051300"/>
            <a:ext cx="3905250" cy="2011363"/>
            <a:chOff x="6222056" y="4044143"/>
            <a:chExt cx="2624500" cy="978919"/>
          </a:xfrm>
        </p:grpSpPr>
        <p:sp>
          <p:nvSpPr>
            <p:cNvPr id="27" name="矩形 26">
              <a:extLst>
                <a:ext uri="{FF2B5EF4-FFF2-40B4-BE49-F238E27FC236}">
                  <a16:creationId xmlns:a16="http://schemas.microsoft.com/office/drawing/2014/main" id="{83A4EB7A-22C5-4465-8F3A-DB3660B44A33}"/>
                </a:ext>
              </a:extLst>
            </p:cNvPr>
            <p:cNvSpPr/>
            <p:nvPr/>
          </p:nvSpPr>
          <p:spPr bwMode="auto">
            <a:xfrm>
              <a:off x="6222056" y="4044143"/>
              <a:ext cx="2624500" cy="446579"/>
            </a:xfrm>
            <a:prstGeom prst="rect">
              <a:avLst/>
            </a:prstGeom>
            <a:solidFill>
              <a:schemeClr val="accent1">
                <a:lumMod val="20000"/>
                <a:lumOff val="80000"/>
              </a:scheme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未休假部分：</a:t>
              </a:r>
              <a:endParaRPr kumimoji="0" lang="en-US" altLang="zh-TW" sz="2000" b="1" kern="0" dirty="0">
                <a:solidFill>
                  <a:srgbClr val="FF00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保留或申請未休假加班費</a:t>
              </a: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28" name="矩形 27">
              <a:extLst>
                <a:ext uri="{FF2B5EF4-FFF2-40B4-BE49-F238E27FC236}">
                  <a16:creationId xmlns:a16="http://schemas.microsoft.com/office/drawing/2014/main" id="{358CE896-0386-4EDA-BB4A-A97D773DE152}"/>
                </a:ext>
              </a:extLst>
            </p:cNvPr>
            <p:cNvSpPr/>
            <p:nvPr/>
          </p:nvSpPr>
          <p:spPr bwMode="auto">
            <a:xfrm>
              <a:off x="6222056" y="4484541"/>
              <a:ext cx="2624500" cy="538521"/>
            </a:xfrm>
            <a:prstGeom prst="rect">
              <a:avLst/>
            </a:prstGeom>
            <a:solidFill>
              <a:srgbClr val="5B9BD5">
                <a:lumMod val="40000"/>
                <a:lumOff val="6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endParaRPr kumimoji="0" lang="en-US" altLang="zh-TW" sz="1800" kern="0" baseline="30000" dirty="0">
                <a:solidFill>
                  <a:prstClr val="black"/>
                </a:solidFill>
                <a:latin typeface="標楷體" panose="03000509000000000000" pitchFamily="65" charset="-120"/>
                <a:ea typeface="標楷體" panose="03000509000000000000" pitchFamily="65" charset="-120"/>
              </a:endParaRPr>
            </a:p>
          </p:txBody>
        </p:sp>
      </p:grpSp>
      <p:sp>
        <p:nvSpPr>
          <p:cNvPr id="29" name="加號 28"/>
          <p:cNvSpPr/>
          <p:nvPr/>
        </p:nvSpPr>
        <p:spPr bwMode="auto">
          <a:xfrm>
            <a:off x="4284663" y="1125538"/>
            <a:ext cx="765175" cy="765175"/>
          </a:xfrm>
          <a:prstGeom prst="mathPlus">
            <a:avLst>
              <a:gd name="adj1" fmla="val 15901"/>
            </a:avLst>
          </a:prstGeom>
          <a:solidFill>
            <a:sysClr val="window" lastClr="FFFFFF">
              <a:lumMod val="85000"/>
            </a:sysClr>
          </a:solidFill>
          <a:ln w="127000" cap="flat" cmpd="tri"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kumimoji="0" lang="zh-TW" altLang="en-US" sz="1800" kern="0" dirty="0">
              <a:solidFill>
                <a:prstClr val="black"/>
              </a:solidFill>
              <a:latin typeface="標楷體" panose="03000509000000000000" pitchFamily="65" charset="-120"/>
              <a:ea typeface="標楷體" panose="03000509000000000000" pitchFamily="65" charset="-120"/>
            </a:endParaRPr>
          </a:p>
        </p:txBody>
      </p:sp>
      <p:sp>
        <p:nvSpPr>
          <p:cNvPr id="22536" name="矩形 29"/>
          <p:cNvSpPr>
            <a:spLocks noChangeArrowheads="1"/>
          </p:cNvSpPr>
          <p:nvPr/>
        </p:nvSpPr>
        <p:spPr bwMode="auto">
          <a:xfrm>
            <a:off x="-363538" y="3176588"/>
            <a:ext cx="479107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2" eaLnBrk="1" hangingPunct="1">
              <a:lnSpc>
                <a:spcPct val="80000"/>
              </a:lnSpc>
              <a:spcBef>
                <a:spcPct val="0"/>
              </a:spcBef>
              <a:buFontTx/>
              <a:buNone/>
            </a:pPr>
            <a:r>
              <a:rPr lang="zh-TW" altLang="en-US" sz="2600">
                <a:solidFill>
                  <a:schemeClr val="tx1"/>
                </a:solidFill>
                <a:latin typeface="標楷體" panose="03000509000000000000" pitchFamily="65" charset="-120"/>
                <a:ea typeface="標楷體" panose="03000509000000000000" pitchFamily="65" charset="-120"/>
              </a:rPr>
              <a:t>以國民旅遊卡消費申請補助，最高補助</a:t>
            </a:r>
            <a:r>
              <a:rPr lang="en-US" altLang="zh-TW" sz="2600">
                <a:solidFill>
                  <a:schemeClr val="tx1"/>
                </a:solidFill>
                <a:latin typeface="標楷體" panose="03000509000000000000" pitchFamily="65" charset="-120"/>
                <a:ea typeface="標楷體" panose="03000509000000000000" pitchFamily="65" charset="-120"/>
              </a:rPr>
              <a:t>16,000</a:t>
            </a:r>
            <a:r>
              <a:rPr lang="zh-TW" altLang="en-US" sz="2600">
                <a:solidFill>
                  <a:schemeClr val="tx1"/>
                </a:solidFill>
                <a:latin typeface="標楷體" panose="03000509000000000000" pitchFamily="65" charset="-120"/>
                <a:ea typeface="標楷體" panose="03000509000000000000" pitchFamily="65" charset="-120"/>
              </a:rPr>
              <a:t>元。</a:t>
            </a:r>
          </a:p>
        </p:txBody>
      </p:sp>
      <p:sp>
        <p:nvSpPr>
          <p:cNvPr id="31" name="矩形 30"/>
          <p:cNvSpPr/>
          <p:nvPr/>
        </p:nvSpPr>
        <p:spPr>
          <a:xfrm>
            <a:off x="5105400" y="4899025"/>
            <a:ext cx="3911600" cy="1570038"/>
          </a:xfrm>
          <a:prstGeom prst="rect">
            <a:avLst/>
          </a:prstGeom>
          <a:solidFill>
            <a:schemeClr val="accent1">
              <a:lumMod val="60000"/>
              <a:lumOff val="40000"/>
            </a:schemeClr>
          </a:solidFill>
        </p:spPr>
        <p:txBody>
          <a:bodyPr>
            <a:spAutoFit/>
          </a:bodyPr>
          <a:lstStyle/>
          <a:p>
            <a:pPr>
              <a:defRPr/>
            </a:pPr>
            <a:r>
              <a:rPr lang="zh-TW" altLang="en-US" dirty="0">
                <a:latin typeface="標楷體" panose="03000509000000000000" pitchFamily="65" charset="-120"/>
                <a:ea typeface="標楷體" panose="03000509000000000000" pitchFamily="65" charset="-120"/>
              </a:rPr>
              <a:t>如因公務需要未能休假，得核發未休假加班費（以小時為計發單位）或保留至次年、第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年使用。</a:t>
            </a:r>
          </a:p>
        </p:txBody>
      </p:sp>
      <p:grpSp>
        <p:nvGrpSpPr>
          <p:cNvPr id="22538" name="群組 33"/>
          <p:cNvGrpSpPr>
            <a:grpSpLocks/>
          </p:cNvGrpSpPr>
          <p:nvPr/>
        </p:nvGrpSpPr>
        <p:grpSpPr bwMode="auto">
          <a:xfrm>
            <a:off x="5105400" y="1939925"/>
            <a:ext cx="3905250" cy="2011363"/>
            <a:chOff x="6222056" y="4044143"/>
            <a:chExt cx="2624500" cy="978919"/>
          </a:xfrm>
        </p:grpSpPr>
        <p:sp>
          <p:nvSpPr>
            <p:cNvPr id="35" name="矩形 34">
              <a:extLst>
                <a:ext uri="{FF2B5EF4-FFF2-40B4-BE49-F238E27FC236}">
                  <a16:creationId xmlns:a16="http://schemas.microsoft.com/office/drawing/2014/main" id="{83A4EB7A-22C5-4465-8F3A-DB3660B44A33}"/>
                </a:ext>
              </a:extLst>
            </p:cNvPr>
            <p:cNvSpPr/>
            <p:nvPr/>
          </p:nvSpPr>
          <p:spPr bwMode="auto">
            <a:xfrm>
              <a:off x="6222056" y="4044143"/>
              <a:ext cx="2624500" cy="446579"/>
            </a:xfrm>
            <a:prstGeom prst="rect">
              <a:avLst/>
            </a:prstGeom>
            <a:solidFill>
              <a:srgbClr val="4472C4">
                <a:lumMod val="20000"/>
                <a:lumOff val="8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休假部分：</a:t>
              </a:r>
              <a:endParaRPr kumimoji="0" lang="en-US" altLang="zh-TW" sz="2000" b="1" kern="0" dirty="0">
                <a:solidFill>
                  <a:srgbClr val="FF00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支給休假補助費</a:t>
              </a: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36" name="矩形 35">
              <a:extLst>
                <a:ext uri="{FF2B5EF4-FFF2-40B4-BE49-F238E27FC236}">
                  <a16:creationId xmlns:a16="http://schemas.microsoft.com/office/drawing/2014/main" id="{358CE896-0386-4EDA-BB4A-A97D773DE152}"/>
                </a:ext>
              </a:extLst>
            </p:cNvPr>
            <p:cNvSpPr/>
            <p:nvPr/>
          </p:nvSpPr>
          <p:spPr bwMode="auto">
            <a:xfrm>
              <a:off x="6222056" y="4484541"/>
              <a:ext cx="2624500" cy="538521"/>
            </a:xfrm>
            <a:prstGeom prst="rect">
              <a:avLst/>
            </a:prstGeom>
            <a:solidFill>
              <a:srgbClr val="5B9BD5">
                <a:lumMod val="40000"/>
                <a:lumOff val="6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endParaRPr kumimoji="0" lang="en-US" altLang="zh-TW" sz="1800" kern="0" baseline="30000" dirty="0">
                <a:solidFill>
                  <a:prstClr val="black"/>
                </a:solidFill>
                <a:latin typeface="標楷體" panose="03000509000000000000" pitchFamily="65" charset="-120"/>
                <a:ea typeface="標楷體" panose="03000509000000000000" pitchFamily="65" charset="-120"/>
              </a:endParaRPr>
            </a:p>
          </p:txBody>
        </p:sp>
      </p:grpSp>
      <p:sp>
        <p:nvSpPr>
          <p:cNvPr id="22539" name="矩形 36"/>
          <p:cNvSpPr>
            <a:spLocks noChangeArrowheads="1"/>
          </p:cNvSpPr>
          <p:nvPr/>
        </p:nvSpPr>
        <p:spPr bwMode="auto">
          <a:xfrm>
            <a:off x="5049838" y="2781300"/>
            <a:ext cx="3960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支給休假補助費</a:t>
            </a:r>
            <a:r>
              <a:rPr lang="en-US" altLang="zh-TW" sz="2400">
                <a:solidFill>
                  <a:schemeClr val="tx1"/>
                </a:solidFill>
                <a:latin typeface="標楷體" panose="03000509000000000000" pitchFamily="65" charset="-120"/>
                <a:ea typeface="標楷體" panose="03000509000000000000" pitchFamily="65" charset="-120"/>
              </a:rPr>
              <a:t>600</a:t>
            </a:r>
            <a:r>
              <a:rPr lang="zh-TW" altLang="en-US" sz="2400">
                <a:solidFill>
                  <a:schemeClr val="tx1"/>
                </a:solidFill>
                <a:latin typeface="標楷體" panose="03000509000000000000" pitchFamily="65" charset="-120"/>
                <a:ea typeface="標楷體" panose="03000509000000000000" pitchFamily="65" charset="-120"/>
              </a:rPr>
              <a:t>元；未達一日者，按小時（</a:t>
            </a:r>
            <a:r>
              <a:rPr lang="en-US" altLang="zh-TW" sz="2400">
                <a:solidFill>
                  <a:schemeClr val="tx1"/>
                </a:solidFill>
                <a:latin typeface="標楷體" panose="03000509000000000000" pitchFamily="65" charset="-120"/>
                <a:ea typeface="標楷體" panose="03000509000000000000" pitchFamily="65" charset="-120"/>
              </a:rPr>
              <a:t>75</a:t>
            </a:r>
            <a:r>
              <a:rPr lang="zh-TW" altLang="en-US" sz="2400">
                <a:solidFill>
                  <a:schemeClr val="tx1"/>
                </a:solidFill>
                <a:latin typeface="標楷體" panose="03000509000000000000" pitchFamily="65" charset="-120"/>
                <a:ea typeface="標楷體" panose="03000509000000000000" pitchFamily="65" charset="-120"/>
              </a:rPr>
              <a:t>元）支給。</a:t>
            </a:r>
          </a:p>
        </p:txBody>
      </p:sp>
      <p:pic>
        <p:nvPicPr>
          <p:cNvPr id="22540" name="圖片 4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75" y="4078288"/>
            <a:ext cx="19843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6"/>
          <p:cNvSpPr>
            <a:spLocks noGrp="1"/>
          </p:cNvSpPr>
          <p:nvPr>
            <p:ph type="sldNum" sz="quarter" idx="12"/>
          </p:nvPr>
        </p:nvSpPr>
        <p:spPr/>
        <p:txBody>
          <a:bodyPr/>
          <a:lstStyle/>
          <a:p>
            <a:pPr>
              <a:defRPr/>
            </a:pPr>
            <a:fld id="{629CEA02-F587-4E59-B3AC-F44E664EAE74}" type="slidenum">
              <a:rPr lang="zh-TW" altLang="en-US"/>
              <a:pPr>
                <a:defRPr/>
              </a:pPr>
              <a:t>11</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65175"/>
            <a:ext cx="87137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文字方塊 5"/>
          <p:cNvSpPr txBox="1">
            <a:spLocks noChangeArrowheads="1"/>
          </p:cNvSpPr>
          <p:nvPr/>
        </p:nvSpPr>
        <p:spPr bwMode="auto">
          <a:xfrm>
            <a:off x="2627313" y="231775"/>
            <a:ext cx="4105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en-US" altLang="zh-TW">
                <a:solidFill>
                  <a:srgbClr val="FF0000"/>
                </a:solidFill>
                <a:latin typeface="標楷體" panose="03000509000000000000" pitchFamily="65" charset="-120"/>
                <a:ea typeface="標楷體" panose="03000509000000000000" pitchFamily="65" charset="-120"/>
              </a:rPr>
              <a:t>109</a:t>
            </a:r>
            <a:r>
              <a:rPr lang="zh-TW" altLang="en-US">
                <a:solidFill>
                  <a:srgbClr val="FF0000"/>
                </a:solidFill>
                <a:latin typeface="標楷體" panose="03000509000000000000" pitchFamily="65" charset="-120"/>
                <a:ea typeface="標楷體" panose="03000509000000000000" pitchFamily="65" charset="-120"/>
              </a:rPr>
              <a:t>年國民旅遊卡新制</a:t>
            </a:r>
          </a:p>
        </p:txBody>
      </p:sp>
      <p:sp>
        <p:nvSpPr>
          <p:cNvPr id="7" name="投影片編號版面配置區 6"/>
          <p:cNvSpPr>
            <a:spLocks noGrp="1"/>
          </p:cNvSpPr>
          <p:nvPr>
            <p:ph type="sldNum" sz="quarter" idx="12"/>
          </p:nvPr>
        </p:nvSpPr>
        <p:spPr/>
        <p:txBody>
          <a:bodyPr/>
          <a:lstStyle/>
          <a:p>
            <a:pPr>
              <a:defRPr/>
            </a:pPr>
            <a:fld id="{7ED656EE-27BE-4488-B96D-53E7D0901693}" type="slidenum">
              <a:rPr lang="zh-TW" altLang="en-US"/>
              <a:pPr>
                <a:defRPr/>
              </a:pPr>
              <a:t>12</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323528" y="908720"/>
          <a:ext cx="83529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投影片編號版面配置區 7"/>
          <p:cNvSpPr>
            <a:spLocks noGrp="1"/>
          </p:cNvSpPr>
          <p:nvPr>
            <p:ph type="sldNum" sz="quarter" idx="12"/>
          </p:nvPr>
        </p:nvSpPr>
        <p:spPr/>
        <p:txBody>
          <a:bodyPr/>
          <a:lstStyle/>
          <a:p>
            <a:pPr>
              <a:defRPr/>
            </a:pPr>
            <a:fld id="{36CF206F-F8E5-4087-8110-A78FD663D7A0}" type="slidenum">
              <a:rPr lang="zh-TW" altLang="en-US"/>
              <a:pPr>
                <a:defRPr/>
              </a:pPr>
              <a:t>13</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文字方塊 2"/>
          <p:cNvSpPr txBox="1">
            <a:spLocks noChangeArrowheads="1"/>
          </p:cNvSpPr>
          <p:nvPr/>
        </p:nvSpPr>
        <p:spPr bwMode="auto">
          <a:xfrm>
            <a:off x="684213" y="5434013"/>
            <a:ext cx="583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 typeface="Wingdings" panose="05000000000000000000" pitchFamily="2" charset="2"/>
              <a:buChar char="l"/>
            </a:pPr>
            <a:r>
              <a:rPr lang="zh-TW" altLang="en-US" sz="2000">
                <a:solidFill>
                  <a:schemeClr val="tx1"/>
                </a:solidFill>
                <a:latin typeface="標楷體" panose="03000509000000000000" pitchFamily="65" charset="-120"/>
                <a:ea typeface="標楷體" panose="03000509000000000000" pitchFamily="65" charset="-120"/>
              </a:rPr>
              <a:t>各行業別之刷卡消費均核實補助</a:t>
            </a:r>
          </a:p>
        </p:txBody>
      </p:sp>
      <p:sp>
        <p:nvSpPr>
          <p:cNvPr id="7" name="投影片編號版面配置區 6"/>
          <p:cNvSpPr>
            <a:spLocks noGrp="1"/>
          </p:cNvSpPr>
          <p:nvPr>
            <p:ph type="sldNum" sz="quarter" idx="12"/>
          </p:nvPr>
        </p:nvSpPr>
        <p:spPr/>
        <p:txBody>
          <a:bodyPr/>
          <a:lstStyle/>
          <a:p>
            <a:pPr>
              <a:defRPr/>
            </a:pPr>
            <a:fld id="{527F54A9-F99E-4431-9232-FB428E74E3D7}" type="slidenum">
              <a:rPr lang="zh-TW" altLang="en-US"/>
              <a:pPr>
                <a:defRPr/>
              </a:pPr>
              <a:t>14</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8338" y="0"/>
            <a:ext cx="7772400" cy="1143000"/>
          </a:xfrm>
        </p:spPr>
        <p:txBody>
          <a:bodyPr/>
          <a:lstStyle/>
          <a:p>
            <a:pPr eaLnBrk="1" hangingPunct="1"/>
            <a:r>
              <a:rPr lang="zh-TW" altLang="en-US"/>
              <a:t>貳、人事業務宣導（續）</a:t>
            </a:r>
          </a:p>
        </p:txBody>
      </p:sp>
      <p:sp>
        <p:nvSpPr>
          <p:cNvPr id="28675" name="Rectangle 3"/>
          <p:cNvSpPr>
            <a:spLocks noGrp="1" noChangeArrowheads="1"/>
          </p:cNvSpPr>
          <p:nvPr>
            <p:ph type="body" idx="4294967295"/>
          </p:nvPr>
        </p:nvSpPr>
        <p:spPr>
          <a:xfrm>
            <a:off x="0" y="1004888"/>
            <a:ext cx="7481888" cy="863600"/>
          </a:xfrm>
        </p:spPr>
        <p:txBody>
          <a:bodyPr/>
          <a:lstStyle/>
          <a:p>
            <a:pPr eaLnBrk="1" hangingPunct="1">
              <a:lnSpc>
                <a:spcPct val="115000"/>
              </a:lnSpc>
              <a:buFontTx/>
              <a:buNone/>
            </a:pPr>
            <a:r>
              <a:rPr lang="zh-TW" altLang="en-US" b="1">
                <a:solidFill>
                  <a:srgbClr val="006600"/>
                </a:solidFill>
                <a:ea typeface="標楷體" panose="03000509000000000000" pitchFamily="65" charset="-120"/>
              </a:rPr>
              <a:t>三、平時考核及年終考績</a:t>
            </a:r>
          </a:p>
        </p:txBody>
      </p:sp>
      <p:graphicFrame>
        <p:nvGraphicFramePr>
          <p:cNvPr id="5" name="資料庫圖表 4"/>
          <p:cNvGraphicFramePr/>
          <p:nvPr/>
        </p:nvGraphicFramePr>
        <p:xfrm>
          <a:off x="0" y="1484784"/>
          <a:ext cx="5607300" cy="4645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7" name="矩形 11"/>
          <p:cNvSpPr>
            <a:spLocks noChangeArrowheads="1"/>
          </p:cNvSpPr>
          <p:nvPr/>
        </p:nvSpPr>
        <p:spPr bwMode="auto">
          <a:xfrm>
            <a:off x="5732463" y="4164013"/>
            <a:ext cx="252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000">
                <a:solidFill>
                  <a:schemeClr val="tx1"/>
                </a:solidFill>
                <a:latin typeface="標楷體" panose="03000509000000000000" pitchFamily="65" charset="-120"/>
                <a:ea typeface="標楷體" panose="03000509000000000000" pitchFamily="65" charset="-120"/>
              </a:rPr>
              <a:t>研究人員及技術員同時辦理工作績效評鑑</a:t>
            </a:r>
            <a:endParaRPr lang="zh-TW" altLang="en-US" sz="2000">
              <a:solidFill>
                <a:schemeClr val="tx1"/>
              </a:solidFill>
            </a:endParaRPr>
          </a:p>
        </p:txBody>
      </p:sp>
      <p:graphicFrame>
        <p:nvGraphicFramePr>
          <p:cNvPr id="13" name="表格 12"/>
          <p:cNvGraphicFramePr>
            <a:graphicFrameLocks noGrp="1"/>
          </p:cNvGraphicFramePr>
          <p:nvPr/>
        </p:nvGraphicFramePr>
        <p:xfrm>
          <a:off x="5692775" y="1773238"/>
          <a:ext cx="2943225" cy="2316372"/>
        </p:xfrm>
        <a:graphic>
          <a:graphicData uri="http://schemas.openxmlformats.org/drawingml/2006/table">
            <a:tbl>
              <a:tblPr firstRow="1" bandRow="1">
                <a:tableStyleId>{0E3FDE45-AF77-4B5C-9715-49D594BDF05E}</a:tableStyleId>
              </a:tblPr>
              <a:tblGrid>
                <a:gridCol w="2943225">
                  <a:extLst>
                    <a:ext uri="{9D8B030D-6E8A-4147-A177-3AD203B41FA5}">
                      <a16:colId xmlns:a16="http://schemas.microsoft.com/office/drawing/2014/main" val="2539268148"/>
                    </a:ext>
                  </a:extLst>
                </a:gridCol>
              </a:tblGrid>
              <a:tr h="396157">
                <a:tc>
                  <a:txBody>
                    <a:bodyPr/>
                    <a:lstStyle/>
                    <a:p>
                      <a:r>
                        <a:rPr lang="zh-TW" altLang="en-US" sz="2000" dirty="0">
                          <a:latin typeface="標楷體" panose="03000509000000000000" pitchFamily="65" charset="-120"/>
                          <a:ea typeface="標楷體" panose="03000509000000000000" pitchFamily="65" charset="-120"/>
                        </a:rPr>
                        <a:t>平時考核項目</a:t>
                      </a:r>
                      <a:endParaRPr lang="zh-TW" altLang="en-US" sz="2000" dirty="0"/>
                    </a:p>
                  </a:txBody>
                  <a:tcPr marL="91436" marR="91436" marT="45693" marB="45693"/>
                </a:tc>
                <a:extLst>
                  <a:ext uri="{0D108BD9-81ED-4DB2-BD59-A6C34878D82A}">
                    <a16:rowId xmlns:a16="http://schemas.microsoft.com/office/drawing/2014/main" val="2830248216"/>
                  </a:ext>
                </a:extLst>
              </a:tr>
              <a:tr h="1920005">
                <a:tc>
                  <a:txBody>
                    <a:bodyPr/>
                    <a:lstStyle/>
                    <a:p>
                      <a:r>
                        <a:rPr lang="zh-TW" altLang="en-US" sz="2000" dirty="0">
                          <a:latin typeface="標楷體" panose="03000509000000000000" pitchFamily="65" charset="-120"/>
                          <a:ea typeface="標楷體" panose="03000509000000000000" pitchFamily="65" charset="-120"/>
                        </a:rPr>
                        <a:t>包括工作知能及公文績效、創新研究及簡化流程、服務態度、品德操守、領導協調能力、年度工作計畫、語文能力等</a:t>
                      </a:r>
                      <a:endParaRPr lang="zh-TW" altLang="en-US" sz="2000" dirty="0"/>
                    </a:p>
                  </a:txBody>
                  <a:tcPr marL="91436" marR="91436" marT="45693" marB="45693"/>
                </a:tc>
                <a:extLst>
                  <a:ext uri="{0D108BD9-81ED-4DB2-BD59-A6C34878D82A}">
                    <a16:rowId xmlns:a16="http://schemas.microsoft.com/office/drawing/2014/main" val="3333701180"/>
                  </a:ext>
                </a:extLst>
              </a:tr>
            </a:tbl>
          </a:graphicData>
        </a:graphic>
      </p:graphicFrame>
      <p:sp>
        <p:nvSpPr>
          <p:cNvPr id="7" name="投影片編號版面配置區 6"/>
          <p:cNvSpPr>
            <a:spLocks noGrp="1"/>
          </p:cNvSpPr>
          <p:nvPr>
            <p:ph type="sldNum" sz="quarter" idx="12"/>
          </p:nvPr>
        </p:nvSpPr>
        <p:spPr/>
        <p:txBody>
          <a:bodyPr/>
          <a:lstStyle/>
          <a:p>
            <a:pPr>
              <a:defRPr/>
            </a:pPr>
            <a:fld id="{5FF95CE3-6D72-43AE-9300-123F24314953}" type="slidenum">
              <a:rPr lang="zh-TW" altLang="en-US"/>
              <a:pPr>
                <a:defRPr/>
              </a:pPr>
              <a:t>15</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68338" y="0"/>
            <a:ext cx="7772400" cy="1143000"/>
          </a:xfrm>
        </p:spPr>
        <p:txBody>
          <a:bodyPr/>
          <a:lstStyle/>
          <a:p>
            <a:pPr algn="l" eaLnBrk="1" hangingPunct="1"/>
            <a:r>
              <a:rPr lang="en-US" altLang="zh-TW" sz="3200" b="1">
                <a:solidFill>
                  <a:srgbClr val="FF0000"/>
                </a:solidFill>
                <a:sym typeface="Wingdings" panose="05000000000000000000" pitchFamily="2" charset="2"/>
              </a:rPr>
              <a:t> </a:t>
            </a:r>
            <a:r>
              <a:rPr lang="zh-TW" altLang="en-US" sz="3200" b="1">
                <a:solidFill>
                  <a:srgbClr val="FF0000"/>
                </a:solidFill>
                <a:sym typeface="Wingdings" panose="05000000000000000000" pitchFamily="2" charset="2"/>
              </a:rPr>
              <a:t>考</a:t>
            </a:r>
            <a:r>
              <a:rPr lang="zh-TW" altLang="en-US" sz="3200" b="1">
                <a:solidFill>
                  <a:srgbClr val="FF0000"/>
                </a:solidFill>
              </a:rPr>
              <a:t>績運用</a:t>
            </a:r>
          </a:p>
        </p:txBody>
      </p:sp>
      <p:graphicFrame>
        <p:nvGraphicFramePr>
          <p:cNvPr id="86110" name="Group 94"/>
          <p:cNvGraphicFramePr>
            <a:graphicFrameLocks noGrp="1"/>
          </p:cNvGraphicFramePr>
          <p:nvPr>
            <p:ph type="tbl" idx="4294967295"/>
          </p:nvPr>
        </p:nvGraphicFramePr>
        <p:xfrm>
          <a:off x="338138" y="1116013"/>
          <a:ext cx="8431213" cy="4819653"/>
        </p:xfrm>
        <a:graphic>
          <a:graphicData uri="http://schemas.openxmlformats.org/drawingml/2006/table">
            <a:tbl>
              <a:tblPr/>
              <a:tblGrid>
                <a:gridCol w="762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474590">
                  <a:extLst>
                    <a:ext uri="{9D8B030D-6E8A-4147-A177-3AD203B41FA5}">
                      <a16:colId xmlns:a16="http://schemas.microsoft.com/office/drawing/2014/main" val="20002"/>
                    </a:ext>
                  </a:extLst>
                </a:gridCol>
                <a:gridCol w="3823023">
                  <a:extLst>
                    <a:ext uri="{9D8B030D-6E8A-4147-A177-3AD203B41FA5}">
                      <a16:colId xmlns:a16="http://schemas.microsoft.com/office/drawing/2014/main" val="20003"/>
                    </a:ext>
                  </a:extLst>
                </a:gridCol>
              </a:tblGrid>
              <a:tr h="761964">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a:ln>
                            <a:noFill/>
                          </a:ln>
                          <a:solidFill>
                            <a:schemeClr val="tx2"/>
                          </a:solidFill>
                          <a:effectLst/>
                          <a:latin typeface="標楷體" pitchFamily="65" charset="-120"/>
                          <a:ea typeface="標楷體" pitchFamily="65" charset="-120"/>
                        </a:rPr>
                        <a:t>人員類別</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200" b="0" i="0" u="none" strike="noStrike" cap="none" normalizeH="0" baseline="0">
                          <a:ln>
                            <a:noFill/>
                          </a:ln>
                          <a:solidFill>
                            <a:schemeClr val="tx2"/>
                          </a:solidFill>
                          <a:effectLst/>
                          <a:latin typeface="標楷體" pitchFamily="65" charset="-120"/>
                          <a:ea typeface="標楷體" pitchFamily="65" charset="-120"/>
                        </a:rPr>
                        <a:t>考績種類</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200" b="0" i="0" u="none" strike="noStrike" cap="none" normalizeH="0" baseline="0">
                          <a:ln>
                            <a:noFill/>
                          </a:ln>
                          <a:solidFill>
                            <a:schemeClr val="tx2"/>
                          </a:solidFill>
                          <a:effectLst/>
                          <a:latin typeface="標楷體" pitchFamily="65" charset="-120"/>
                          <a:ea typeface="標楷體" pitchFamily="65" charset="-120"/>
                        </a:rPr>
                        <a:t>受考條件</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200" b="0" i="0" u="none" strike="noStrike" cap="none" normalizeH="0" baseline="0">
                          <a:ln>
                            <a:noFill/>
                          </a:ln>
                          <a:solidFill>
                            <a:schemeClr val="tx2"/>
                          </a:solidFill>
                          <a:effectLst/>
                          <a:latin typeface="標楷體" pitchFamily="65" charset="-120"/>
                          <a:ea typeface="標楷體" pitchFamily="65" charset="-120"/>
                        </a:rPr>
                        <a:t>結果運用</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603">
                <a:tc rowSpan="4">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公</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務</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人</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員</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年終考績</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１至１２月連續任職</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晉升俸級</a:t>
                      </a:r>
                    </a:p>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2.</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給與考績獎金</a:t>
                      </a:r>
                    </a:p>
                    <a:p>
                      <a:pPr marL="252000" marR="0" lvl="0" indent="-45720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3.</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取得同官等高一職等任用資格之依據</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5477">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另予考績</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考績年度內連續任職</a:t>
                      </a: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６個月以上不滿１年</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給與考績獎金</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803">
                <a:tc vMerge="1">
                  <a:txBody>
                    <a:bodyPr/>
                    <a:lstStyle/>
                    <a:p>
                      <a:endParaRPr lang="zh-TW" altLang="en-US"/>
                    </a:p>
                  </a:txBody>
                  <a:tcPr/>
                </a:tc>
                <a:tc rowSpan="2">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年度工作</a:t>
                      </a: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績效評鑑</a:t>
                      </a:r>
                    </a:p>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研究人員及技術員</a:t>
                      </a: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１至１２月連續任職</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列入人事運用</a:t>
                      </a:r>
                    </a:p>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rgbClr val="000000"/>
                          </a:solidFill>
                          <a:effectLst/>
                          <a:latin typeface="標楷體" pitchFamily="65" charset="-120"/>
                          <a:ea typeface="標楷體" pitchFamily="65" charset="-120"/>
                        </a:rPr>
                        <a:t>2.</a:t>
                      </a:r>
                      <a:r>
                        <a:rPr kumimoji="1" lang="zh-TW" altLang="en-US" sz="2000" b="0" i="0" u="none" strike="noStrike" cap="none" normalizeH="0" baseline="0" dirty="0">
                          <a:ln>
                            <a:noFill/>
                          </a:ln>
                          <a:solidFill>
                            <a:srgbClr val="000000"/>
                          </a:solidFill>
                          <a:effectLst/>
                          <a:latin typeface="標楷體" pitchFamily="65" charset="-120"/>
                          <a:ea typeface="標楷體" pitchFamily="65" charset="-120"/>
                        </a:rPr>
                        <a:t>晉升或調降</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核能職務加給等級</a:t>
                      </a:r>
                    </a:p>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3.</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評列等第列為年終考績參考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803">
                <a:tc vMerge="1">
                  <a:txBody>
                    <a:bodyPr/>
                    <a:lstStyle/>
                    <a:p>
                      <a:endParaRPr lang="zh-TW" altLang="en-US"/>
                    </a:p>
                  </a:txBody>
                  <a:tcPr/>
                </a:tc>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考績年度內連續任職</a:t>
                      </a:r>
                    </a:p>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６個月以上不滿１年</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給與適當獎勵（不辦理核能職務加給等級升降）或停支核能職務加給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投影片編號版面配置區 5"/>
          <p:cNvSpPr>
            <a:spLocks noGrp="1"/>
          </p:cNvSpPr>
          <p:nvPr>
            <p:ph type="sldNum" sz="quarter" idx="12"/>
          </p:nvPr>
        </p:nvSpPr>
        <p:spPr/>
        <p:txBody>
          <a:bodyPr/>
          <a:lstStyle/>
          <a:p>
            <a:pPr>
              <a:defRPr/>
            </a:pPr>
            <a:fld id="{E5A503AE-80CC-4676-A8CA-D4D512077034}" type="slidenum">
              <a:rPr lang="zh-TW" altLang="en-US"/>
              <a:pPr>
                <a:defRPr/>
              </a:pPr>
              <a:t>16</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88640"/>
            <a:ext cx="1513110" cy="1513110"/>
          </a:xfrm>
          <a:prstGeom prst="rect">
            <a:avLst/>
          </a:prstGeom>
          <a:ln>
            <a:noFill/>
          </a:ln>
          <a:effectLst>
            <a:outerShdw blurRad="292100" dist="139700" dir="2700000" algn="tl" rotWithShape="0">
              <a:srgbClr val="333333">
                <a:alpha val="65000"/>
              </a:srgbClr>
            </a:outerShdw>
            <a:softEdge rad="0"/>
          </a:effectLst>
        </p:spPr>
      </p:pic>
      <p:sp>
        <p:nvSpPr>
          <p:cNvPr id="31747" name="Rectangle 38"/>
          <p:cNvSpPr>
            <a:spLocks noGrp="1" noChangeArrowheads="1"/>
          </p:cNvSpPr>
          <p:nvPr>
            <p:ph type="title"/>
          </p:nvPr>
        </p:nvSpPr>
        <p:spPr>
          <a:xfrm>
            <a:off x="668338" y="0"/>
            <a:ext cx="7772400" cy="1143000"/>
          </a:xfrm>
        </p:spPr>
        <p:txBody>
          <a:bodyPr/>
          <a:lstStyle/>
          <a:p>
            <a:pPr algn="l" eaLnBrk="1" hangingPunct="1"/>
            <a:r>
              <a:rPr lang="en-US" altLang="zh-TW" sz="3200" b="1">
                <a:solidFill>
                  <a:srgbClr val="FF0000"/>
                </a:solidFill>
                <a:sym typeface="Wingdings" panose="05000000000000000000" pitchFamily="2" charset="2"/>
              </a:rPr>
              <a:t> </a:t>
            </a:r>
            <a:r>
              <a:rPr lang="zh-TW" altLang="en-US" sz="3200" b="1">
                <a:solidFill>
                  <a:srgbClr val="FF0000"/>
                </a:solidFill>
              </a:rPr>
              <a:t>考績運用（續）</a:t>
            </a:r>
          </a:p>
        </p:txBody>
      </p:sp>
      <p:graphicFrame>
        <p:nvGraphicFramePr>
          <p:cNvPr id="77971" name="Group 147"/>
          <p:cNvGraphicFramePr>
            <a:graphicFrameLocks noGrp="1"/>
          </p:cNvGraphicFramePr>
          <p:nvPr>
            <p:ph type="tbl" idx="4294967295"/>
          </p:nvPr>
        </p:nvGraphicFramePr>
        <p:xfrm>
          <a:off x="760413" y="2133600"/>
          <a:ext cx="7775575" cy="2448310"/>
        </p:xfrm>
        <a:graphic>
          <a:graphicData uri="http://schemas.openxmlformats.org/drawingml/2006/table">
            <a:tbl>
              <a:tblPr/>
              <a:tblGrid>
                <a:gridCol w="863424">
                  <a:extLst>
                    <a:ext uri="{9D8B030D-6E8A-4147-A177-3AD203B41FA5}">
                      <a16:colId xmlns:a16="http://schemas.microsoft.com/office/drawing/2014/main" val="20000"/>
                    </a:ext>
                  </a:extLst>
                </a:gridCol>
                <a:gridCol w="1441156">
                  <a:extLst>
                    <a:ext uri="{9D8B030D-6E8A-4147-A177-3AD203B41FA5}">
                      <a16:colId xmlns:a16="http://schemas.microsoft.com/office/drawing/2014/main" val="20001"/>
                    </a:ext>
                  </a:extLst>
                </a:gridCol>
                <a:gridCol w="3094993">
                  <a:extLst>
                    <a:ext uri="{9D8B030D-6E8A-4147-A177-3AD203B41FA5}">
                      <a16:colId xmlns:a16="http://schemas.microsoft.com/office/drawing/2014/main" val="20002"/>
                    </a:ext>
                  </a:extLst>
                </a:gridCol>
                <a:gridCol w="2376002">
                  <a:extLst>
                    <a:ext uri="{9D8B030D-6E8A-4147-A177-3AD203B41FA5}">
                      <a16:colId xmlns:a16="http://schemas.microsoft.com/office/drawing/2014/main" val="20003"/>
                    </a:ext>
                  </a:extLst>
                </a:gridCol>
              </a:tblGrid>
              <a:tr h="822517">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人員類別</a:t>
                      </a:r>
                    </a:p>
                  </a:txBody>
                  <a:tcPr marL="91421" marR="91421"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考績種類</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受考條件</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結果運用</a:t>
                      </a:r>
                    </a:p>
                  </a:txBody>
                  <a:tcPr marL="91421" marR="91421"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5408">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聘僱人員</a:t>
                      </a:r>
                    </a:p>
                  </a:txBody>
                  <a:tcPr marL="91421" marR="91421"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年終評核 </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至</a:t>
                      </a: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12</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月連續任職本所</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15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晉升報酬薪級</a:t>
                      </a:r>
                    </a:p>
                    <a:p>
                      <a:pPr marL="0" marR="0" lvl="0" indent="0" algn="l" defTabSz="914400" rtl="0" eaLnBrk="1" fontAlgn="base" latinLnBrk="0" hangingPunct="1">
                        <a:lnSpc>
                          <a:spcPct val="115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2.</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續聘僱與否</a:t>
                      </a:r>
                    </a:p>
                    <a:p>
                      <a:pPr marL="0" marR="0" lvl="0" indent="0" algn="l" defTabSz="914400" rtl="0" eaLnBrk="1" fontAlgn="base" latinLnBrk="0" hangingPunct="1">
                        <a:lnSpc>
                          <a:spcPct val="115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無考績獎金</a:t>
                      </a: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 </a:t>
                      </a:r>
                    </a:p>
                  </a:txBody>
                  <a:tcPr marL="91421" marR="91421"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投影片編號版面配置區 5"/>
          <p:cNvSpPr>
            <a:spLocks noGrp="1"/>
          </p:cNvSpPr>
          <p:nvPr>
            <p:ph type="sldNum" sz="quarter" idx="12"/>
          </p:nvPr>
        </p:nvSpPr>
        <p:spPr/>
        <p:txBody>
          <a:bodyPr/>
          <a:lstStyle/>
          <a:p>
            <a:pPr>
              <a:defRPr/>
            </a:pPr>
            <a:fld id="{26132E17-FB3F-4FC8-8B9B-2D58D88FB382}" type="slidenum">
              <a:rPr lang="zh-TW" altLang="en-US"/>
              <a:pPr>
                <a:defRPr/>
              </a:pPr>
              <a:t>17</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8338" y="0"/>
            <a:ext cx="7772400" cy="1143000"/>
          </a:xfrm>
        </p:spPr>
        <p:txBody>
          <a:bodyPr/>
          <a:lstStyle/>
          <a:p>
            <a:pPr eaLnBrk="1" hangingPunct="1"/>
            <a:r>
              <a:rPr lang="zh-TW" altLang="en-US"/>
              <a:t>貳、人事業務宣導（續）</a:t>
            </a:r>
          </a:p>
        </p:txBody>
      </p:sp>
      <p:sp>
        <p:nvSpPr>
          <p:cNvPr id="32771" name="Rectangle 3"/>
          <p:cNvSpPr>
            <a:spLocks noGrp="1" noChangeArrowheads="1"/>
          </p:cNvSpPr>
          <p:nvPr>
            <p:ph type="body" idx="4294967295"/>
          </p:nvPr>
        </p:nvSpPr>
        <p:spPr>
          <a:xfrm>
            <a:off x="180975" y="960438"/>
            <a:ext cx="8062913" cy="503237"/>
          </a:xfrm>
        </p:spPr>
        <p:txBody>
          <a:bodyPr/>
          <a:lstStyle/>
          <a:p>
            <a:pPr eaLnBrk="1" hangingPunct="1">
              <a:lnSpc>
                <a:spcPct val="115000"/>
              </a:lnSpc>
              <a:buFontTx/>
              <a:buNone/>
            </a:pPr>
            <a:r>
              <a:rPr lang="zh-TW" altLang="en-US" b="1">
                <a:solidFill>
                  <a:srgbClr val="006600"/>
                </a:solidFill>
                <a:ea typeface="標楷體" panose="03000509000000000000" pitchFamily="65" charset="-120"/>
              </a:rPr>
              <a:t>四、終身學習時數</a:t>
            </a:r>
            <a:r>
              <a:rPr lang="en-US" altLang="zh-TW" sz="2000" b="1">
                <a:solidFill>
                  <a:srgbClr val="006600"/>
                </a:solidFill>
                <a:ea typeface="標楷體" panose="03000509000000000000" pitchFamily="65" charset="-120"/>
              </a:rPr>
              <a:t>(</a:t>
            </a:r>
            <a:r>
              <a:rPr lang="zh-TW" altLang="en-US" sz="2000" b="1">
                <a:solidFill>
                  <a:srgbClr val="006600"/>
                </a:solidFill>
                <a:ea typeface="標楷體" panose="03000509000000000000" pitchFamily="65" charset="-120"/>
              </a:rPr>
              <a:t>最低學習時數為</a:t>
            </a:r>
            <a:r>
              <a:rPr lang="en-US" altLang="zh-TW" sz="2000" b="1">
                <a:solidFill>
                  <a:srgbClr val="FF0000"/>
                </a:solidFill>
                <a:ea typeface="標楷體" panose="03000509000000000000" pitchFamily="65" charset="-120"/>
              </a:rPr>
              <a:t>20</a:t>
            </a:r>
            <a:r>
              <a:rPr lang="zh-TW" altLang="en-US" sz="2000" b="1">
                <a:solidFill>
                  <a:srgbClr val="006600"/>
                </a:solidFill>
                <a:ea typeface="標楷體" panose="03000509000000000000" pitchFamily="65" charset="-120"/>
              </a:rPr>
              <a:t>小時</a:t>
            </a:r>
            <a:r>
              <a:rPr lang="en-US" altLang="zh-TW" sz="2000" b="1">
                <a:solidFill>
                  <a:srgbClr val="006600"/>
                </a:solidFill>
                <a:ea typeface="標楷體" panose="03000509000000000000" pitchFamily="65" charset="-120"/>
              </a:rPr>
              <a:t>)</a:t>
            </a:r>
          </a:p>
        </p:txBody>
      </p:sp>
      <p:grpSp>
        <p:nvGrpSpPr>
          <p:cNvPr id="32772" name="群組 3"/>
          <p:cNvGrpSpPr>
            <a:grpSpLocks/>
          </p:cNvGrpSpPr>
          <p:nvPr/>
        </p:nvGrpSpPr>
        <p:grpSpPr bwMode="auto">
          <a:xfrm>
            <a:off x="250825" y="1455738"/>
            <a:ext cx="5272088" cy="4659312"/>
            <a:chOff x="-108520" y="1776028"/>
            <a:chExt cx="5271911" cy="4659136"/>
          </a:xfrm>
        </p:grpSpPr>
        <p:graphicFrame>
          <p:nvGraphicFramePr>
            <p:cNvPr id="5" name="內容版面配置區 4"/>
            <p:cNvGraphicFramePr>
              <a:graphicFrameLocks/>
            </p:cNvGraphicFramePr>
            <p:nvPr/>
          </p:nvGraphicFramePr>
          <p:xfrm>
            <a:off x="-108520" y="1776028"/>
            <a:ext cx="5271911" cy="4659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2339323" y="2564985"/>
              <a:ext cx="1047715" cy="461946"/>
            </a:xfrm>
            <a:prstGeom prst="rect">
              <a:avLst/>
            </a:prstGeom>
          </p:spPr>
          <p:txBody>
            <a:bodyPr>
              <a:spAutoFit/>
            </a:bodyPr>
            <a:lstStyle/>
            <a:p>
              <a:pPr algn="ctr">
                <a:spcAft>
                  <a:spcPts val="0"/>
                </a:spcAft>
                <a:defRPr/>
              </a:pPr>
              <a:r>
                <a:rPr lang="en-US" altLang="zh-TW" b="1" dirty="0">
                  <a:solidFill>
                    <a:srgbClr val="FF0000"/>
                  </a:solidFill>
                  <a:latin typeface="+mn-ea"/>
                </a:rPr>
                <a:t>1</a:t>
              </a:r>
              <a:r>
                <a:rPr lang="zh-TW" altLang="en-US" b="1" dirty="0">
                  <a:solidFill>
                    <a:srgbClr val="FF0000"/>
                  </a:solidFill>
                  <a:latin typeface="+mn-ea"/>
                </a:rPr>
                <a:t>小時</a:t>
              </a:r>
              <a:endParaRPr lang="zh-TW" altLang="en-US" sz="3200" b="1" dirty="0">
                <a:solidFill>
                  <a:srgbClr val="FF0000"/>
                </a:solidFill>
                <a:latin typeface="+mn-ea"/>
              </a:endParaRPr>
            </a:p>
          </p:txBody>
        </p:sp>
        <p:sp>
          <p:nvSpPr>
            <p:cNvPr id="7" name="矩形 6"/>
            <p:cNvSpPr/>
            <p:nvPr/>
          </p:nvSpPr>
          <p:spPr>
            <a:xfrm>
              <a:off x="2988589" y="3815888"/>
              <a:ext cx="1046127" cy="461946"/>
            </a:xfrm>
            <a:prstGeom prst="rect">
              <a:avLst/>
            </a:prstGeom>
          </p:spPr>
          <p:txBody>
            <a:bodyPr>
              <a:spAutoFit/>
            </a:bodyPr>
            <a:lstStyle/>
            <a:p>
              <a:pPr algn="ctr">
                <a:spcAft>
                  <a:spcPts val="0"/>
                </a:spcAft>
                <a:defRPr/>
              </a:pPr>
              <a:r>
                <a:rPr lang="en-US" altLang="zh-TW" b="1" dirty="0">
                  <a:solidFill>
                    <a:srgbClr val="FF0000"/>
                  </a:solidFill>
                  <a:latin typeface="+mn-ea"/>
                </a:rPr>
                <a:t>4</a:t>
              </a:r>
              <a:r>
                <a:rPr lang="zh-TW" altLang="en-US" b="1" dirty="0">
                  <a:solidFill>
                    <a:srgbClr val="FF0000"/>
                  </a:solidFill>
                  <a:latin typeface="+mn-ea"/>
                </a:rPr>
                <a:t>小時</a:t>
              </a:r>
              <a:endParaRPr lang="zh-TW" altLang="en-US" sz="3200" b="1" dirty="0">
                <a:solidFill>
                  <a:srgbClr val="FF0000"/>
                </a:solidFill>
                <a:latin typeface="+mn-ea"/>
              </a:endParaRPr>
            </a:p>
          </p:txBody>
        </p:sp>
        <p:sp>
          <p:nvSpPr>
            <p:cNvPr id="8" name="矩形 7"/>
            <p:cNvSpPr/>
            <p:nvPr/>
          </p:nvSpPr>
          <p:spPr>
            <a:xfrm>
              <a:off x="2315512" y="5065204"/>
              <a:ext cx="1046127" cy="461945"/>
            </a:xfrm>
            <a:prstGeom prst="rect">
              <a:avLst/>
            </a:prstGeom>
          </p:spPr>
          <p:txBody>
            <a:bodyPr>
              <a:spAutoFit/>
            </a:bodyPr>
            <a:lstStyle/>
            <a:p>
              <a:pPr algn="ctr">
                <a:spcAft>
                  <a:spcPts val="0"/>
                </a:spcAft>
                <a:defRPr/>
              </a:pPr>
              <a:r>
                <a:rPr lang="en-US" altLang="zh-TW" b="1" dirty="0">
                  <a:solidFill>
                    <a:srgbClr val="FF0000"/>
                  </a:solidFill>
                  <a:latin typeface="+mn-ea"/>
                </a:rPr>
                <a:t>5</a:t>
              </a:r>
              <a:r>
                <a:rPr lang="zh-TW" altLang="en-US" b="1" dirty="0">
                  <a:solidFill>
                    <a:srgbClr val="FF0000"/>
                  </a:solidFill>
                  <a:latin typeface="+mn-ea"/>
                </a:rPr>
                <a:t>小時</a:t>
              </a:r>
              <a:endParaRPr lang="zh-TW" altLang="en-US" sz="3200" b="1" dirty="0">
                <a:solidFill>
                  <a:srgbClr val="FF0000"/>
                </a:solidFill>
                <a:latin typeface="+mn-ea"/>
              </a:endParaRPr>
            </a:p>
          </p:txBody>
        </p:sp>
      </p:grpSp>
      <p:pic>
        <p:nvPicPr>
          <p:cNvPr id="32773" name="圖片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150" y="322738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資料庫圖表 11"/>
          <p:cNvGraphicFramePr/>
          <p:nvPr/>
        </p:nvGraphicFramePr>
        <p:xfrm>
          <a:off x="4211960" y="1538975"/>
          <a:ext cx="5305778" cy="46591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矩形 5"/>
          <p:cNvSpPr/>
          <p:nvPr/>
        </p:nvSpPr>
        <p:spPr>
          <a:xfrm>
            <a:off x="7342188" y="3500438"/>
            <a:ext cx="1116012" cy="708025"/>
          </a:xfrm>
          <a:prstGeom prst="rect">
            <a:avLst/>
          </a:prstGeom>
        </p:spPr>
        <p:txBody>
          <a:bodyPr>
            <a:spAutoFit/>
          </a:bodyPr>
          <a:lstStyle/>
          <a:p>
            <a:pPr>
              <a:spcAft>
                <a:spcPts val="0"/>
              </a:spcAft>
              <a:defRPr/>
            </a:pPr>
            <a:r>
              <a:rPr lang="zh-TW" altLang="en-US" sz="2000" b="1" dirty="0">
                <a:solidFill>
                  <a:srgbClr val="C00000"/>
                </a:solidFill>
                <a:latin typeface="+mn-ea"/>
              </a:rPr>
              <a:t>性別主流化</a:t>
            </a:r>
          </a:p>
        </p:txBody>
      </p:sp>
      <p:sp>
        <p:nvSpPr>
          <p:cNvPr id="11" name="投影片編號版面配置區 10"/>
          <p:cNvSpPr>
            <a:spLocks noGrp="1"/>
          </p:cNvSpPr>
          <p:nvPr>
            <p:ph type="sldNum" sz="quarter" idx="12"/>
          </p:nvPr>
        </p:nvSpPr>
        <p:spPr/>
        <p:txBody>
          <a:bodyPr/>
          <a:lstStyle/>
          <a:p>
            <a:pPr>
              <a:defRPr/>
            </a:pPr>
            <a:fld id="{DE3A7038-3586-4354-A662-5D1DCE1258BE}" type="slidenum">
              <a:rPr lang="zh-TW" altLang="en-US"/>
              <a:pPr>
                <a:defRPr/>
              </a:pPr>
              <a:t>18</a:t>
            </a:fld>
            <a:endParaRPr lang="zh-TW" altLang="en-US"/>
          </a:p>
        </p:txBody>
      </p:sp>
      <p:sp>
        <p:nvSpPr>
          <p:cNvPr id="14" name="頁尾版面配置區 13"/>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群組 4"/>
          <p:cNvGrpSpPr>
            <a:grpSpLocks/>
          </p:cNvGrpSpPr>
          <p:nvPr/>
        </p:nvGrpSpPr>
        <p:grpSpPr bwMode="auto">
          <a:xfrm>
            <a:off x="1403350" y="1773238"/>
            <a:ext cx="2438400" cy="469900"/>
            <a:chOff x="988751" y="2514449"/>
            <a:chExt cx="1288157" cy="470590"/>
          </a:xfrm>
        </p:grpSpPr>
        <p:sp>
          <p:nvSpPr>
            <p:cNvPr id="6" name="圓角矩形 5"/>
            <p:cNvSpPr/>
            <p:nvPr/>
          </p:nvSpPr>
          <p:spPr bwMode="auto">
            <a:xfrm>
              <a:off x="988751" y="2514449"/>
              <a:ext cx="1288157" cy="470590"/>
            </a:xfrm>
            <a:prstGeom prst="roundRect">
              <a:avLst>
                <a:gd name="adj" fmla="val 50000"/>
              </a:avLst>
            </a:prstGeom>
            <a:solidFill>
              <a:srgbClr val="FF99FF"/>
            </a:solidFill>
            <a:ln w="127000" cap="flat" cmpd="tri"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kumimoji="0" lang="zh-TW" altLang="en-US" sz="1800" kern="0" dirty="0">
                <a:solidFill>
                  <a:prstClr val="black"/>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1098614" y="2574863"/>
              <a:ext cx="1046628" cy="400637"/>
            </a:xfrm>
            <a:prstGeom prst="rect">
              <a:avLst/>
            </a:prstGeom>
            <a:noFill/>
          </p:spPr>
          <p:txBody>
            <a:bodyPr wrap="none">
              <a:spAutoFit/>
            </a:bodyPr>
            <a:lstStyle/>
            <a:p>
              <a:pPr algn="ctr" eaLnBrk="1" fontAlgn="auto" hangingPunct="1">
                <a:spcBef>
                  <a:spcPts val="0"/>
                </a:spcBef>
                <a:spcAft>
                  <a:spcPts val="0"/>
                </a:spcAft>
                <a:defRPr/>
              </a:pPr>
              <a:r>
                <a:rPr kumimoji="0" lang="zh-TW" altLang="en-US" sz="2000" b="1" kern="0" dirty="0">
                  <a:solidFill>
                    <a:prstClr val="white"/>
                  </a:solidFill>
                  <a:latin typeface="標楷體" panose="03000509000000000000" pitchFamily="65" charset="-120"/>
                  <a:ea typeface="標楷體" panose="03000509000000000000" pitchFamily="65" charset="-120"/>
                </a:rPr>
                <a:t>行政獎勵、懲處</a:t>
              </a:r>
            </a:p>
          </p:txBody>
        </p:sp>
      </p:grpSp>
      <p:grpSp>
        <p:nvGrpSpPr>
          <p:cNvPr id="34819" name="群組 7"/>
          <p:cNvGrpSpPr>
            <a:grpSpLocks/>
          </p:cNvGrpSpPr>
          <p:nvPr/>
        </p:nvGrpSpPr>
        <p:grpSpPr bwMode="auto">
          <a:xfrm>
            <a:off x="927100" y="2449513"/>
            <a:ext cx="3341688" cy="2809875"/>
            <a:chOff x="320581" y="4084681"/>
            <a:chExt cx="2624498" cy="978921"/>
          </a:xfrm>
        </p:grpSpPr>
        <p:sp>
          <p:nvSpPr>
            <p:cNvPr id="9" name="矩形 8">
              <a:extLst>
                <a:ext uri="{FF2B5EF4-FFF2-40B4-BE49-F238E27FC236}">
                  <a16:creationId xmlns:a16="http://schemas.microsoft.com/office/drawing/2014/main" id="{5EF4D9F1-5F2F-456B-9199-95CEE49D4376}"/>
                </a:ext>
              </a:extLst>
            </p:cNvPr>
            <p:cNvSpPr/>
            <p:nvPr/>
          </p:nvSpPr>
          <p:spPr bwMode="auto">
            <a:xfrm>
              <a:off x="320581" y="4084681"/>
              <a:ext cx="2624498" cy="310268"/>
            </a:xfrm>
            <a:prstGeom prst="rect">
              <a:avLst/>
            </a:prstGeom>
            <a:solidFill>
              <a:srgbClr val="CCCCFF"/>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10" name="矩形 9">
              <a:extLst>
                <a:ext uri="{FF2B5EF4-FFF2-40B4-BE49-F238E27FC236}">
                  <a16:creationId xmlns:a16="http://schemas.microsoft.com/office/drawing/2014/main" id="{BE6A00D6-273B-4BFC-9F86-C968326AF3A3}"/>
                </a:ext>
              </a:extLst>
            </p:cNvPr>
            <p:cNvSpPr/>
            <p:nvPr/>
          </p:nvSpPr>
          <p:spPr bwMode="auto">
            <a:xfrm>
              <a:off x="320581" y="4392184"/>
              <a:ext cx="2624498" cy="671418"/>
            </a:xfrm>
            <a:prstGeom prst="rect">
              <a:avLst/>
            </a:prstGeom>
            <a:solidFill>
              <a:schemeClr val="accent6">
                <a:lumMod val="40000"/>
                <a:lumOff val="60000"/>
              </a:schemeClr>
            </a:solidFill>
            <a:ln w="127000" cap="flat" cmpd="tri" algn="ctr">
              <a:noFill/>
              <a:prstDash val="solid"/>
              <a:round/>
              <a:headEnd type="none" w="med" len="med"/>
              <a:tailEnd type="none" w="med" len="med"/>
            </a:ln>
            <a:effectLst/>
          </p:spPr>
          <p:txBody>
            <a:bodyPr lIns="144000" rIns="180000" anchor="ctr">
              <a:normAutofit/>
            </a:bodyPr>
            <a:lstStyle/>
            <a:p>
              <a:pPr lvl="2" eaLnBrk="1" hangingPunct="1">
                <a:lnSpc>
                  <a:spcPct val="80000"/>
                </a:lnSpc>
                <a:defRPr/>
              </a:pPr>
              <a:endParaRPr lang="zh-TW" altLang="en-US" sz="2600" dirty="0">
                <a:latin typeface="標楷體" panose="03000509000000000000" pitchFamily="65" charset="-120"/>
                <a:ea typeface="標楷體" panose="03000509000000000000" pitchFamily="65" charset="-120"/>
              </a:endParaRPr>
            </a:p>
          </p:txBody>
        </p:sp>
      </p:grpSp>
      <p:sp>
        <p:nvSpPr>
          <p:cNvPr id="34820" name="矩形 10"/>
          <p:cNvSpPr>
            <a:spLocks noChangeArrowheads="1"/>
          </p:cNvSpPr>
          <p:nvPr/>
        </p:nvSpPr>
        <p:spPr bwMode="auto">
          <a:xfrm>
            <a:off x="1111250" y="2495550"/>
            <a:ext cx="2954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ea typeface="標楷體" panose="03000509000000000000" pitchFamily="65" charset="-120"/>
              </a:rPr>
              <a:t>獎勵</a:t>
            </a:r>
            <a:endParaRPr lang="en-US" altLang="zh-TW" sz="2400">
              <a:solidFill>
                <a:schemeClr val="tx1"/>
              </a:solidFill>
              <a:ea typeface="標楷體" panose="03000509000000000000" pitchFamily="65" charset="-120"/>
            </a:endParaRPr>
          </a:p>
          <a:p>
            <a:pPr>
              <a:spcBef>
                <a:spcPct val="0"/>
              </a:spcBef>
              <a:buFontTx/>
              <a:buNone/>
            </a:pPr>
            <a:r>
              <a:rPr lang="zh-TW" altLang="en-US" sz="2400">
                <a:solidFill>
                  <a:schemeClr val="tx1"/>
                </a:solidFill>
                <a:ea typeface="標楷體" panose="03000509000000000000" pitchFamily="65" charset="-120"/>
              </a:rPr>
              <a:t>嘉獎</a:t>
            </a:r>
            <a:r>
              <a:rPr lang="zh-TW" altLang="en-US" sz="2400">
                <a:solidFill>
                  <a:schemeClr val="tx1"/>
                </a:solidFill>
                <a:latin typeface="標楷體" panose="03000509000000000000" pitchFamily="65" charset="-120"/>
                <a:ea typeface="標楷體" panose="03000509000000000000" pitchFamily="65" charset="-120"/>
              </a:rPr>
              <a:t>、記功、記大功</a:t>
            </a:r>
            <a:endParaRPr lang="zh-TW" altLang="en-US" sz="2400">
              <a:solidFill>
                <a:schemeClr val="tx1"/>
              </a:solidFill>
            </a:endParaRPr>
          </a:p>
        </p:txBody>
      </p:sp>
      <p:sp>
        <p:nvSpPr>
          <p:cNvPr id="34821" name="矩形 11"/>
          <p:cNvSpPr>
            <a:spLocks noChangeArrowheads="1"/>
          </p:cNvSpPr>
          <p:nvPr/>
        </p:nvSpPr>
        <p:spPr bwMode="auto">
          <a:xfrm>
            <a:off x="1120775" y="3457575"/>
            <a:ext cx="2954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懲處</a:t>
            </a:r>
            <a:endParaRPr lang="en-US" altLang="zh-TW" sz="2400">
              <a:solidFill>
                <a:schemeClr val="tx1"/>
              </a:solidFill>
              <a:latin typeface="標楷體" panose="03000509000000000000" pitchFamily="65" charset="-120"/>
              <a:ea typeface="標楷體" panose="03000509000000000000" pitchFamily="65" charset="-120"/>
            </a:endParaRPr>
          </a:p>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申誡、記過、記大過</a:t>
            </a:r>
            <a:endParaRPr lang="zh-TW" altLang="en-US" sz="2400">
              <a:solidFill>
                <a:schemeClr val="tx1"/>
              </a:solidFill>
            </a:endParaRPr>
          </a:p>
        </p:txBody>
      </p:sp>
      <p:sp>
        <p:nvSpPr>
          <p:cNvPr id="34822" name="矩形 12"/>
          <p:cNvSpPr>
            <a:spLocks noChangeArrowheads="1"/>
          </p:cNvSpPr>
          <p:nvPr/>
        </p:nvSpPr>
        <p:spPr bwMode="auto">
          <a:xfrm>
            <a:off x="1111250" y="4411663"/>
            <a:ext cx="2954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視情節核予一次或二次之獎懲</a:t>
            </a:r>
            <a:endParaRPr lang="zh-TW" altLang="en-US" sz="2400">
              <a:solidFill>
                <a:schemeClr val="tx1"/>
              </a:solidFill>
            </a:endParaRPr>
          </a:p>
        </p:txBody>
      </p:sp>
      <p:sp>
        <p:nvSpPr>
          <p:cNvPr id="34823" name="Rectangle 2"/>
          <p:cNvSpPr>
            <a:spLocks noGrp="1" noChangeArrowheads="1"/>
          </p:cNvSpPr>
          <p:nvPr>
            <p:ph type="title"/>
          </p:nvPr>
        </p:nvSpPr>
        <p:spPr>
          <a:xfrm>
            <a:off x="668338" y="0"/>
            <a:ext cx="7772400" cy="1143000"/>
          </a:xfrm>
        </p:spPr>
        <p:txBody>
          <a:bodyPr/>
          <a:lstStyle/>
          <a:p>
            <a:pPr eaLnBrk="1" hangingPunct="1"/>
            <a:r>
              <a:rPr lang="zh-TW" altLang="en-US"/>
              <a:t>貳、人事業務宣導（續）</a:t>
            </a:r>
          </a:p>
        </p:txBody>
      </p:sp>
      <p:sp>
        <p:nvSpPr>
          <p:cNvPr id="15" name="Rectangle 3"/>
          <p:cNvSpPr txBox="1">
            <a:spLocks noChangeArrowheads="1"/>
          </p:cNvSpPr>
          <p:nvPr/>
        </p:nvSpPr>
        <p:spPr bwMode="auto">
          <a:xfrm>
            <a:off x="357188" y="950913"/>
            <a:ext cx="80629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a:lstStyle>
          <a:p>
            <a:pPr eaLnBrk="1" hangingPunct="1">
              <a:lnSpc>
                <a:spcPct val="115000"/>
              </a:lnSpc>
              <a:buFontTx/>
              <a:buNone/>
              <a:defRPr/>
            </a:pPr>
            <a:r>
              <a:rPr lang="zh-TW" altLang="en-US" b="1" kern="0" dirty="0">
                <a:solidFill>
                  <a:srgbClr val="006600"/>
                </a:solidFill>
                <a:ea typeface="標楷體" panose="03000509000000000000" pitchFamily="65" charset="-120"/>
              </a:rPr>
              <a:t>五、行政獎勵及懲處</a:t>
            </a:r>
            <a:endParaRPr lang="en-US" altLang="zh-TW" sz="2000" b="1" kern="0" dirty="0">
              <a:solidFill>
                <a:srgbClr val="006600"/>
              </a:solidFill>
              <a:ea typeface="標楷體" panose="03000509000000000000" pitchFamily="65" charset="-120"/>
            </a:endParaRPr>
          </a:p>
        </p:txBody>
      </p:sp>
      <p:graphicFrame>
        <p:nvGraphicFramePr>
          <p:cNvPr id="16" name="表格 15"/>
          <p:cNvGraphicFramePr>
            <a:graphicFrameLocks noGrp="1"/>
          </p:cNvGraphicFramePr>
          <p:nvPr/>
        </p:nvGraphicFramePr>
        <p:xfrm>
          <a:off x="5076825" y="1781175"/>
          <a:ext cx="2943225" cy="3535608"/>
        </p:xfrm>
        <a:graphic>
          <a:graphicData uri="http://schemas.openxmlformats.org/drawingml/2006/table">
            <a:tbl>
              <a:tblPr firstRow="1" bandRow="1">
                <a:tableStyleId>{0E3FDE45-AF77-4B5C-9715-49D594BDF05E}</a:tableStyleId>
              </a:tblPr>
              <a:tblGrid>
                <a:gridCol w="2943225">
                  <a:extLst>
                    <a:ext uri="{9D8B030D-6E8A-4147-A177-3AD203B41FA5}">
                      <a16:colId xmlns:a16="http://schemas.microsoft.com/office/drawing/2014/main" val="2539268148"/>
                    </a:ext>
                  </a:extLst>
                </a:gridCol>
              </a:tblGrid>
              <a:tr h="396181">
                <a:tc>
                  <a:txBody>
                    <a:bodyPr/>
                    <a:lstStyle/>
                    <a:p>
                      <a:r>
                        <a:rPr lang="zh-TW" altLang="en-US" sz="2000" dirty="0">
                          <a:latin typeface="標楷體" panose="03000509000000000000" pitchFamily="65" charset="-120"/>
                          <a:ea typeface="標楷體" panose="03000509000000000000" pitchFamily="65" charset="-120"/>
                        </a:rPr>
                        <a:t>本所歷年懲處原因</a:t>
                      </a:r>
                      <a:endParaRPr lang="zh-TW" altLang="en-US" sz="2000" dirty="0"/>
                    </a:p>
                  </a:txBody>
                  <a:tcPr marL="91436" marR="91436" marT="45702" marB="45702">
                    <a:solidFill>
                      <a:schemeClr val="bg1"/>
                    </a:solidFill>
                  </a:tcPr>
                </a:tc>
                <a:extLst>
                  <a:ext uri="{0D108BD9-81ED-4DB2-BD59-A6C34878D82A}">
                    <a16:rowId xmlns:a16="http://schemas.microsoft.com/office/drawing/2014/main" val="2830248216"/>
                  </a:ext>
                </a:extLst>
              </a:tr>
              <a:tr h="3139182">
                <a:tc>
                  <a:txBody>
                    <a:bodyPr/>
                    <a:lstStyle/>
                    <a:p>
                      <a:r>
                        <a:rPr lang="zh-TW" altLang="en-US" sz="2000" dirty="0">
                          <a:latin typeface="標楷體" panose="03000509000000000000" pitchFamily="65" charset="-120"/>
                          <a:ea typeface="標楷體" panose="03000509000000000000" pitchFamily="65" charset="-120"/>
                        </a:rPr>
                        <a:t>不假外出、</a:t>
                      </a:r>
                      <a:endParaRPr lang="en-US" altLang="zh-TW" sz="2000" dirty="0">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差假不實</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代刷卡、出差不實</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性騷擾、</a:t>
                      </a:r>
                      <a:endParaRPr lang="en-US" altLang="zh-TW" sz="2000" dirty="0">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違反兼職規定</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出借證照、</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購案驗收不實、</a:t>
                      </a:r>
                      <a:endParaRPr lang="en-US" altLang="zh-TW" sz="2000" dirty="0">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赴大陸未依規定申請</a:t>
                      </a:r>
                      <a:r>
                        <a:rPr lang="zh-TW" altLang="en-US" sz="2000" dirty="0">
                          <a:latin typeface="標楷體" panose="03000509000000000000" pitchFamily="65" charset="-120"/>
                          <a:ea typeface="標楷體" panose="03000509000000000000" pitchFamily="65" charset="-120"/>
                        </a:rPr>
                        <a:t>、違規出借宿舍、</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督導不周等</a:t>
                      </a:r>
                      <a:endParaRPr lang="zh-TW" altLang="en-US" sz="2000" dirty="0"/>
                    </a:p>
                  </a:txBody>
                  <a:tcPr marL="91436" marR="91436" marT="45702" marB="45702">
                    <a:solidFill>
                      <a:srgbClr val="FFFF00"/>
                    </a:solidFill>
                  </a:tcPr>
                </a:tc>
                <a:extLst>
                  <a:ext uri="{0D108BD9-81ED-4DB2-BD59-A6C34878D82A}">
                    <a16:rowId xmlns:a16="http://schemas.microsoft.com/office/drawing/2014/main" val="3333701180"/>
                  </a:ext>
                </a:extLst>
              </a:tr>
            </a:tbl>
          </a:graphicData>
        </a:graphic>
      </p:graphicFrame>
      <p:sp>
        <p:nvSpPr>
          <p:cNvPr id="8" name="投影片編號版面配置區 7"/>
          <p:cNvSpPr>
            <a:spLocks noGrp="1"/>
          </p:cNvSpPr>
          <p:nvPr>
            <p:ph type="sldNum" sz="quarter" idx="12"/>
          </p:nvPr>
        </p:nvSpPr>
        <p:spPr/>
        <p:txBody>
          <a:bodyPr/>
          <a:lstStyle/>
          <a:p>
            <a:pPr>
              <a:defRPr/>
            </a:pPr>
            <a:fld id="{E32799B9-308E-4E21-A71D-47358967B38E}" type="slidenum">
              <a:rPr lang="zh-TW" altLang="en-US"/>
              <a:pPr>
                <a:defRPr/>
              </a:pPr>
              <a:t>19</a:t>
            </a:fld>
            <a:endParaRPr lang="zh-TW" altLang="en-US"/>
          </a:p>
        </p:txBody>
      </p:sp>
      <p:sp>
        <p:nvSpPr>
          <p:cNvPr id="12" name="頁尾版面配置區 1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8338" y="0"/>
            <a:ext cx="7772400" cy="1143000"/>
          </a:xfrm>
        </p:spPr>
        <p:txBody>
          <a:bodyPr/>
          <a:lstStyle/>
          <a:p>
            <a:pPr eaLnBrk="1" hangingPunct="1"/>
            <a:r>
              <a:rPr lang="zh-TW" altLang="en-US"/>
              <a:t>大綱</a:t>
            </a:r>
          </a:p>
        </p:txBody>
      </p:sp>
      <p:grpSp>
        <p:nvGrpSpPr>
          <p:cNvPr id="7171" name="群組 6"/>
          <p:cNvGrpSpPr>
            <a:grpSpLocks/>
          </p:cNvGrpSpPr>
          <p:nvPr/>
        </p:nvGrpSpPr>
        <p:grpSpPr bwMode="auto">
          <a:xfrm>
            <a:off x="779463" y="1738313"/>
            <a:ext cx="7585075" cy="3930650"/>
            <a:chOff x="727105" y="2060293"/>
            <a:chExt cx="7583815" cy="3930959"/>
          </a:xfrm>
        </p:grpSpPr>
        <p:sp>
          <p:nvSpPr>
            <p:cNvPr id="8" name="圆角矩形 23"/>
            <p:cNvSpPr/>
            <p:nvPr/>
          </p:nvSpPr>
          <p:spPr>
            <a:xfrm>
              <a:off x="727105" y="2060293"/>
              <a:ext cx="7580641" cy="1152616"/>
            </a:xfrm>
            <a:prstGeom prst="roundRect">
              <a:avLst/>
            </a:prstGeom>
            <a:noFill/>
            <a:ln w="76200" cap="flat" cmpd="sng" algn="ctr">
              <a:solidFill>
                <a:srgbClr val="FFEBAB"/>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9" name="矩形 8"/>
            <p:cNvSpPr/>
            <p:nvPr/>
          </p:nvSpPr>
          <p:spPr>
            <a:xfrm>
              <a:off x="763611" y="2220643"/>
              <a:ext cx="7531437" cy="808102"/>
            </a:xfrm>
            <a:prstGeom prst="rect">
              <a:avLst/>
            </a:prstGeom>
            <a:solidFill>
              <a:srgbClr val="FFEBAB">
                <a:alpha val="7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10" name="矩形 9"/>
            <p:cNvSpPr/>
            <p:nvPr/>
          </p:nvSpPr>
          <p:spPr>
            <a:xfrm>
              <a:off x="727105" y="3589175"/>
              <a:ext cx="7531436" cy="866843"/>
            </a:xfrm>
            <a:prstGeom prst="rect">
              <a:avLst/>
            </a:prstGeom>
            <a:solidFill>
              <a:srgbClr val="FFB7B7">
                <a:alpha val="70000"/>
              </a:srgbClr>
            </a:solidFill>
            <a:ln w="25400" cap="flat" cmpd="sng" algn="ctr">
              <a:solidFill>
                <a:srgbClr val="FFB7B7"/>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7177" name="TextBox 29"/>
            <p:cNvSpPr txBox="1">
              <a:spLocks noChangeArrowheads="1"/>
            </p:cNvSpPr>
            <p:nvPr/>
          </p:nvSpPr>
          <p:spPr bwMode="auto">
            <a:xfrm flipH="1">
              <a:off x="1086774" y="2358201"/>
              <a:ext cx="719701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lnSpc>
                  <a:spcPct val="80000"/>
                </a:lnSpc>
                <a:spcBef>
                  <a:spcPct val="0"/>
                </a:spcBef>
                <a:buFontTx/>
                <a:buNone/>
              </a:pPr>
              <a:r>
                <a:rPr lang="zh-TW" altLang="en-US" b="1">
                  <a:solidFill>
                    <a:schemeClr val="accent2"/>
                  </a:solidFill>
                  <a:latin typeface="Agency FB" panose="020B0503020202020204" pitchFamily="34" charset="0"/>
                  <a:ea typeface="標楷體" panose="03000509000000000000" pitchFamily="65" charset="-120"/>
                </a:rPr>
                <a:t>壹、本所組織及人員概況</a:t>
              </a:r>
            </a:p>
          </p:txBody>
        </p:sp>
        <p:sp>
          <p:nvSpPr>
            <p:cNvPr id="12" name="燕尾形 35"/>
            <p:cNvSpPr/>
            <p:nvPr/>
          </p:nvSpPr>
          <p:spPr>
            <a:xfrm>
              <a:off x="793769" y="2222231"/>
              <a:ext cx="274591" cy="806513"/>
            </a:xfrm>
            <a:prstGeom prst="chevron">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Text" lastClr="000000"/>
                </a:solidFill>
                <a:latin typeface="Calibri"/>
                <a:ea typeface="+mn-ea"/>
              </a:endParaRPr>
            </a:p>
          </p:txBody>
        </p:sp>
        <p:sp>
          <p:nvSpPr>
            <p:cNvPr id="13" name="燕尾形 37"/>
            <p:cNvSpPr/>
            <p:nvPr/>
          </p:nvSpPr>
          <p:spPr>
            <a:xfrm>
              <a:off x="773134" y="3606640"/>
              <a:ext cx="295226" cy="814451"/>
            </a:xfrm>
            <a:prstGeom prst="chevron">
              <a:avLst>
                <a:gd name="adj" fmla="val 53298"/>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Text" lastClr="000000"/>
                </a:solidFill>
                <a:latin typeface="Calibri"/>
                <a:ea typeface="+mn-ea"/>
              </a:endParaRPr>
            </a:p>
          </p:txBody>
        </p:sp>
        <p:sp>
          <p:nvSpPr>
            <p:cNvPr id="7180" name="TextBox 29"/>
            <p:cNvSpPr txBox="1">
              <a:spLocks noChangeArrowheads="1"/>
            </p:cNvSpPr>
            <p:nvPr/>
          </p:nvSpPr>
          <p:spPr bwMode="auto">
            <a:xfrm flipH="1">
              <a:off x="1113908" y="3766263"/>
              <a:ext cx="7197012" cy="486287"/>
            </a:xfrm>
            <a:prstGeom prst="rect">
              <a:avLst/>
            </a:prstGeom>
            <a:solidFill>
              <a:srgbClr val="FFB7B7"/>
            </a:solidFill>
            <a:ln w="9525">
              <a:solidFill>
                <a:srgbClr val="FFB7B7"/>
              </a:solidFill>
              <a:miter lim="800000"/>
              <a:headEnd/>
              <a:tailEnd/>
            </a:ln>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lnSpc>
                  <a:spcPct val="80000"/>
                </a:lnSpc>
                <a:spcBef>
                  <a:spcPct val="0"/>
                </a:spcBef>
                <a:buFontTx/>
                <a:buNone/>
              </a:pPr>
              <a:r>
                <a:rPr lang="zh-TW" altLang="en-US" b="1">
                  <a:solidFill>
                    <a:schemeClr val="accent2"/>
                  </a:solidFill>
                  <a:latin typeface="Agency FB" panose="020B0503020202020204" pitchFamily="34" charset="0"/>
                  <a:ea typeface="標楷體" panose="03000509000000000000" pitchFamily="65" charset="-120"/>
                </a:rPr>
                <a:t>貳、人事業務宣導</a:t>
              </a:r>
            </a:p>
          </p:txBody>
        </p:sp>
        <p:sp>
          <p:nvSpPr>
            <p:cNvPr id="15" name="矩形 14"/>
            <p:cNvSpPr/>
            <p:nvPr/>
          </p:nvSpPr>
          <p:spPr>
            <a:xfrm>
              <a:off x="762024" y="4970409"/>
              <a:ext cx="7545721" cy="881132"/>
            </a:xfrm>
            <a:prstGeom prst="rect">
              <a:avLst/>
            </a:prstGeom>
            <a:solidFill>
              <a:srgbClr val="D7E4BE">
                <a:alpha val="7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16" name="燕尾形 36"/>
            <p:cNvSpPr/>
            <p:nvPr/>
          </p:nvSpPr>
          <p:spPr>
            <a:xfrm>
              <a:off x="771548" y="4959296"/>
              <a:ext cx="263481" cy="882719"/>
            </a:xfrm>
            <a:prstGeom prst="chevron">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Text" lastClr="000000"/>
                </a:solidFill>
                <a:latin typeface="Calibri"/>
                <a:ea typeface="+mn-ea"/>
              </a:endParaRPr>
            </a:p>
          </p:txBody>
        </p:sp>
        <p:sp>
          <p:nvSpPr>
            <p:cNvPr id="7183" name="TextBox 29"/>
            <p:cNvSpPr txBox="1">
              <a:spLocks noChangeArrowheads="1"/>
            </p:cNvSpPr>
            <p:nvPr/>
          </p:nvSpPr>
          <p:spPr bwMode="auto">
            <a:xfrm flipH="1">
              <a:off x="1113908" y="5157323"/>
              <a:ext cx="7120428"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lnSpc>
                  <a:spcPct val="80000"/>
                </a:lnSpc>
                <a:spcBef>
                  <a:spcPct val="0"/>
                </a:spcBef>
                <a:buFontTx/>
                <a:buNone/>
              </a:pPr>
              <a:r>
                <a:rPr lang="zh-TW" altLang="en-US" b="1">
                  <a:solidFill>
                    <a:schemeClr val="accent2"/>
                  </a:solidFill>
                  <a:latin typeface="Agency FB" panose="020B0503020202020204" pitchFamily="34" charset="0"/>
                  <a:ea typeface="標楷體" panose="03000509000000000000" pitchFamily="65" charset="-120"/>
                </a:rPr>
                <a:t>參、人事室各科業務職掌</a:t>
              </a:r>
            </a:p>
          </p:txBody>
        </p:sp>
        <p:sp>
          <p:nvSpPr>
            <p:cNvPr id="7184" name="圓角矩形 17"/>
            <p:cNvSpPr>
              <a:spLocks noChangeArrowheads="1"/>
            </p:cNvSpPr>
            <p:nvPr/>
          </p:nvSpPr>
          <p:spPr bwMode="auto">
            <a:xfrm>
              <a:off x="763102" y="3444228"/>
              <a:ext cx="7531841" cy="1130358"/>
            </a:xfrm>
            <a:prstGeom prst="roundRect">
              <a:avLst>
                <a:gd name="adj" fmla="val 16667"/>
              </a:avLst>
            </a:prstGeom>
            <a:noFill/>
            <a:ln w="88900" algn="ctr">
              <a:solidFill>
                <a:srgbClr val="FFB7B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sz="1800">
                <a:solidFill>
                  <a:schemeClr val="tx1"/>
                </a:solidFill>
                <a:latin typeface="Arial" panose="020B0604020202020204" pitchFamily="34" charset="0"/>
              </a:endParaRPr>
            </a:p>
          </p:txBody>
        </p:sp>
        <p:sp>
          <p:nvSpPr>
            <p:cNvPr id="7185" name="圓角矩形 18"/>
            <p:cNvSpPr>
              <a:spLocks noChangeArrowheads="1"/>
            </p:cNvSpPr>
            <p:nvPr/>
          </p:nvSpPr>
          <p:spPr bwMode="auto">
            <a:xfrm>
              <a:off x="758787" y="4769588"/>
              <a:ext cx="7552093" cy="1221664"/>
            </a:xfrm>
            <a:prstGeom prst="roundRect">
              <a:avLst>
                <a:gd name="adj" fmla="val 16667"/>
              </a:avLst>
            </a:prstGeom>
            <a:noFill/>
            <a:ln w="76200" algn="ctr">
              <a:solidFill>
                <a:srgbClr val="BEE39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sz="1800">
                <a:solidFill>
                  <a:schemeClr val="tx1"/>
                </a:solidFill>
                <a:latin typeface="Arial" panose="020B0604020202020204" pitchFamily="34" charset="0"/>
              </a:endParaRPr>
            </a:p>
          </p:txBody>
        </p:sp>
      </p:grpSp>
      <p:sp>
        <p:nvSpPr>
          <p:cNvPr id="17" name="投影片編號版面配置區 16"/>
          <p:cNvSpPr>
            <a:spLocks noGrp="1"/>
          </p:cNvSpPr>
          <p:nvPr>
            <p:ph type="sldNum" sz="quarter" idx="12"/>
          </p:nvPr>
        </p:nvSpPr>
        <p:spPr/>
        <p:txBody>
          <a:bodyPr/>
          <a:lstStyle/>
          <a:p>
            <a:pPr>
              <a:defRPr/>
            </a:pPr>
            <a:fld id="{7632C4AD-3949-4410-BAF8-CAB82CB9D72D}" type="slidenum">
              <a:rPr lang="zh-TW" altLang="en-US"/>
              <a:pPr>
                <a:defRPr/>
              </a:pPr>
              <a:t>2</a:t>
            </a:fld>
            <a:endParaRPr lang="zh-TW" altLang="en-US"/>
          </a:p>
        </p:txBody>
      </p:sp>
      <p:sp>
        <p:nvSpPr>
          <p:cNvPr id="19" name="頁尾版面配置區 1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圖片 3"/>
          <p:cNvPicPr>
            <a:picLocks noChangeAspect="1"/>
          </p:cNvPicPr>
          <p:nvPr/>
        </p:nvPicPr>
        <p:blipFill>
          <a:blip r:embed="rId3">
            <a:extLst>
              <a:ext uri="{28A0092B-C50C-407E-A947-70E740481C1C}">
                <a14:useLocalDpi xmlns:a14="http://schemas.microsoft.com/office/drawing/2010/main" val="0"/>
              </a:ext>
            </a:extLst>
          </a:blip>
          <a:srcRect l="33041" t="18900" r="34564" b="20830"/>
          <a:stretch>
            <a:fillRect/>
          </a:stretch>
        </p:blipFill>
        <p:spPr bwMode="auto">
          <a:xfrm>
            <a:off x="611188" y="15875"/>
            <a:ext cx="589121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8"/>
          <p:cNvSpPr>
            <a:spLocks noGrp="1"/>
          </p:cNvSpPr>
          <p:nvPr>
            <p:ph type="sldNum" sz="quarter" idx="12"/>
          </p:nvPr>
        </p:nvSpPr>
        <p:spPr/>
        <p:txBody>
          <a:bodyPr/>
          <a:lstStyle/>
          <a:p>
            <a:pPr>
              <a:defRPr/>
            </a:pPr>
            <a:fld id="{1269BC8F-DE0D-4388-B921-AD172A863F84}" type="slidenum">
              <a:rPr lang="zh-TW" altLang="en-US"/>
              <a:pPr>
                <a:defRPr/>
              </a:pPr>
              <a:t>20</a:t>
            </a:fld>
            <a:endParaRPr lang="zh-TW" altLang="en-US"/>
          </a:p>
        </p:txBody>
      </p:sp>
      <p:sp>
        <p:nvSpPr>
          <p:cNvPr id="11" name="頁尾版面配置區 10"/>
          <p:cNvSpPr>
            <a:spLocks noGrp="1"/>
          </p:cNvSpPr>
          <p:nvPr>
            <p:ph type="ftr" sz="quarter" idx="11"/>
          </p:nvPr>
        </p:nvSpPr>
        <p:spPr/>
        <p:txBody>
          <a:bodyPr/>
          <a:lstStyle/>
          <a:p>
            <a:pPr>
              <a:defRPr/>
            </a:pPr>
            <a:r>
              <a:rPr lang="en-US" altLang="zh-TW"/>
              <a:t>/28</a:t>
            </a:r>
            <a:endParaRPr lang="zh-TW" altLang="en-US" dirty="0"/>
          </a:p>
        </p:txBody>
      </p:sp>
      <p:pic>
        <p:nvPicPr>
          <p:cNvPr id="35845" name="圖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2565400"/>
            <a:ext cx="202406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0" y="117475"/>
            <a:ext cx="8353425" cy="503238"/>
          </a:xfrm>
        </p:spPr>
        <p:txBody>
          <a:bodyPr/>
          <a:lstStyle/>
          <a:p>
            <a:pPr marL="0" indent="0" eaLnBrk="1" hangingPunct="1">
              <a:lnSpc>
                <a:spcPct val="90000"/>
              </a:lnSpc>
              <a:spcBef>
                <a:spcPct val="50000"/>
              </a:spcBef>
              <a:buFontTx/>
              <a:buNone/>
            </a:pPr>
            <a:r>
              <a:rPr lang="zh-TW" altLang="en-US" sz="2800" b="1" dirty="0">
                <a:solidFill>
                  <a:srgbClr val="006600"/>
                </a:solidFill>
                <a:ea typeface="標楷體" panose="03000509000000000000" pitchFamily="65" charset="-120"/>
              </a:rPr>
              <a:t>六、公務人員生活津貼</a:t>
            </a:r>
            <a:r>
              <a:rPr lang="en-US" altLang="zh-TW" sz="1800" b="1" dirty="0">
                <a:solidFill>
                  <a:srgbClr val="FF0000"/>
                </a:solidFill>
                <a:ea typeface="標楷體" panose="03000509000000000000" pitchFamily="65" charset="-120"/>
              </a:rPr>
              <a:t>(</a:t>
            </a:r>
            <a:r>
              <a:rPr lang="zh-TW" altLang="en-US" sz="1700" dirty="0">
                <a:solidFill>
                  <a:srgbClr val="FF0000"/>
                </a:solidFill>
                <a:latin typeface="標楷體" panose="03000509000000000000" pitchFamily="65" charset="-120"/>
                <a:ea typeface="標楷體" panose="03000509000000000000" pitchFamily="65" charset="-120"/>
              </a:rPr>
              <a:t>依「全國軍公教員工待遇支給要點」辦理</a:t>
            </a:r>
            <a:r>
              <a:rPr lang="en-US" altLang="zh-TW" sz="1700" b="1" dirty="0">
                <a:solidFill>
                  <a:srgbClr val="FF0000"/>
                </a:solidFill>
                <a:ea typeface="標楷體" panose="03000509000000000000" pitchFamily="65" charset="-120"/>
              </a:rPr>
              <a:t>)</a:t>
            </a:r>
          </a:p>
          <a:p>
            <a:pPr marL="0" indent="0" eaLnBrk="1" hangingPunct="1">
              <a:lnSpc>
                <a:spcPct val="90000"/>
              </a:lnSpc>
              <a:spcBef>
                <a:spcPct val="50000"/>
              </a:spcBef>
              <a:buFontTx/>
              <a:buNone/>
            </a:pPr>
            <a:endParaRPr lang="zh-TW" altLang="en-US" b="1" dirty="0">
              <a:solidFill>
                <a:srgbClr val="FF0000"/>
              </a:solidFill>
              <a:ea typeface="標楷體" panose="03000509000000000000" pitchFamily="65" charset="-120"/>
            </a:endParaRPr>
          </a:p>
        </p:txBody>
      </p:sp>
      <p:grpSp>
        <p:nvGrpSpPr>
          <p:cNvPr id="37891" name="群組 5"/>
          <p:cNvGrpSpPr>
            <a:grpSpLocks/>
          </p:cNvGrpSpPr>
          <p:nvPr/>
        </p:nvGrpSpPr>
        <p:grpSpPr bwMode="auto">
          <a:xfrm>
            <a:off x="561975" y="620713"/>
            <a:ext cx="2917825" cy="5924550"/>
            <a:chOff x="561618" y="620688"/>
            <a:chExt cx="2918524" cy="5924401"/>
          </a:xfrm>
        </p:grpSpPr>
        <p:pic>
          <p:nvPicPr>
            <p:cNvPr id="3789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620688"/>
              <a:ext cx="2364527"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文字方塊 3"/>
            <p:cNvSpPr txBox="1">
              <a:spLocks noChangeArrowheads="1"/>
            </p:cNvSpPr>
            <p:nvPr/>
          </p:nvSpPr>
          <p:spPr bwMode="auto">
            <a:xfrm>
              <a:off x="561618" y="620688"/>
              <a:ext cx="553998"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婚喪生育補助</a:t>
              </a:r>
              <a:r>
                <a:rPr lang="en-US" altLang="zh-TW" sz="2000">
                  <a:solidFill>
                    <a:schemeClr val="tx1"/>
                  </a:solidFill>
                  <a:latin typeface="標楷體" panose="03000509000000000000" pitchFamily="65" charset="-120"/>
                  <a:ea typeface="標楷體" panose="03000509000000000000" pitchFamily="65" charset="-120"/>
                </a:rPr>
                <a:t>(</a:t>
              </a:r>
              <a:r>
                <a:rPr lang="zh-TW" altLang="en-US" sz="2000">
                  <a:solidFill>
                    <a:schemeClr val="tx1"/>
                  </a:solidFill>
                  <a:latin typeface="標楷體" panose="03000509000000000000" pitchFamily="65" charset="-120"/>
                  <a:ea typeface="標楷體" panose="03000509000000000000" pitchFamily="65" charset="-120"/>
                </a:rPr>
                <a:t>薪俸額是指本俸</a:t>
              </a:r>
              <a:r>
                <a:rPr lang="en-US" altLang="zh-TW" sz="2000">
                  <a:solidFill>
                    <a:schemeClr val="tx1"/>
                  </a:solidFill>
                  <a:latin typeface="標楷體" panose="03000509000000000000" pitchFamily="65" charset="-120"/>
                  <a:ea typeface="標楷體" panose="03000509000000000000" pitchFamily="65" charset="-120"/>
                </a:rPr>
                <a:t>)</a:t>
              </a:r>
            </a:p>
          </p:txBody>
        </p:sp>
        <p:sp>
          <p:nvSpPr>
            <p:cNvPr id="37900" name="文字方塊 4"/>
            <p:cNvSpPr txBox="1">
              <a:spLocks noChangeArrowheads="1"/>
            </p:cNvSpPr>
            <p:nvPr/>
          </p:nvSpPr>
          <p:spPr bwMode="auto">
            <a:xfrm>
              <a:off x="1043608" y="6237312"/>
              <a:ext cx="180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1400">
                  <a:solidFill>
                    <a:schemeClr val="tx1"/>
                  </a:solidFill>
                </a:rPr>
                <a:t>107.10.15</a:t>
              </a:r>
              <a:r>
                <a:rPr lang="zh-TW" altLang="en-US" sz="1400">
                  <a:solidFill>
                    <a:schemeClr val="tx1"/>
                  </a:solidFill>
                </a:rPr>
                <a:t>版</a:t>
              </a:r>
            </a:p>
          </p:txBody>
        </p:sp>
      </p:grpSp>
      <p:grpSp>
        <p:nvGrpSpPr>
          <p:cNvPr id="37892" name="群組 7"/>
          <p:cNvGrpSpPr>
            <a:grpSpLocks/>
          </p:cNvGrpSpPr>
          <p:nvPr/>
        </p:nvGrpSpPr>
        <p:grpSpPr bwMode="auto">
          <a:xfrm>
            <a:off x="4697413" y="549275"/>
            <a:ext cx="3835400" cy="5940425"/>
            <a:chOff x="4594066" y="620688"/>
            <a:chExt cx="3834790" cy="5940433"/>
          </a:xfrm>
        </p:grpSpPr>
        <p:pic>
          <p:nvPicPr>
            <p:cNvPr id="37895"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20688"/>
              <a:ext cx="33528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文字方塊 6"/>
            <p:cNvSpPr txBox="1">
              <a:spLocks noChangeArrowheads="1"/>
            </p:cNvSpPr>
            <p:nvPr/>
          </p:nvSpPr>
          <p:spPr bwMode="auto">
            <a:xfrm>
              <a:off x="4594066" y="692695"/>
              <a:ext cx="553998" cy="278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子女教育補助</a:t>
              </a:r>
              <a:endParaRPr lang="en-US" altLang="zh-TW" sz="2400">
                <a:solidFill>
                  <a:srgbClr val="FF0000"/>
                </a:solidFill>
                <a:latin typeface="標楷體" panose="03000509000000000000" pitchFamily="65" charset="-120"/>
                <a:ea typeface="標楷體" panose="03000509000000000000" pitchFamily="65" charset="-120"/>
              </a:endParaRPr>
            </a:p>
          </p:txBody>
        </p:sp>
        <p:sp>
          <p:nvSpPr>
            <p:cNvPr id="37897" name="文字方塊 8"/>
            <p:cNvSpPr txBox="1">
              <a:spLocks noChangeArrowheads="1"/>
            </p:cNvSpPr>
            <p:nvPr/>
          </p:nvSpPr>
          <p:spPr bwMode="auto">
            <a:xfrm>
              <a:off x="5004048" y="6253344"/>
              <a:ext cx="180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1400">
                  <a:solidFill>
                    <a:schemeClr val="tx1"/>
                  </a:solidFill>
                </a:rPr>
                <a:t>107.10.15</a:t>
              </a:r>
              <a:r>
                <a:rPr lang="zh-TW" altLang="en-US" sz="1400">
                  <a:solidFill>
                    <a:schemeClr val="tx1"/>
                  </a:solidFill>
                </a:rPr>
                <a:t>版</a:t>
              </a:r>
            </a:p>
          </p:txBody>
        </p:sp>
      </p:grpSp>
      <p:sp>
        <p:nvSpPr>
          <p:cNvPr id="7" name="投影片編號版面配置區 6"/>
          <p:cNvSpPr>
            <a:spLocks noGrp="1"/>
          </p:cNvSpPr>
          <p:nvPr>
            <p:ph type="sldNum" sz="quarter" idx="12"/>
          </p:nvPr>
        </p:nvSpPr>
        <p:spPr/>
        <p:txBody>
          <a:bodyPr/>
          <a:lstStyle/>
          <a:p>
            <a:pPr>
              <a:defRPr/>
            </a:pPr>
            <a:fld id="{BE6FA058-7CCB-4CE3-8AA5-712014C67658}" type="slidenum">
              <a:rPr lang="zh-TW" altLang="en-US"/>
              <a:pPr>
                <a:defRPr/>
              </a:pPr>
              <a:t>21</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nvGraphicFramePr>
        <p:xfrm>
          <a:off x="3205086" y="1774690"/>
          <a:ext cx="4967314" cy="3958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940" name="Picture 2" descr="Kindergarten premium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6775" y="4178300"/>
            <a:ext cx="2057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obby horse premium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775" y="3324225"/>
            <a:ext cx="10064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Tambourine premium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57388" y="3295650"/>
            <a:ext cx="8810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descr="Slide premium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775" y="2328863"/>
            <a:ext cx="10906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0" descr="Feeder premium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57388" y="2328863"/>
            <a:ext cx="9667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Rectangle 2"/>
          <p:cNvSpPr>
            <a:spLocks noGrp="1" noChangeArrowheads="1"/>
          </p:cNvSpPr>
          <p:nvPr>
            <p:ph type="title"/>
          </p:nvPr>
        </p:nvSpPr>
        <p:spPr>
          <a:xfrm>
            <a:off x="668338" y="0"/>
            <a:ext cx="7772400" cy="1143000"/>
          </a:xfrm>
        </p:spPr>
        <p:txBody>
          <a:bodyPr/>
          <a:lstStyle/>
          <a:p>
            <a:pPr eaLnBrk="1" hangingPunct="1"/>
            <a:r>
              <a:rPr lang="zh-TW" altLang="en-US"/>
              <a:t>貳、人事業務宣導（續）</a:t>
            </a:r>
          </a:p>
        </p:txBody>
      </p:sp>
      <p:sp>
        <p:nvSpPr>
          <p:cNvPr id="14" name="Rectangle 3"/>
          <p:cNvSpPr txBox="1">
            <a:spLocks noChangeArrowheads="1"/>
          </p:cNvSpPr>
          <p:nvPr/>
        </p:nvSpPr>
        <p:spPr bwMode="auto">
          <a:xfrm>
            <a:off x="395288" y="860425"/>
            <a:ext cx="7620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a:lstStyle>
          <a:p>
            <a:pPr eaLnBrk="1" hangingPunct="1">
              <a:lnSpc>
                <a:spcPct val="115000"/>
              </a:lnSpc>
              <a:buFontTx/>
              <a:buNone/>
              <a:defRPr/>
            </a:pPr>
            <a:r>
              <a:rPr lang="zh-TW" altLang="en-US" sz="2800" b="1" kern="0" dirty="0">
                <a:solidFill>
                  <a:srgbClr val="006600"/>
                </a:solidFill>
                <a:ea typeface="標楷體" pitchFamily="65" charset="-120"/>
              </a:rPr>
              <a:t>七、各項福利政策宣導</a:t>
            </a:r>
          </a:p>
          <a:p>
            <a:pPr lvl="1" eaLnBrk="1" hangingPunct="1">
              <a:lnSpc>
                <a:spcPct val="140000"/>
              </a:lnSpc>
              <a:buFontTx/>
              <a:buChar char="•"/>
              <a:defRPr/>
            </a:pPr>
            <a:endParaRPr lang="en-US" altLang="zh-TW" sz="2000" kern="0" dirty="0">
              <a:solidFill>
                <a:schemeClr val="tx1"/>
              </a:solidFill>
              <a:latin typeface="標楷體" pitchFamily="65" charset="-120"/>
              <a:ea typeface="標楷體" pitchFamily="65" charset="-120"/>
            </a:endParaRPr>
          </a:p>
        </p:txBody>
      </p:sp>
      <p:sp>
        <p:nvSpPr>
          <p:cNvPr id="39947" name="矩形 14"/>
          <p:cNvSpPr>
            <a:spLocks noChangeArrowheads="1"/>
          </p:cNvSpPr>
          <p:nvPr/>
        </p:nvSpPr>
        <p:spPr bwMode="auto">
          <a:xfrm>
            <a:off x="935038" y="1397000"/>
            <a:ext cx="18764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lnSpc>
                <a:spcPct val="90000"/>
              </a:lnSpc>
              <a:spcBef>
                <a:spcPct val="0"/>
              </a:spcBef>
            </a:pPr>
            <a:r>
              <a:rPr lang="zh-TW" altLang="en-US" sz="2400" b="1">
                <a:solidFill>
                  <a:srgbClr val="FF0000"/>
                </a:solidFill>
                <a:ea typeface="標楷體" panose="03000509000000000000" pitchFamily="65" charset="-120"/>
              </a:rPr>
              <a:t>托育服務</a:t>
            </a:r>
            <a:endParaRPr lang="zh-TW" altLang="en-US" sz="2800" b="1">
              <a:solidFill>
                <a:srgbClr val="FF0000"/>
              </a:solidFill>
              <a:ea typeface="標楷體" panose="03000509000000000000" pitchFamily="65" charset="-120"/>
            </a:endParaRPr>
          </a:p>
        </p:txBody>
      </p:sp>
      <p:sp>
        <p:nvSpPr>
          <p:cNvPr id="8" name="投影片編號版面配置區 7"/>
          <p:cNvSpPr>
            <a:spLocks noGrp="1"/>
          </p:cNvSpPr>
          <p:nvPr>
            <p:ph type="sldNum" sz="quarter" idx="12"/>
          </p:nvPr>
        </p:nvSpPr>
        <p:spPr/>
        <p:txBody>
          <a:bodyPr/>
          <a:lstStyle/>
          <a:p>
            <a:pPr>
              <a:defRPr/>
            </a:pPr>
            <a:fld id="{54EE0E9D-AF55-4495-BFB1-5CE7B43D10D0}" type="slidenum">
              <a:rPr lang="zh-TW" altLang="en-US"/>
              <a:pPr>
                <a:defRPr/>
              </a:pPr>
              <a:t>22</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
        <p:nvSpPr>
          <p:cNvPr id="2" name="向右箭號 1"/>
          <p:cNvSpPr/>
          <p:nvPr/>
        </p:nvSpPr>
        <p:spPr bwMode="auto">
          <a:xfrm>
            <a:off x="5437334" y="3573016"/>
            <a:ext cx="360040" cy="293688"/>
          </a:xfrm>
          <a:prstGeom prst="rightArrow">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imes New Roman" charset="0"/>
              <a:ea typeface="新細明體" pitchFamily="18" charset="-120"/>
            </a:endParaRPr>
          </a:p>
        </p:txBody>
      </p:sp>
    </p:spTree>
    <p:extLst>
      <p:ext uri="{BB962C8B-B14F-4D97-AF65-F5344CB8AC3E}">
        <p14:creationId xmlns:p14="http://schemas.microsoft.com/office/powerpoint/2010/main" val="4057221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0" y="692150"/>
            <a:ext cx="7772400" cy="3270250"/>
          </a:xfrm>
        </p:spPr>
        <p:txBody>
          <a:bodyPr/>
          <a:lstStyle/>
          <a:p>
            <a:pPr eaLnBrk="1" hangingPunct="1">
              <a:lnSpc>
                <a:spcPct val="90000"/>
              </a:lnSpc>
            </a:pPr>
            <a:r>
              <a:rPr lang="zh-TW" altLang="en-US" b="1">
                <a:solidFill>
                  <a:srgbClr val="FF0000"/>
                </a:solidFill>
                <a:ea typeface="標楷體" panose="03000509000000000000" pitchFamily="65" charset="-120"/>
              </a:rPr>
              <a:t>心理諮商服務</a:t>
            </a:r>
          </a:p>
          <a:p>
            <a:pPr lvl="1" eaLnBrk="1" hangingPunct="1">
              <a:lnSpc>
                <a:spcPct val="90000"/>
              </a:lnSpc>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本所「員工諮商室」位於員工活動中心一樓</a:t>
            </a:r>
            <a:br>
              <a:rPr lang="zh-TW" altLang="en-US">
                <a:latin typeface="標楷體" panose="03000509000000000000" pitchFamily="65" charset="-120"/>
                <a:ea typeface="標楷體" panose="03000509000000000000" pitchFamily="65" charset="-120"/>
              </a:rPr>
            </a:br>
            <a:r>
              <a:rPr lang="zh-TW" altLang="en-US">
                <a:latin typeface="標楷體" panose="03000509000000000000" pitchFamily="65" charset="-120"/>
                <a:ea typeface="標楷體" panose="03000509000000000000" pitchFamily="65" charset="-120"/>
              </a:rPr>
              <a:t>，聘請諮商心理師提供專業諮詢，協助同仁調適感情、婚姻、工作、人際、壓力、情緒等問題。</a:t>
            </a:r>
          </a:p>
          <a:p>
            <a:pPr lvl="1" eaLnBrk="1" hangingPunct="1">
              <a:lnSpc>
                <a:spcPct val="90000"/>
              </a:lnSpc>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諮商過程及資料均以「極機密」處理，如需諮詢服務</a:t>
            </a:r>
            <a:r>
              <a:rPr lang="zh-TW" altLang="en-US"/>
              <a:t>，</a:t>
            </a:r>
            <a:r>
              <a:rPr lang="zh-TW" altLang="en-US">
                <a:latin typeface="標楷體" panose="03000509000000000000" pitchFamily="65" charset="-120"/>
                <a:ea typeface="標楷體" panose="03000509000000000000" pitchFamily="65" charset="-120"/>
              </a:rPr>
              <a:t>請洽人事室分機</a:t>
            </a:r>
            <a:r>
              <a:rPr lang="en-US" altLang="zh-TW">
                <a:latin typeface="標楷體" panose="03000509000000000000" pitchFamily="65" charset="-120"/>
                <a:ea typeface="標楷體" panose="03000509000000000000" pitchFamily="65" charset="-120"/>
              </a:rPr>
              <a:t>2103</a:t>
            </a:r>
            <a:r>
              <a:rPr lang="zh-TW" altLang="en-US">
                <a:latin typeface="標楷體" panose="03000509000000000000" pitchFamily="65" charset="-120"/>
                <a:ea typeface="標楷體" panose="03000509000000000000" pitchFamily="65" charset="-120"/>
              </a:rPr>
              <a:t>申請。</a:t>
            </a:r>
          </a:p>
        </p:txBody>
      </p:sp>
      <p:sp>
        <p:nvSpPr>
          <p:cNvPr id="41987" name="Rectangle 3"/>
          <p:cNvSpPr>
            <a:spLocks noChangeArrowheads="1"/>
          </p:cNvSpPr>
          <p:nvPr/>
        </p:nvSpPr>
        <p:spPr bwMode="auto">
          <a:xfrm>
            <a:off x="0" y="3789363"/>
            <a:ext cx="769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lnSpc>
                <a:spcPct val="90000"/>
              </a:lnSpc>
              <a:defRPr/>
            </a:pPr>
            <a:r>
              <a:rPr lang="zh-TW" altLang="en-US" b="1" dirty="0">
                <a:solidFill>
                  <a:srgbClr val="FF0000"/>
                </a:solidFill>
                <a:ea typeface="標楷體" panose="03000509000000000000" pitchFamily="65" charset="-120"/>
              </a:rPr>
              <a:t>社團活動</a:t>
            </a:r>
          </a:p>
          <a:p>
            <a:pPr lvl="1" eaLnBrk="1" hangingPunct="1">
              <a:lnSpc>
                <a:spcPct val="90000"/>
              </a:lnSpc>
              <a:buFont typeface="Times New Roman" panose="02020603050405020304" pitchFamily="18" charset="0"/>
              <a:buChar char="♦"/>
              <a:defRPr/>
            </a:pPr>
            <a:r>
              <a:rPr lang="zh-TW" altLang="en-US" dirty="0">
                <a:latin typeface="標楷體" panose="03000509000000000000" pitchFamily="65" charset="-120"/>
                <a:ea typeface="標楷體" panose="03000509000000000000" pitchFamily="65" charset="-120"/>
              </a:rPr>
              <a:t>本所現有</a:t>
            </a:r>
            <a:r>
              <a:rPr lang="zh-TW" altLang="zh-TW" dirty="0">
                <a:latin typeface="標楷體" panose="03000509000000000000" pitchFamily="65" charset="-120"/>
                <a:ea typeface="標楷體" panose="03000509000000000000" pitchFamily="65" charset="-120"/>
              </a:rPr>
              <a:t>肚皮舞、敦煌舞、瑜珈、身心健康、壘球、羽球、籃球、桌球、太極拳、英語、現代益</a:t>
            </a:r>
            <a:r>
              <a:rPr lang="zh-TW" altLang="en-US" dirty="0">
                <a:latin typeface="標楷體" panose="03000509000000000000" pitchFamily="65" charset="-120"/>
                <a:ea typeface="標楷體" panose="03000509000000000000" pitchFamily="65" charset="-120"/>
              </a:rPr>
              <a:t>智</a:t>
            </a:r>
            <a:r>
              <a:rPr lang="zh-TW" altLang="zh-TW" dirty="0">
                <a:latin typeface="標楷體" panose="03000509000000000000" pitchFamily="65" charset="-120"/>
                <a:ea typeface="標楷體" panose="03000509000000000000" pitchFamily="65" charset="-120"/>
              </a:rPr>
              <a:t>研究社等</a:t>
            </a:r>
            <a:r>
              <a:rPr lang="en-US" altLang="zh-TW"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個社團</a:t>
            </a:r>
            <a:r>
              <a:rPr lang="zh-TW" altLang="en-US" dirty="0">
                <a:latin typeface="標楷體" panose="03000509000000000000" pitchFamily="65" charset="-120"/>
                <a:ea typeface="標楷體" panose="03000509000000000000" pitchFamily="65" charset="-120"/>
              </a:rPr>
              <a:t>，同仁可依個人興趣自由參加。 </a:t>
            </a:r>
          </a:p>
        </p:txBody>
      </p:sp>
      <p:sp>
        <p:nvSpPr>
          <p:cNvPr id="7" name="投影片編號版面配置區 6"/>
          <p:cNvSpPr>
            <a:spLocks noGrp="1"/>
          </p:cNvSpPr>
          <p:nvPr>
            <p:ph type="sldNum" sz="quarter" idx="12"/>
          </p:nvPr>
        </p:nvSpPr>
        <p:spPr/>
        <p:txBody>
          <a:bodyPr/>
          <a:lstStyle/>
          <a:p>
            <a:pPr>
              <a:defRPr/>
            </a:pPr>
            <a:fld id="{4BED6F16-387D-4B70-B9D8-DFD4114A96E0}" type="slidenum">
              <a:rPr lang="zh-TW" altLang="en-US"/>
              <a:pPr>
                <a:defRPr/>
              </a:pPr>
              <a:t>23</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468313" y="404813"/>
            <a:ext cx="7772400" cy="5616575"/>
          </a:xfrm>
        </p:spPr>
        <p:txBody>
          <a:bodyPr/>
          <a:lstStyle/>
          <a:p>
            <a:pPr>
              <a:buFontTx/>
              <a:buBlip>
                <a:blip r:embed="rId2"/>
              </a:buBlip>
            </a:pPr>
            <a:r>
              <a:rPr lang="zh-TW" altLang="en-US" sz="2800" b="1" dirty="0">
                <a:solidFill>
                  <a:srgbClr val="FF0000"/>
                </a:solidFill>
                <a:latin typeface="標楷體" panose="03000509000000000000" pitchFamily="65" charset="-120"/>
                <a:ea typeface="標楷體" panose="03000509000000000000" pitchFamily="65" charset="-120"/>
              </a:rPr>
              <a:t>政府提供公務人員的各項福利措施</a:t>
            </a:r>
            <a:r>
              <a:rPr lang="en-US" altLang="zh-TW" sz="2800" b="1" dirty="0">
                <a:solidFill>
                  <a:srgbClr val="FF0000"/>
                </a:solidFill>
                <a:latin typeface="標楷體" panose="03000509000000000000" pitchFamily="65" charset="-120"/>
                <a:ea typeface="標楷體" panose="03000509000000000000" pitchFamily="65" charset="-120"/>
              </a:rPr>
              <a:t>: </a:t>
            </a: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「築巢優利貸」</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公教員工房屋貸款</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「貼心相貸」</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公教消費性貸款</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「闔家安康」</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公教員工團體意外保險</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「健康</a:t>
            </a:r>
            <a:r>
              <a:rPr lang="en-US" altLang="zh-TW" sz="2400" b="1" dirty="0">
                <a:latin typeface="標楷體" panose="03000509000000000000" pitchFamily="65" charset="-120"/>
                <a:ea typeface="標楷體" panose="03000509000000000000" pitchFamily="65" charset="-120"/>
              </a:rPr>
              <a:t>99</a:t>
            </a:r>
            <a:r>
              <a:rPr lang="zh-TW" altLang="en-US"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全國公教健檢方案</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全國公教員工及其親屬長期照顧保險方案</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全國公教員工旅遊平安卡</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全國公教員工優惠商店</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2400" b="1" dirty="0">
                <a:solidFill>
                  <a:srgbClr val="008000"/>
                </a:solidFill>
                <a:latin typeface="標楷體" panose="03000509000000000000" pitchFamily="65" charset="-120"/>
                <a:ea typeface="標楷體" panose="03000509000000000000" pitchFamily="65" charset="-120"/>
              </a:rPr>
              <a:t>其他</a:t>
            </a:r>
            <a:r>
              <a:rPr lang="zh-TW" altLang="en-US" sz="2400" b="1" dirty="0">
                <a:solidFill>
                  <a:srgbClr val="6600FF"/>
                </a:solidFill>
                <a:latin typeface="標楷體" panose="03000509000000000000" pitchFamily="65" charset="-120"/>
                <a:ea typeface="標楷體" panose="03000509000000000000" pitchFamily="65" charset="-120"/>
              </a:rPr>
              <a:t>更多的相關福利措施</a:t>
            </a:r>
            <a:r>
              <a:rPr lang="zh-TW" altLang="en-US" sz="2400" b="1" dirty="0">
                <a:solidFill>
                  <a:srgbClr val="008000"/>
                </a:solidFill>
                <a:latin typeface="標楷體" panose="03000509000000000000" pitchFamily="65" charset="-120"/>
                <a:ea typeface="標楷體" panose="03000509000000000000" pitchFamily="65" charset="-120"/>
              </a:rPr>
              <a:t>，均在</a:t>
            </a:r>
            <a:r>
              <a:rPr lang="zh-TW" altLang="en-US" sz="2400" b="1" dirty="0">
                <a:solidFill>
                  <a:srgbClr val="6600FF"/>
                </a:solidFill>
                <a:latin typeface="標楷體" panose="03000509000000000000" pitchFamily="65" charset="-120"/>
                <a:ea typeface="標楷體" panose="03000509000000000000" pitchFamily="65" charset="-120"/>
              </a:rPr>
              <a:t>行政院人事行政總處</a:t>
            </a:r>
            <a:r>
              <a:rPr lang="zh-TW" altLang="en-US" sz="2400" b="1" dirty="0">
                <a:solidFill>
                  <a:srgbClr val="008000"/>
                </a:solidFill>
                <a:latin typeface="標楷體" panose="03000509000000000000" pitchFamily="65" charset="-120"/>
                <a:ea typeface="標楷體" panose="03000509000000000000" pitchFamily="65" charset="-120"/>
              </a:rPr>
              <a:t>的</a:t>
            </a:r>
            <a:r>
              <a:rPr lang="zh-TW" altLang="en-US" sz="2400" b="1" dirty="0">
                <a:solidFill>
                  <a:srgbClr val="6600FF"/>
                </a:solidFill>
                <a:latin typeface="標楷體" panose="03000509000000000000" pitchFamily="65" charset="-120"/>
                <a:ea typeface="標楷體" panose="03000509000000000000" pitchFamily="65" charset="-120"/>
              </a:rPr>
              <a:t>「公務福利ｅ化平台」</a:t>
            </a:r>
            <a:r>
              <a:rPr lang="zh-TW" altLang="en-US"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008000"/>
                </a:solidFill>
                <a:latin typeface="標楷體" panose="03000509000000000000" pitchFamily="65" charset="-120"/>
                <a:ea typeface="標楷體" panose="03000509000000000000" pitchFamily="65" charset="-120"/>
              </a:rPr>
              <a:t>已連結在</a:t>
            </a:r>
            <a:r>
              <a:rPr lang="zh-TW" altLang="en-US" sz="2400" b="1" dirty="0">
                <a:solidFill>
                  <a:srgbClr val="FF0000"/>
                </a:solidFill>
                <a:latin typeface="標楷體" panose="03000509000000000000" pitchFamily="65" charset="-120"/>
                <a:ea typeface="標楷體" panose="03000509000000000000" pitchFamily="65" charset="-120"/>
              </a:rPr>
              <a:t>本所內部入口網站首頁右方「更多服務」區塊下方之</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政令宣導</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008000"/>
                </a:solidFill>
                <a:latin typeface="標楷體" panose="03000509000000000000" pitchFamily="65" charset="-120"/>
                <a:ea typeface="標楷體" panose="03000509000000000000" pitchFamily="65" charset="-120"/>
              </a:rPr>
              <a:t>請同仁踴躍上網瀏覽參考運用！</a:t>
            </a:r>
            <a:endParaRPr lang="zh-TW" altLang="en-US" sz="2400" dirty="0">
              <a:solidFill>
                <a:srgbClr val="008000"/>
              </a:solidFill>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pPr>
              <a:defRPr/>
            </a:pPr>
            <a:fld id="{6AD194BB-ED6D-423C-9D74-6FDE3D2DC4D6}" type="slidenum">
              <a:rPr lang="zh-TW" altLang="en-US"/>
              <a:pPr>
                <a:defRPr/>
              </a:pPr>
              <a:t>24</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50"/>
          <p:cNvSpPr>
            <a:spLocks noGrp="1" noChangeArrowheads="1"/>
          </p:cNvSpPr>
          <p:nvPr>
            <p:ph type="title"/>
          </p:nvPr>
        </p:nvSpPr>
        <p:spPr>
          <a:xfrm>
            <a:off x="668338" y="0"/>
            <a:ext cx="7772400" cy="1143000"/>
          </a:xfrm>
        </p:spPr>
        <p:txBody>
          <a:bodyPr/>
          <a:lstStyle/>
          <a:p>
            <a:pPr eaLnBrk="1" hangingPunct="1"/>
            <a:r>
              <a:rPr lang="zh-TW" altLang="en-US"/>
              <a:t>參、人事室各科業務職掌</a:t>
            </a:r>
          </a:p>
        </p:txBody>
      </p:sp>
      <p:graphicFrame>
        <p:nvGraphicFramePr>
          <p:cNvPr id="48269" name="Group 2189"/>
          <p:cNvGraphicFramePr>
            <a:graphicFrameLocks noGrp="1"/>
          </p:cNvGraphicFramePr>
          <p:nvPr>
            <p:ph idx="4294967295"/>
          </p:nvPr>
        </p:nvGraphicFramePr>
        <p:xfrm>
          <a:off x="539750" y="1636713"/>
          <a:ext cx="7772400" cy="3446462"/>
        </p:xfrm>
        <a:graphic>
          <a:graphicData uri="http://schemas.openxmlformats.org/drawingml/2006/table">
            <a:tbl>
              <a:tblPr/>
              <a:tblGrid>
                <a:gridCol w="4248150">
                  <a:extLst>
                    <a:ext uri="{9D8B030D-6E8A-4147-A177-3AD203B41FA5}">
                      <a16:colId xmlns:a16="http://schemas.microsoft.com/office/drawing/2014/main" val="20000"/>
                    </a:ext>
                  </a:extLst>
                </a:gridCol>
                <a:gridCol w="2592387">
                  <a:extLst>
                    <a:ext uri="{9D8B030D-6E8A-4147-A177-3AD203B41FA5}">
                      <a16:colId xmlns:a16="http://schemas.microsoft.com/office/drawing/2014/main" val="20001"/>
                    </a:ext>
                  </a:extLst>
                </a:gridCol>
                <a:gridCol w="931863">
                  <a:extLst>
                    <a:ext uri="{9D8B030D-6E8A-4147-A177-3AD203B41FA5}">
                      <a16:colId xmlns:a16="http://schemas.microsoft.com/office/drawing/2014/main" val="20002"/>
                    </a:ext>
                  </a:extLst>
                </a:gridCol>
              </a:tblGrid>
              <a:tr h="518121">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工作項目</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成員</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2"/>
                          </a:solidFill>
                          <a:effectLst/>
                          <a:latin typeface="標楷體" pitchFamily="65" charset="-120"/>
                          <a:ea typeface="標楷體" pitchFamily="65" charset="-120"/>
                        </a:rPr>
                        <a:t>電話</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146">
                <a:tc rowSpan="6">
                  <a:txBody>
                    <a:bodyPr/>
                    <a:lstStyle>
                      <a:lvl1pPr marL="282575" indent="-282575">
                        <a:spcBef>
                          <a:spcPct val="20000"/>
                        </a:spcBef>
                        <a:defRPr kumimoji="1" sz="2800">
                          <a:solidFill>
                            <a:schemeClr val="tx2"/>
                          </a:solidFill>
                          <a:latin typeface="Times New Roman" charset="0"/>
                          <a:ea typeface="新細明體" pitchFamily="18" charset="-120"/>
                        </a:defRPr>
                      </a:lvl1pPr>
                      <a:lvl2pPr marL="473075">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組織編制、人力規劃。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綜合性人事規章研訂。</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任用計畫、考試分配。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任免遷調、銓審動態。</a:t>
                      </a:r>
                      <a:endParaRPr kumimoji="1" lang="en-US" altLang="zh-TW" sz="2600" b="0" i="0" u="none" strike="noStrike" cap="none" normalizeH="0" baseline="0" dirty="0">
                        <a:ln>
                          <a:noFill/>
                        </a:ln>
                        <a:solidFill>
                          <a:srgbClr val="6600FF"/>
                        </a:solidFill>
                        <a:effectLst/>
                        <a:latin typeface="標楷體" pitchFamily="65" charset="-120"/>
                        <a:ea typeface="標楷體" pitchFamily="65" charset="-120"/>
                      </a:endParaRP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組織改造</a:t>
                      </a:r>
                      <a:r>
                        <a:rPr kumimoji="1" lang="en-US" altLang="zh-TW" sz="2600" b="0" i="0" u="none" strike="noStrike" cap="none" normalizeH="0" baseline="0" dirty="0">
                          <a:ln>
                            <a:noFill/>
                          </a:ln>
                          <a:solidFill>
                            <a:srgbClr val="6600FF"/>
                          </a:solidFill>
                          <a:effectLst/>
                          <a:latin typeface="標楷體" pitchFamily="65" charset="-120"/>
                          <a:ea typeface="標楷體" pitchFamily="65" charset="-120"/>
                        </a:rPr>
                        <a:t>(</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含行政法人</a:t>
                      </a:r>
                      <a:r>
                        <a:rPr kumimoji="1" lang="en-US" altLang="zh-TW" sz="2600" b="0" i="0" u="none" strike="noStrike" cap="none" normalizeH="0" baseline="0" dirty="0">
                          <a:ln>
                            <a:noFill/>
                          </a:ln>
                          <a:solidFill>
                            <a:srgbClr val="6600FF"/>
                          </a:solidFill>
                          <a:effectLst/>
                          <a:latin typeface="標楷體" pitchFamily="65" charset="-120"/>
                          <a:ea typeface="標楷體" pitchFamily="65" charset="-120"/>
                        </a:rPr>
                        <a:t>)</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 </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長　吳美錡</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2107</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專　員　盧麗娟</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2102</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柯采霈</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2118</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3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彭靖喬</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2125</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辦事員　邱永霖  </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2117</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佐理員  姜玉珍</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2124</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4065" name="Rectangle 2187"/>
          <p:cNvSpPr>
            <a:spLocks noChangeArrowheads="1"/>
          </p:cNvSpPr>
          <p:nvPr/>
        </p:nvSpPr>
        <p:spPr bwMode="auto">
          <a:xfrm>
            <a:off x="411163" y="1162050"/>
            <a:ext cx="7772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800">
                <a:ea typeface="標楷體" panose="03000509000000000000" pitchFamily="65" charset="-120"/>
              </a:rPr>
              <a:t>第一科</a:t>
            </a:r>
            <a:r>
              <a:rPr lang="zh-TW" altLang="en-US" sz="2800"/>
              <a:t>：</a:t>
            </a:r>
          </a:p>
        </p:txBody>
      </p:sp>
      <p:sp>
        <p:nvSpPr>
          <p:cNvPr id="6" name="投影片編號版面配置區 5"/>
          <p:cNvSpPr>
            <a:spLocks noGrp="1"/>
          </p:cNvSpPr>
          <p:nvPr>
            <p:ph type="sldNum" sz="quarter" idx="12"/>
          </p:nvPr>
        </p:nvSpPr>
        <p:spPr/>
        <p:txBody>
          <a:bodyPr/>
          <a:lstStyle/>
          <a:p>
            <a:pPr>
              <a:defRPr/>
            </a:pPr>
            <a:fld id="{F17C6AAA-487A-434F-AF21-0C4B989DE811}" type="slidenum">
              <a:rPr lang="zh-TW" altLang="en-US"/>
              <a:pPr>
                <a:defRPr/>
              </a:pPr>
              <a:t>25</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68338" y="0"/>
            <a:ext cx="7772400" cy="1143000"/>
          </a:xfrm>
        </p:spPr>
        <p:txBody>
          <a:bodyPr/>
          <a:lstStyle/>
          <a:p>
            <a:pPr eaLnBrk="1" hangingPunct="1"/>
            <a:r>
              <a:rPr lang="zh-TW" altLang="en-US"/>
              <a:t>參、人事室各科業務職掌</a:t>
            </a:r>
            <a:r>
              <a:rPr lang="en-US" altLang="zh-TW"/>
              <a:t>(</a:t>
            </a:r>
            <a:r>
              <a:rPr lang="zh-TW" altLang="en-US"/>
              <a:t>續</a:t>
            </a:r>
            <a:r>
              <a:rPr lang="en-US" altLang="zh-TW"/>
              <a:t>)</a:t>
            </a:r>
          </a:p>
        </p:txBody>
      </p:sp>
      <p:graphicFrame>
        <p:nvGraphicFramePr>
          <p:cNvPr id="51320" name="Group 120"/>
          <p:cNvGraphicFramePr>
            <a:graphicFrameLocks noGrp="1"/>
          </p:cNvGraphicFramePr>
          <p:nvPr>
            <p:ph idx="4294967295"/>
          </p:nvPr>
        </p:nvGraphicFramePr>
        <p:xfrm>
          <a:off x="539750" y="1443038"/>
          <a:ext cx="7772400" cy="4572002"/>
        </p:xfrm>
        <a:graphic>
          <a:graphicData uri="http://schemas.openxmlformats.org/drawingml/2006/table">
            <a:tbl>
              <a:tblPr/>
              <a:tblGrid>
                <a:gridCol w="4464050">
                  <a:extLst>
                    <a:ext uri="{9D8B030D-6E8A-4147-A177-3AD203B41FA5}">
                      <a16:colId xmlns:a16="http://schemas.microsoft.com/office/drawing/2014/main" val="20000"/>
                    </a:ext>
                  </a:extLst>
                </a:gridCol>
                <a:gridCol w="2376487">
                  <a:extLst>
                    <a:ext uri="{9D8B030D-6E8A-4147-A177-3AD203B41FA5}">
                      <a16:colId xmlns:a16="http://schemas.microsoft.com/office/drawing/2014/main" val="20001"/>
                    </a:ext>
                  </a:extLst>
                </a:gridCol>
                <a:gridCol w="931863">
                  <a:extLst>
                    <a:ext uri="{9D8B030D-6E8A-4147-A177-3AD203B41FA5}">
                      <a16:colId xmlns:a16="http://schemas.microsoft.com/office/drawing/2014/main" val="20002"/>
                    </a:ext>
                  </a:extLst>
                </a:gridCol>
              </a:tblGrid>
              <a:tr h="517964">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工作項目</a:t>
                      </a:r>
                    </a:p>
                  </a:txBody>
                  <a:tcPr marT="45598" marB="455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成員</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2"/>
                          </a:solidFill>
                          <a:effectLst/>
                          <a:latin typeface="標楷體" pitchFamily="65" charset="-120"/>
                          <a:ea typeface="標楷體" pitchFamily="65" charset="-120"/>
                        </a:rPr>
                        <a:t>電話</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8574">
                <a:tc rowSpan="6">
                  <a:txBody>
                    <a:bodyPr/>
                    <a:lstStyle>
                      <a:lvl1pPr marL="282575" indent="-282575">
                        <a:spcBef>
                          <a:spcPct val="20000"/>
                        </a:spcBef>
                        <a:defRPr kumimoji="1" sz="2800">
                          <a:solidFill>
                            <a:schemeClr val="tx2"/>
                          </a:solidFill>
                          <a:latin typeface="Times New Roman" charset="0"/>
                          <a:ea typeface="新細明體" pitchFamily="18" charset="-120"/>
                        </a:defRPr>
                      </a:lvl1pPr>
                      <a:lvl2pPr marL="473075">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考核、獎懲、考績、後備軍人緩召。</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訓練進修。</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服務、差勤管理、出國（含赴大陸管制）。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性別主流化及性騷擾防治。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諮商輔導及員工協助。</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1" lang="zh-TW" altLang="zh-TW" sz="2600" b="0" u="none" kern="1200" dirty="0">
                          <a:solidFill>
                            <a:srgbClr val="6600FF"/>
                          </a:solidFill>
                          <a:effectLst/>
                          <a:latin typeface="標楷體" panose="03000509000000000000" pitchFamily="65" charset="-120"/>
                          <a:ea typeface="標楷體" panose="03000509000000000000" pitchFamily="65" charset="-120"/>
                          <a:cs typeface="+mn-cs"/>
                        </a:rPr>
                        <a:t>公務人員服務、行政中立、公務倫理及保障等業務</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a:t>
                      </a:r>
                    </a:p>
                  </a:txBody>
                  <a:tcPr marT="45598" marB="455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長 陳富傳</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2109</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專  員 王寵皓</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2103</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陳文祺</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2119</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楊博閔</a:t>
                      </a:r>
                      <a:endParaRPr kumimoji="1" lang="zh-TW" altLang="en-US" sz="28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a:ln>
                            <a:noFill/>
                          </a:ln>
                          <a:solidFill>
                            <a:schemeClr val="tx2"/>
                          </a:solidFill>
                          <a:effectLst/>
                          <a:latin typeface="標楷體" pitchFamily="65" charset="-120"/>
                          <a:ea typeface="標楷體" pitchFamily="65" charset="-120"/>
                        </a:rPr>
                        <a:t>2126</a:t>
                      </a:r>
                      <a:endParaRPr kumimoji="1" lang="en-US" altLang="zh-TW" sz="26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謝楓玲</a:t>
                      </a:r>
                      <a:endParaRPr kumimoji="1" lang="zh-TW" altLang="en-US" sz="28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a:ln>
                            <a:noFill/>
                          </a:ln>
                          <a:solidFill>
                            <a:schemeClr val="tx2"/>
                          </a:solidFill>
                          <a:effectLst/>
                          <a:latin typeface="標楷體" pitchFamily="65" charset="-120"/>
                          <a:ea typeface="標楷體" pitchFamily="65" charset="-120"/>
                        </a:rPr>
                        <a:t>2104</a:t>
                      </a:r>
                      <a:endParaRPr kumimoji="1" lang="en-US" altLang="zh-TW" sz="26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11168">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技  工 吳俐欣</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2151</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5088" name="Rectangle 35"/>
          <p:cNvSpPr>
            <a:spLocks noChangeArrowheads="1"/>
          </p:cNvSpPr>
          <p:nvPr/>
        </p:nvSpPr>
        <p:spPr bwMode="auto">
          <a:xfrm>
            <a:off x="395288" y="998538"/>
            <a:ext cx="7772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800">
                <a:ea typeface="標楷體" panose="03000509000000000000" pitchFamily="65" charset="-120"/>
              </a:rPr>
              <a:t>第二科</a:t>
            </a:r>
            <a:r>
              <a:rPr lang="zh-TW" altLang="en-US" sz="2800"/>
              <a:t>：</a:t>
            </a:r>
          </a:p>
        </p:txBody>
      </p:sp>
      <p:sp>
        <p:nvSpPr>
          <p:cNvPr id="6" name="投影片編號版面配置區 5"/>
          <p:cNvSpPr>
            <a:spLocks noGrp="1"/>
          </p:cNvSpPr>
          <p:nvPr>
            <p:ph type="sldNum" sz="quarter" idx="12"/>
          </p:nvPr>
        </p:nvSpPr>
        <p:spPr/>
        <p:txBody>
          <a:bodyPr/>
          <a:lstStyle/>
          <a:p>
            <a:pPr>
              <a:defRPr/>
            </a:pPr>
            <a:fld id="{96ECDAE4-F423-415F-9168-FDF06206D1C2}" type="slidenum">
              <a:rPr lang="zh-TW" altLang="en-US"/>
              <a:pPr>
                <a:defRPr/>
              </a:pPr>
              <a:t>26</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68338" y="0"/>
            <a:ext cx="7772400" cy="1143000"/>
          </a:xfrm>
        </p:spPr>
        <p:txBody>
          <a:bodyPr/>
          <a:lstStyle/>
          <a:p>
            <a:pPr eaLnBrk="1" hangingPunct="1"/>
            <a:r>
              <a:rPr lang="zh-TW" altLang="en-US"/>
              <a:t>參、人事室各科業務職掌</a:t>
            </a:r>
            <a:r>
              <a:rPr lang="en-US" altLang="zh-TW"/>
              <a:t>(</a:t>
            </a:r>
            <a:r>
              <a:rPr lang="zh-TW" altLang="en-US"/>
              <a:t>續</a:t>
            </a:r>
            <a:r>
              <a:rPr lang="en-US" altLang="zh-TW"/>
              <a:t>)</a:t>
            </a:r>
            <a:endParaRPr lang="zh-TW" altLang="en-US"/>
          </a:p>
        </p:txBody>
      </p:sp>
      <p:graphicFrame>
        <p:nvGraphicFramePr>
          <p:cNvPr id="52307" name="Group 83"/>
          <p:cNvGraphicFramePr>
            <a:graphicFrameLocks noGrp="1"/>
          </p:cNvGraphicFramePr>
          <p:nvPr>
            <p:ph idx="4294967295"/>
            <p:extLst>
              <p:ext uri="{D42A27DB-BD31-4B8C-83A1-F6EECF244321}">
                <p14:modId xmlns:p14="http://schemas.microsoft.com/office/powerpoint/2010/main" val="485958866"/>
              </p:ext>
            </p:extLst>
          </p:nvPr>
        </p:nvGraphicFramePr>
        <p:xfrm>
          <a:off x="468313" y="1387475"/>
          <a:ext cx="7772400" cy="3969071"/>
        </p:xfrm>
        <a:graphic>
          <a:graphicData uri="http://schemas.openxmlformats.org/drawingml/2006/table">
            <a:tbl>
              <a:tblPr/>
              <a:tblGrid>
                <a:gridCol w="4248150">
                  <a:extLst>
                    <a:ext uri="{9D8B030D-6E8A-4147-A177-3AD203B41FA5}">
                      <a16:colId xmlns:a16="http://schemas.microsoft.com/office/drawing/2014/main" val="20000"/>
                    </a:ext>
                  </a:extLst>
                </a:gridCol>
                <a:gridCol w="2592387">
                  <a:extLst>
                    <a:ext uri="{9D8B030D-6E8A-4147-A177-3AD203B41FA5}">
                      <a16:colId xmlns:a16="http://schemas.microsoft.com/office/drawing/2014/main" val="20001"/>
                    </a:ext>
                  </a:extLst>
                </a:gridCol>
                <a:gridCol w="931863">
                  <a:extLst>
                    <a:ext uri="{9D8B030D-6E8A-4147-A177-3AD203B41FA5}">
                      <a16:colId xmlns:a16="http://schemas.microsoft.com/office/drawing/2014/main" val="20002"/>
                    </a:ext>
                  </a:extLst>
                </a:gridCol>
              </a:tblGrid>
              <a:tr h="518168">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工作項目</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2"/>
                          </a:solidFill>
                          <a:effectLst/>
                          <a:latin typeface="標楷體" pitchFamily="65" charset="-120"/>
                          <a:ea typeface="標楷體" pitchFamily="65" charset="-120"/>
                        </a:rPr>
                        <a:t>成員</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電話</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370">
                <a:tc rowSpan="7">
                  <a:txBody>
                    <a:bodyPr/>
                    <a:lstStyle>
                      <a:lvl1pPr marL="282575" indent="-282575">
                        <a:spcBef>
                          <a:spcPct val="20000"/>
                        </a:spcBef>
                        <a:defRPr kumimoji="1" sz="2800">
                          <a:solidFill>
                            <a:schemeClr val="tx2"/>
                          </a:solidFill>
                          <a:latin typeface="Times New Roman" charset="0"/>
                          <a:ea typeface="新細明體" pitchFamily="18" charset="-120"/>
                        </a:defRPr>
                      </a:lvl1pPr>
                      <a:lvl2pPr marL="473075">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待遇、福利、</a:t>
                      </a:r>
                      <a:r>
                        <a:rPr kumimoji="1" lang="zh-TW" altLang="zh-TW" sz="2600" b="0" u="none" kern="1200" baseline="0" dirty="0">
                          <a:solidFill>
                            <a:srgbClr val="6600FF"/>
                          </a:solidFill>
                          <a:effectLst/>
                          <a:latin typeface="標楷體" panose="03000509000000000000" pitchFamily="65" charset="-120"/>
                          <a:ea typeface="標楷體" panose="03000509000000000000" pitchFamily="65" charset="-120"/>
                          <a:cs typeface="+mn-cs"/>
                        </a:rPr>
                        <a:t>人事費</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公保、健保。</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社團、文康活動。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退休、撫卹、資遣。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人事資料管理。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長  陳春雪</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85">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秘　書　蔡春生</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2113</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85">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盧諺璋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2108">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連奕欽</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2116</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85">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吳葦柔</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2127</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8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rPr>
                        <a:t>辦事員  何雅雯</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kern="1200" cap="none" normalizeH="0" baseline="0" dirty="0">
                          <a:ln>
                            <a:noFill/>
                          </a:ln>
                          <a:solidFill>
                            <a:schemeClr val="tx2"/>
                          </a:solidFill>
                          <a:effectLst/>
                          <a:latin typeface="標楷體" pitchFamily="65" charset="-120"/>
                          <a:ea typeface="標楷體" pitchFamily="65" charset="-120"/>
                          <a:cs typeface="+mn-cs"/>
                        </a:rPr>
                        <a:t>2105</a:t>
                      </a:r>
                      <a:endPar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7685">
                <a:tc vMerge="1">
                  <a:txBody>
                    <a:body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endParaRPr kumimoji="1" lang="zh-TW" altLang="en-US" sz="2600" b="0" i="0" u="none" strike="noStrike" cap="none" normalizeH="0" baseline="0" dirty="0">
                        <a:ln>
                          <a:noFill/>
                        </a:ln>
                        <a:solidFill>
                          <a:srgbClr val="6600FF"/>
                        </a:solidFill>
                        <a:effectLst/>
                        <a:latin typeface="標楷體" pitchFamily="65" charset="-120"/>
                        <a:ea typeface="標楷體" pitchFamily="65" charset="-12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rPr>
                        <a:t>書  記  何浩緯</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kern="1200" cap="none" normalizeH="0" baseline="0" dirty="0">
                          <a:ln>
                            <a:noFill/>
                          </a:ln>
                          <a:solidFill>
                            <a:schemeClr val="tx2"/>
                          </a:solidFill>
                          <a:effectLst/>
                          <a:latin typeface="標楷體" pitchFamily="65" charset="-120"/>
                          <a:ea typeface="標楷體" pitchFamily="65" charset="-120"/>
                          <a:cs typeface="+mn-cs"/>
                        </a:rPr>
                        <a:t>2120</a:t>
                      </a:r>
                      <a:endPar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3278188"/>
                  </a:ext>
                </a:extLst>
              </a:tr>
            </a:tbl>
          </a:graphicData>
        </a:graphic>
      </p:graphicFrame>
      <p:sp>
        <p:nvSpPr>
          <p:cNvPr id="46112" name="Rectangle 35"/>
          <p:cNvSpPr>
            <a:spLocks noChangeArrowheads="1"/>
          </p:cNvSpPr>
          <p:nvPr/>
        </p:nvSpPr>
        <p:spPr bwMode="auto">
          <a:xfrm>
            <a:off x="360363" y="962025"/>
            <a:ext cx="7772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800">
                <a:ea typeface="標楷體" panose="03000509000000000000" pitchFamily="65" charset="-120"/>
              </a:rPr>
              <a:t>第三科</a:t>
            </a:r>
            <a:r>
              <a:rPr lang="zh-TW" altLang="en-US" sz="2800"/>
              <a:t>：</a:t>
            </a:r>
          </a:p>
        </p:txBody>
      </p:sp>
      <p:sp>
        <p:nvSpPr>
          <p:cNvPr id="6" name="投影片編號版面配置區 5"/>
          <p:cNvSpPr>
            <a:spLocks noGrp="1"/>
          </p:cNvSpPr>
          <p:nvPr>
            <p:ph type="sldNum" sz="quarter" idx="12"/>
          </p:nvPr>
        </p:nvSpPr>
        <p:spPr/>
        <p:txBody>
          <a:bodyPr/>
          <a:lstStyle/>
          <a:p>
            <a:pPr>
              <a:defRPr/>
            </a:pPr>
            <a:fld id="{D5F093E4-DAC2-4E0D-A813-19F00C11977F}" type="slidenum">
              <a:rPr lang="zh-TW" altLang="en-US"/>
              <a:pPr>
                <a:defRPr/>
              </a:pPr>
              <a:t>27</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684213" y="765175"/>
            <a:ext cx="7772400" cy="4741863"/>
          </a:xfrm>
        </p:spPr>
        <p:txBody>
          <a:bodyPr/>
          <a:lstStyle/>
          <a:p>
            <a:pPr eaLnBrk="1" hangingPunct="1">
              <a:lnSpc>
                <a:spcPct val="90000"/>
              </a:lnSpc>
              <a:spcAft>
                <a:spcPct val="20000"/>
              </a:spcAft>
              <a:buSzPct val="40000"/>
              <a:buFont typeface="Wingdings" panose="05000000000000000000" pitchFamily="2" charset="2"/>
              <a:buChar char="l"/>
            </a:pPr>
            <a:r>
              <a:rPr lang="zh-TW" altLang="en-US">
                <a:ea typeface="標楷體" panose="03000509000000000000" pitchFamily="65" charset="-120"/>
              </a:rPr>
              <a:t>本簡介檔案資料請於本所網頁首頁下載。</a:t>
            </a:r>
          </a:p>
          <a:p>
            <a:pPr eaLnBrk="1" hangingPunct="1">
              <a:lnSpc>
                <a:spcPct val="90000"/>
              </a:lnSpc>
              <a:spcAft>
                <a:spcPct val="20000"/>
              </a:spcAft>
              <a:buSzPct val="40000"/>
              <a:buFont typeface="Wingdings" panose="05000000000000000000" pitchFamily="2" charset="2"/>
              <a:buChar char="l"/>
            </a:pPr>
            <a:r>
              <a:rPr lang="zh-TW" altLang="en-US">
                <a:ea typeface="標楷體" panose="03000509000000000000" pitchFamily="65" charset="-120"/>
              </a:rPr>
              <a:t>各項人事業務詳細資訊，請至本所所內網站人事室網頁及各類人員專區查詢。</a:t>
            </a:r>
          </a:p>
          <a:p>
            <a:pPr eaLnBrk="1" hangingPunct="1">
              <a:lnSpc>
                <a:spcPct val="90000"/>
              </a:lnSpc>
              <a:spcAft>
                <a:spcPct val="20000"/>
              </a:spcAft>
              <a:buSzPct val="40000"/>
              <a:buFont typeface="Wingdings" panose="05000000000000000000" pitchFamily="2" charset="2"/>
              <a:buChar char="l"/>
            </a:pPr>
            <a:r>
              <a:rPr lang="zh-TW" altLang="en-US" b="1">
                <a:solidFill>
                  <a:srgbClr val="6600FF"/>
                </a:solidFill>
                <a:ea typeface="標楷體" panose="03000509000000000000" pitchFamily="65" charset="-120"/>
              </a:rPr>
              <a:t>如有人事相關問題或建議事項，歡迎隨時以電話或親至人事室</a:t>
            </a:r>
            <a:r>
              <a:rPr lang="en-US" altLang="zh-TW" b="1">
                <a:solidFill>
                  <a:srgbClr val="6600FF"/>
                </a:solidFill>
                <a:ea typeface="標楷體" panose="03000509000000000000" pitchFamily="65" charset="-120"/>
              </a:rPr>
              <a:t>(060</a:t>
            </a:r>
            <a:r>
              <a:rPr lang="zh-TW" altLang="en-US" b="1">
                <a:solidFill>
                  <a:srgbClr val="6600FF"/>
                </a:solidFill>
                <a:ea typeface="標楷體" panose="03000509000000000000" pitchFamily="65" charset="-120"/>
              </a:rPr>
              <a:t>館</a:t>
            </a:r>
            <a:r>
              <a:rPr lang="en-US" altLang="zh-TW" b="1">
                <a:solidFill>
                  <a:srgbClr val="6600FF"/>
                </a:solidFill>
                <a:ea typeface="標楷體" panose="03000509000000000000" pitchFamily="65" charset="-120"/>
              </a:rPr>
              <a:t>4</a:t>
            </a:r>
            <a:r>
              <a:rPr lang="zh-TW" altLang="en-US" b="1">
                <a:solidFill>
                  <a:srgbClr val="6600FF"/>
                </a:solidFill>
                <a:ea typeface="標楷體" panose="03000509000000000000" pitchFamily="65" charset="-120"/>
              </a:rPr>
              <a:t>樓右側</a:t>
            </a:r>
            <a:r>
              <a:rPr lang="en-US" altLang="zh-TW" b="1">
                <a:solidFill>
                  <a:srgbClr val="6600FF"/>
                </a:solidFill>
                <a:ea typeface="標楷體" panose="03000509000000000000" pitchFamily="65" charset="-120"/>
              </a:rPr>
              <a:t>)</a:t>
            </a:r>
            <a:r>
              <a:rPr lang="zh-TW" altLang="en-US" b="1">
                <a:solidFill>
                  <a:srgbClr val="6600FF"/>
                </a:solidFill>
                <a:ea typeface="標楷體" panose="03000509000000000000" pitchFamily="65" charset="-120"/>
              </a:rPr>
              <a:t>洽詢，承辦人將竭誠為您服務。如有怨訴或檢舉事項，請利用所內陳訴管道，向單位主管</a:t>
            </a:r>
            <a:r>
              <a:rPr lang="zh-TW" altLang="en-US" b="1">
                <a:solidFill>
                  <a:srgbClr val="6600FF"/>
                </a:solidFill>
                <a:latin typeface="標楷體" panose="03000509000000000000" pitchFamily="65" charset="-120"/>
                <a:ea typeface="標楷體" panose="03000509000000000000" pitchFamily="65" charset="-120"/>
              </a:rPr>
              <a:t>、相關單位、各級長官反應</a:t>
            </a:r>
            <a:r>
              <a:rPr lang="zh-TW" altLang="en-US" b="1">
                <a:solidFill>
                  <a:srgbClr val="6600FF"/>
                </a:solidFill>
                <a:ea typeface="標楷體" panose="03000509000000000000" pitchFamily="65" charset="-120"/>
              </a:rPr>
              <a:t>。</a:t>
            </a:r>
          </a:p>
        </p:txBody>
      </p:sp>
      <p:sp>
        <p:nvSpPr>
          <p:cNvPr id="7" name="投影片編號版面配置區 6"/>
          <p:cNvSpPr>
            <a:spLocks noGrp="1"/>
          </p:cNvSpPr>
          <p:nvPr>
            <p:ph type="sldNum" sz="quarter" idx="12"/>
          </p:nvPr>
        </p:nvSpPr>
        <p:spPr/>
        <p:txBody>
          <a:bodyPr/>
          <a:lstStyle/>
          <a:p>
            <a:pPr>
              <a:defRPr/>
            </a:pPr>
            <a:fld id="{BA64A429-DCFE-47C8-9BDF-F709E9DDF643}" type="slidenum">
              <a:rPr lang="zh-TW" altLang="en-US"/>
              <a:pPr>
                <a:defRPr/>
              </a:pPr>
              <a:t>28</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8338" y="0"/>
            <a:ext cx="7772400" cy="1143000"/>
          </a:xfrm>
        </p:spPr>
        <p:txBody>
          <a:bodyPr/>
          <a:lstStyle/>
          <a:p>
            <a:pPr eaLnBrk="1" hangingPunct="1"/>
            <a:r>
              <a:rPr lang="zh-TW" altLang="en-US"/>
              <a:t>壹、本所組織及人員概況</a:t>
            </a:r>
          </a:p>
        </p:txBody>
      </p:sp>
      <p:sp>
        <p:nvSpPr>
          <p:cNvPr id="8195" name="Rectangle 3"/>
          <p:cNvSpPr>
            <a:spLocks noGrp="1" noChangeArrowheads="1"/>
          </p:cNvSpPr>
          <p:nvPr>
            <p:ph type="body" idx="4294967295"/>
          </p:nvPr>
        </p:nvSpPr>
        <p:spPr>
          <a:xfrm>
            <a:off x="0" y="1628775"/>
            <a:ext cx="7772400" cy="809625"/>
          </a:xfrm>
        </p:spPr>
        <p:txBody>
          <a:bodyPr bIns="10800"/>
          <a:lstStyle/>
          <a:p>
            <a:pPr algn="just" eaLnBrk="1" hangingPunct="1">
              <a:lnSpc>
                <a:spcPct val="130000"/>
              </a:lnSpc>
              <a:buFontTx/>
              <a:buNone/>
            </a:pPr>
            <a:r>
              <a:rPr lang="zh-TW" altLang="en-US" b="1">
                <a:solidFill>
                  <a:srgbClr val="006600"/>
                </a:solidFill>
                <a:latin typeface="標楷體" panose="03000509000000000000" pitchFamily="65" charset="-120"/>
                <a:ea typeface="標楷體" panose="03000509000000000000" pitchFamily="65" charset="-120"/>
              </a:rPr>
              <a:t>一、機關成立過程</a:t>
            </a:r>
          </a:p>
          <a:p>
            <a:pPr lvl="1" algn="just" eaLnBrk="1" hangingPunct="1">
              <a:lnSpc>
                <a:spcPct val="130000"/>
              </a:lnSpc>
              <a:buFontTx/>
              <a:buNone/>
            </a:pPr>
            <a:endParaRPr lang="en-US" altLang="zh-TW">
              <a:latin typeface="標楷體" panose="03000509000000000000" pitchFamily="65" charset="-120"/>
              <a:ea typeface="標楷體" panose="03000509000000000000" pitchFamily="65" charset="-120"/>
            </a:endParaRPr>
          </a:p>
        </p:txBody>
      </p:sp>
      <p:sp>
        <p:nvSpPr>
          <p:cNvPr id="8196" name="Rectangle 4"/>
          <p:cNvSpPr>
            <a:spLocks noChangeArrowheads="1"/>
          </p:cNvSpPr>
          <p:nvPr/>
        </p:nvSpPr>
        <p:spPr bwMode="auto">
          <a:xfrm>
            <a:off x="609600" y="2438400"/>
            <a:ext cx="7848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1258888" indent="-719138">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130000"/>
              </a:lnSpc>
              <a:buFontTx/>
              <a:buNone/>
            </a:pP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一</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民國</a:t>
            </a:r>
            <a:r>
              <a:rPr lang="en-US" altLang="zh-TW">
                <a:latin typeface="標楷體" panose="03000509000000000000" pitchFamily="65" charset="-120"/>
                <a:ea typeface="標楷體" panose="03000509000000000000" pitchFamily="65" charset="-120"/>
              </a:rPr>
              <a:t>57</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7</a:t>
            </a:r>
            <a:r>
              <a:rPr lang="zh-TW" altLang="en-US">
                <a:latin typeface="標楷體" panose="03000509000000000000" pitchFamily="65" charset="-120"/>
                <a:ea typeface="標楷體" panose="03000509000000000000" pitchFamily="65" charset="-120"/>
              </a:rPr>
              <a:t>月依原子能法規定成立核能研究所，並委託</a:t>
            </a:r>
            <a:r>
              <a:rPr lang="zh-TW" altLang="en-US" b="1">
                <a:solidFill>
                  <a:srgbClr val="CC0099"/>
                </a:solidFill>
                <a:latin typeface="標楷體" panose="03000509000000000000" pitchFamily="65" charset="-120"/>
                <a:ea typeface="標楷體" panose="03000509000000000000" pitchFamily="65" charset="-120"/>
              </a:rPr>
              <a:t>中山科學研究院</a:t>
            </a:r>
            <a:r>
              <a:rPr lang="zh-TW" altLang="en-US">
                <a:latin typeface="標楷體" panose="03000509000000000000" pitchFamily="65" charset="-120"/>
                <a:ea typeface="標楷體" panose="03000509000000000000" pitchFamily="65" charset="-120"/>
              </a:rPr>
              <a:t>代為運作。</a:t>
            </a:r>
            <a:endParaRPr lang="en-US" altLang="zh-TW">
              <a:latin typeface="標楷體" panose="03000509000000000000" pitchFamily="65" charset="-120"/>
              <a:ea typeface="標楷體" panose="03000509000000000000" pitchFamily="65" charset="-120"/>
            </a:endParaRPr>
          </a:p>
          <a:p>
            <a:pPr lvl="1" eaLnBrk="1" hangingPunct="1">
              <a:lnSpc>
                <a:spcPct val="130000"/>
              </a:lnSpc>
              <a:buFontTx/>
              <a:buNone/>
            </a:pP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二</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民國</a:t>
            </a:r>
            <a:r>
              <a:rPr lang="en-US" altLang="zh-TW">
                <a:latin typeface="標楷體" panose="03000509000000000000" pitchFamily="65" charset="-120"/>
                <a:ea typeface="標楷體" panose="03000509000000000000" pitchFamily="65" charset="-120"/>
              </a:rPr>
              <a:t>77</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10</a:t>
            </a:r>
            <a:r>
              <a:rPr lang="zh-TW" altLang="en-US">
                <a:latin typeface="標楷體" panose="03000509000000000000" pitchFamily="65" charset="-120"/>
                <a:ea typeface="標楷體" panose="03000509000000000000" pitchFamily="65" charset="-120"/>
              </a:rPr>
              <a:t>月奉行政院核定，歸建</a:t>
            </a:r>
            <a:r>
              <a:rPr lang="zh-TW" altLang="en-US" b="1">
                <a:solidFill>
                  <a:srgbClr val="003399"/>
                </a:solidFill>
                <a:latin typeface="標楷體" panose="03000509000000000000" pitchFamily="65" charset="-120"/>
                <a:ea typeface="標楷體" panose="03000509000000000000" pitchFamily="65" charset="-120"/>
              </a:rPr>
              <a:t>行政院原子能委員會</a:t>
            </a:r>
            <a:r>
              <a:rPr lang="zh-TW" altLang="en-US">
                <a:latin typeface="標楷體" panose="03000509000000000000" pitchFamily="65" charset="-120"/>
                <a:ea typeface="標楷體" panose="03000509000000000000" pitchFamily="65" charset="-120"/>
              </a:rPr>
              <a:t>。</a:t>
            </a:r>
          </a:p>
        </p:txBody>
      </p:sp>
      <p:sp>
        <p:nvSpPr>
          <p:cNvPr id="8" name="投影片編號版面配置區 7"/>
          <p:cNvSpPr>
            <a:spLocks noGrp="1"/>
          </p:cNvSpPr>
          <p:nvPr>
            <p:ph type="sldNum" sz="quarter" idx="12"/>
          </p:nvPr>
        </p:nvSpPr>
        <p:spPr/>
        <p:txBody>
          <a:bodyPr/>
          <a:lstStyle/>
          <a:p>
            <a:pPr>
              <a:defRPr/>
            </a:pPr>
            <a:fld id="{E1126E60-6840-4A10-BCB8-795D1066C41A}" type="slidenum">
              <a:rPr lang="zh-TW" altLang="en-US"/>
              <a:pPr>
                <a:defRPr/>
              </a:pPr>
              <a:t>3</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noChangeArrowheads="1"/>
          </p:cNvSpPr>
          <p:nvPr>
            <p:ph type="title"/>
          </p:nvPr>
        </p:nvSpPr>
        <p:spPr>
          <a:xfrm>
            <a:off x="668338" y="0"/>
            <a:ext cx="7772400" cy="1143000"/>
          </a:xfrm>
        </p:spPr>
        <p:txBody>
          <a:bodyPr/>
          <a:lstStyle/>
          <a:p>
            <a:r>
              <a:rPr lang="zh-TW" altLang="en-US" dirty="0"/>
              <a:t>本所組織架構表</a:t>
            </a:r>
          </a:p>
        </p:txBody>
      </p:sp>
      <p:sp>
        <p:nvSpPr>
          <p:cNvPr id="30" name="投影片編號版面配置區 29"/>
          <p:cNvSpPr>
            <a:spLocks noGrp="1"/>
          </p:cNvSpPr>
          <p:nvPr>
            <p:ph type="sldNum" sz="quarter" idx="12"/>
          </p:nvPr>
        </p:nvSpPr>
        <p:spPr/>
        <p:txBody>
          <a:bodyPr/>
          <a:lstStyle/>
          <a:p>
            <a:pPr>
              <a:defRPr/>
            </a:pPr>
            <a:fld id="{8AD73B37-37F0-403C-9F44-1F4AB31099E7}" type="slidenum">
              <a:rPr lang="zh-TW" altLang="en-US"/>
              <a:pPr>
                <a:defRPr/>
              </a:pPr>
              <a:t>4</a:t>
            </a:fld>
            <a:endParaRPr lang="zh-TW" altLang="en-US"/>
          </a:p>
        </p:txBody>
      </p:sp>
      <p:sp>
        <p:nvSpPr>
          <p:cNvPr id="32" name="頁尾版面配置區 31"/>
          <p:cNvSpPr>
            <a:spLocks noGrp="1"/>
          </p:cNvSpPr>
          <p:nvPr>
            <p:ph type="ftr" sz="quarter" idx="11"/>
          </p:nvPr>
        </p:nvSpPr>
        <p:spPr/>
        <p:txBody>
          <a:bodyPr/>
          <a:lstStyle/>
          <a:p>
            <a:pPr>
              <a:defRPr/>
            </a:pPr>
            <a:r>
              <a:rPr lang="en-US" altLang="zh-TW"/>
              <a:t>/28</a:t>
            </a:r>
            <a:endParaRPr lang="zh-TW" altLang="en-US" dirty="0"/>
          </a:p>
        </p:txBody>
      </p:sp>
      <p:cxnSp>
        <p:nvCxnSpPr>
          <p:cNvPr id="54" name="直線接點 53">
            <a:extLst>
              <a:ext uri="{FF2B5EF4-FFF2-40B4-BE49-F238E27FC236}">
                <a16:creationId xmlns:a16="http://schemas.microsoft.com/office/drawing/2014/main" id="{B3266C67-F4A5-41FC-A73C-F1D2DAA1B647}"/>
              </a:ext>
            </a:extLst>
          </p:cNvPr>
          <p:cNvCxnSpPr/>
          <p:nvPr/>
        </p:nvCxnSpPr>
        <p:spPr>
          <a:xfrm>
            <a:off x="1553193" y="2399615"/>
            <a:ext cx="5535305" cy="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矩形 54">
            <a:extLst>
              <a:ext uri="{FF2B5EF4-FFF2-40B4-BE49-F238E27FC236}">
                <a16:creationId xmlns:a16="http://schemas.microsoft.com/office/drawing/2014/main" id="{EB5F963C-09B6-4FB7-89E7-7E2FBF35583F}"/>
              </a:ext>
            </a:extLst>
          </p:cNvPr>
          <p:cNvSpPr/>
          <p:nvPr/>
        </p:nvSpPr>
        <p:spPr>
          <a:xfrm>
            <a:off x="1042794" y="2765969"/>
            <a:ext cx="1225089" cy="360040"/>
          </a:xfrm>
          <a:prstGeom prst="rect">
            <a:avLst/>
          </a:prstGeom>
          <a:solidFill>
            <a:srgbClr val="FFFF00">
              <a:alpha val="21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標楷體" panose="03000509000000000000" pitchFamily="65" charset="-120"/>
                <a:ea typeface="標楷體" panose="03000509000000000000" pitchFamily="65" charset="-120"/>
              </a:rPr>
              <a:t>副所長</a:t>
            </a:r>
            <a:endParaRPr lang="en-US" altLang="zh-TW" sz="1200" dirty="0">
              <a:latin typeface="標楷體" panose="03000509000000000000" pitchFamily="65" charset="-120"/>
              <a:ea typeface="標楷體" panose="03000509000000000000" pitchFamily="65" charset="-120"/>
            </a:endParaRPr>
          </a:p>
          <a:p>
            <a:pPr algn="ctr"/>
            <a:r>
              <a:rPr lang="zh-TW" altLang="en-US" sz="1200" dirty="0">
                <a:latin typeface="標楷體" panose="03000509000000000000" pitchFamily="65" charset="-120"/>
                <a:ea typeface="標楷體" panose="03000509000000000000" pitchFamily="65" charset="-120"/>
              </a:rPr>
              <a:t>李海光</a:t>
            </a:r>
            <a:endParaRPr lang="en-US" altLang="zh-TW" sz="1200" dirty="0">
              <a:latin typeface="標楷體" panose="03000509000000000000" pitchFamily="65" charset="-120"/>
              <a:ea typeface="標楷體" panose="03000509000000000000" pitchFamily="65" charset="-120"/>
            </a:endParaRPr>
          </a:p>
        </p:txBody>
      </p:sp>
      <p:cxnSp>
        <p:nvCxnSpPr>
          <p:cNvPr id="56" name="直線接點 55">
            <a:extLst>
              <a:ext uri="{FF2B5EF4-FFF2-40B4-BE49-F238E27FC236}">
                <a16:creationId xmlns:a16="http://schemas.microsoft.com/office/drawing/2014/main" id="{88BF8172-5B63-4A33-A78F-B2B306C0C4CF}"/>
              </a:ext>
            </a:extLst>
          </p:cNvPr>
          <p:cNvCxnSpPr/>
          <p:nvPr/>
        </p:nvCxnSpPr>
        <p:spPr>
          <a:xfrm>
            <a:off x="1553193" y="2393725"/>
            <a:ext cx="0" cy="372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矩形 56">
            <a:extLst>
              <a:ext uri="{FF2B5EF4-FFF2-40B4-BE49-F238E27FC236}">
                <a16:creationId xmlns:a16="http://schemas.microsoft.com/office/drawing/2014/main" id="{3E8D1A67-5378-4239-93CE-ADD963FEF89D}"/>
              </a:ext>
            </a:extLst>
          </p:cNvPr>
          <p:cNvSpPr/>
          <p:nvPr/>
        </p:nvSpPr>
        <p:spPr>
          <a:xfrm>
            <a:off x="3508063" y="1066529"/>
            <a:ext cx="1374152" cy="360040"/>
          </a:xfrm>
          <a:prstGeom prst="rect">
            <a:avLst/>
          </a:prstGeom>
          <a:solidFill>
            <a:srgbClr val="7030A0">
              <a:alpha val="23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a:latin typeface="新細明體" panose="02020500000000000000" pitchFamily="18" charset="-120"/>
                <a:ea typeface="新細明體" panose="02020500000000000000" pitchFamily="18" charset="-120"/>
              </a:rPr>
              <a:t>所長</a:t>
            </a:r>
          </a:p>
        </p:txBody>
      </p:sp>
      <p:cxnSp>
        <p:nvCxnSpPr>
          <p:cNvPr id="58" name="直線接點 57">
            <a:extLst>
              <a:ext uri="{FF2B5EF4-FFF2-40B4-BE49-F238E27FC236}">
                <a16:creationId xmlns:a16="http://schemas.microsoft.com/office/drawing/2014/main" id="{B4DA2A20-D291-4598-A627-4A56A1EF6095}"/>
              </a:ext>
            </a:extLst>
          </p:cNvPr>
          <p:cNvCxnSpPr/>
          <p:nvPr/>
        </p:nvCxnSpPr>
        <p:spPr>
          <a:xfrm>
            <a:off x="4211960" y="1463386"/>
            <a:ext cx="0" cy="930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矩形 59">
            <a:extLst>
              <a:ext uri="{FF2B5EF4-FFF2-40B4-BE49-F238E27FC236}">
                <a16:creationId xmlns:a16="http://schemas.microsoft.com/office/drawing/2014/main" id="{A26B9EA3-8D4C-44AA-8C1D-6506519DA572}"/>
              </a:ext>
            </a:extLst>
          </p:cNvPr>
          <p:cNvSpPr/>
          <p:nvPr/>
        </p:nvSpPr>
        <p:spPr>
          <a:xfrm>
            <a:off x="7804446" y="326469"/>
            <a:ext cx="1159093" cy="36004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r"/>
            <a:r>
              <a:rPr lang="en-US" altLang="zh-TW" sz="1000" dirty="0">
                <a:latin typeface="標楷體" panose="03000509000000000000" pitchFamily="65" charset="-120"/>
                <a:ea typeface="標楷體" panose="03000509000000000000" pitchFamily="65" charset="-120"/>
              </a:rPr>
              <a:t>110.01.16  </a:t>
            </a:r>
            <a:r>
              <a:rPr lang="zh-TW" altLang="en-US" sz="1000" dirty="0">
                <a:latin typeface="標楷體" panose="03000509000000000000" pitchFamily="65" charset="-120"/>
                <a:ea typeface="標楷體" panose="03000509000000000000" pitchFamily="65" charset="-120"/>
              </a:rPr>
              <a:t>生效</a:t>
            </a:r>
          </a:p>
        </p:txBody>
      </p:sp>
      <p:sp>
        <p:nvSpPr>
          <p:cNvPr id="61" name="矩形 60">
            <a:extLst>
              <a:ext uri="{FF2B5EF4-FFF2-40B4-BE49-F238E27FC236}">
                <a16:creationId xmlns:a16="http://schemas.microsoft.com/office/drawing/2014/main" id="{CB4CBC9B-A343-444A-8D5D-54284E82AC42}"/>
              </a:ext>
            </a:extLst>
          </p:cNvPr>
          <p:cNvSpPr/>
          <p:nvPr/>
        </p:nvSpPr>
        <p:spPr>
          <a:xfrm>
            <a:off x="299061" y="630078"/>
            <a:ext cx="505008" cy="130314"/>
          </a:xfrm>
          <a:prstGeom prst="rect">
            <a:avLst/>
          </a:prstGeom>
          <a:noFill/>
          <a:ln w="19050">
            <a:solidFill>
              <a:schemeClr val="tx1"/>
            </a:solid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200" dirty="0">
              <a:latin typeface="標楷體" panose="03000509000000000000" pitchFamily="65" charset="-120"/>
              <a:ea typeface="標楷體" panose="03000509000000000000" pitchFamily="65" charset="-120"/>
            </a:endParaRPr>
          </a:p>
        </p:txBody>
      </p:sp>
      <p:sp>
        <p:nvSpPr>
          <p:cNvPr id="62" name="矩形 61">
            <a:extLst>
              <a:ext uri="{FF2B5EF4-FFF2-40B4-BE49-F238E27FC236}">
                <a16:creationId xmlns:a16="http://schemas.microsoft.com/office/drawing/2014/main" id="{9EA6EA1B-FC63-4173-A35A-4369ADB09246}"/>
              </a:ext>
            </a:extLst>
          </p:cNvPr>
          <p:cNvSpPr/>
          <p:nvPr/>
        </p:nvSpPr>
        <p:spPr>
          <a:xfrm>
            <a:off x="299061" y="376174"/>
            <a:ext cx="505008" cy="130315"/>
          </a:xfrm>
          <a:prstGeom prst="rect">
            <a:avLst/>
          </a:prstGeom>
          <a:noFill/>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200" dirty="0">
              <a:latin typeface="標楷體" panose="03000509000000000000" pitchFamily="65" charset="-120"/>
              <a:ea typeface="標楷體" panose="03000509000000000000" pitchFamily="65" charset="-120"/>
            </a:endParaRPr>
          </a:p>
        </p:txBody>
      </p:sp>
      <p:sp>
        <p:nvSpPr>
          <p:cNvPr id="63" name="矩形 62">
            <a:extLst>
              <a:ext uri="{FF2B5EF4-FFF2-40B4-BE49-F238E27FC236}">
                <a16:creationId xmlns:a16="http://schemas.microsoft.com/office/drawing/2014/main" id="{E1F75C8A-91C4-4213-9FA7-0506FE79C729}"/>
              </a:ext>
            </a:extLst>
          </p:cNvPr>
          <p:cNvSpPr/>
          <p:nvPr/>
        </p:nvSpPr>
        <p:spPr>
          <a:xfrm>
            <a:off x="820691" y="267753"/>
            <a:ext cx="732502" cy="31381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zh-TW" altLang="en-US" sz="1000" dirty="0">
                <a:latin typeface="標楷體" panose="03000509000000000000" pitchFamily="65" charset="-120"/>
                <a:ea typeface="標楷體" panose="03000509000000000000" pitchFamily="65" charset="-120"/>
              </a:rPr>
              <a:t>編制單位</a:t>
            </a:r>
          </a:p>
        </p:txBody>
      </p:sp>
      <p:sp>
        <p:nvSpPr>
          <p:cNvPr id="64" name="矩形 63">
            <a:extLst>
              <a:ext uri="{FF2B5EF4-FFF2-40B4-BE49-F238E27FC236}">
                <a16:creationId xmlns:a16="http://schemas.microsoft.com/office/drawing/2014/main" id="{B8D05344-3CFB-4F88-B18E-A963CF78C38A}"/>
              </a:ext>
            </a:extLst>
          </p:cNvPr>
          <p:cNvSpPr/>
          <p:nvPr/>
        </p:nvSpPr>
        <p:spPr>
          <a:xfrm>
            <a:off x="820362" y="515215"/>
            <a:ext cx="803856" cy="36004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zh-TW" altLang="en-US" sz="1000" dirty="0">
                <a:latin typeface="標楷體" panose="03000509000000000000" pitchFamily="65" charset="-120"/>
                <a:ea typeface="標楷體" panose="03000509000000000000" pitchFamily="65" charset="-120"/>
              </a:rPr>
              <a:t>任務編組</a:t>
            </a:r>
          </a:p>
        </p:txBody>
      </p:sp>
      <p:cxnSp>
        <p:nvCxnSpPr>
          <p:cNvPr id="65" name="直線接點 64">
            <a:extLst>
              <a:ext uri="{FF2B5EF4-FFF2-40B4-BE49-F238E27FC236}">
                <a16:creationId xmlns:a16="http://schemas.microsoft.com/office/drawing/2014/main" id="{905B8CC3-D8D7-48CD-8628-B184463CE75B}"/>
              </a:ext>
            </a:extLst>
          </p:cNvPr>
          <p:cNvCxnSpPr/>
          <p:nvPr/>
        </p:nvCxnSpPr>
        <p:spPr>
          <a:xfrm>
            <a:off x="857162" y="3332756"/>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矩形 65">
            <a:extLst>
              <a:ext uri="{FF2B5EF4-FFF2-40B4-BE49-F238E27FC236}">
                <a16:creationId xmlns:a16="http://schemas.microsoft.com/office/drawing/2014/main" id="{7761F148-E5AC-4887-88BE-83BC0122E36C}"/>
              </a:ext>
            </a:extLst>
          </p:cNvPr>
          <p:cNvSpPr/>
          <p:nvPr/>
        </p:nvSpPr>
        <p:spPr>
          <a:xfrm>
            <a:off x="4684112" y="1733072"/>
            <a:ext cx="2033277" cy="360040"/>
          </a:xfrm>
          <a:prstGeom prst="rect">
            <a:avLst/>
          </a:prstGeom>
          <a:solidFill>
            <a:srgbClr val="00B0F0">
              <a:alpha val="40000"/>
            </a:srgb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a:latin typeface="新細明體" panose="02020500000000000000" pitchFamily="18" charset="-120"/>
                <a:ea typeface="新細明體" panose="02020500000000000000" pitchFamily="18" charset="-120"/>
              </a:rPr>
              <a:t>所務發展諮委員會</a:t>
            </a:r>
          </a:p>
        </p:txBody>
      </p:sp>
      <p:sp>
        <p:nvSpPr>
          <p:cNvPr id="67" name="矩形 66">
            <a:extLst>
              <a:ext uri="{FF2B5EF4-FFF2-40B4-BE49-F238E27FC236}">
                <a16:creationId xmlns:a16="http://schemas.microsoft.com/office/drawing/2014/main" id="{991ACC04-FC27-4E70-A4FF-42F19F8DD8E4}"/>
              </a:ext>
            </a:extLst>
          </p:cNvPr>
          <p:cNvSpPr/>
          <p:nvPr/>
        </p:nvSpPr>
        <p:spPr>
          <a:xfrm>
            <a:off x="1654732" y="1733072"/>
            <a:ext cx="2033277" cy="360040"/>
          </a:xfrm>
          <a:prstGeom prst="rect">
            <a:avLst/>
          </a:prstGeom>
          <a:solidFill>
            <a:srgbClr val="00B0F0">
              <a:alpha val="40000"/>
            </a:srgb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a:latin typeface="新細明體" panose="02020500000000000000" pitchFamily="18" charset="-120"/>
                <a:ea typeface="新細明體" panose="02020500000000000000" pitchFamily="18" charset="-120"/>
              </a:rPr>
              <a:t>職業安全衛生委員會</a:t>
            </a:r>
          </a:p>
        </p:txBody>
      </p:sp>
      <p:cxnSp>
        <p:nvCxnSpPr>
          <p:cNvPr id="68" name="直線接點 67">
            <a:extLst>
              <a:ext uri="{FF2B5EF4-FFF2-40B4-BE49-F238E27FC236}">
                <a16:creationId xmlns:a16="http://schemas.microsoft.com/office/drawing/2014/main" id="{591C9F2F-FE39-4312-894C-D49F91F9E052}"/>
              </a:ext>
            </a:extLst>
          </p:cNvPr>
          <p:cNvCxnSpPr/>
          <p:nvPr/>
        </p:nvCxnSpPr>
        <p:spPr>
          <a:xfrm flipV="1">
            <a:off x="3715494" y="1907842"/>
            <a:ext cx="460803" cy="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a16="http://schemas.microsoft.com/office/drawing/2014/main" id="{FCB46583-504C-4959-B54B-562356EAACD0}"/>
              </a:ext>
            </a:extLst>
          </p:cNvPr>
          <p:cNvCxnSpPr/>
          <p:nvPr/>
        </p:nvCxnSpPr>
        <p:spPr>
          <a:xfrm flipH="1">
            <a:off x="4211960" y="1907842"/>
            <a:ext cx="460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a16="http://schemas.microsoft.com/office/drawing/2014/main" id="{2C1CBE53-2D5A-4365-957E-CD327DEC49BA}"/>
              </a:ext>
            </a:extLst>
          </p:cNvPr>
          <p:cNvCxnSpPr/>
          <p:nvPr/>
        </p:nvCxnSpPr>
        <p:spPr>
          <a:xfrm flipV="1">
            <a:off x="857162" y="3349586"/>
            <a:ext cx="1615541" cy="335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直線接點 70">
            <a:extLst>
              <a:ext uri="{FF2B5EF4-FFF2-40B4-BE49-F238E27FC236}">
                <a16:creationId xmlns:a16="http://schemas.microsoft.com/office/drawing/2014/main" id="{FD058EEB-7D57-436B-9F80-C09604240FB0}"/>
              </a:ext>
            </a:extLst>
          </p:cNvPr>
          <p:cNvCxnSpPr/>
          <p:nvPr/>
        </p:nvCxnSpPr>
        <p:spPr>
          <a:xfrm>
            <a:off x="7081680" y="3128920"/>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id="{F10F0D4C-E96A-420B-A54C-FD90DB2DAA2D}"/>
              </a:ext>
            </a:extLst>
          </p:cNvPr>
          <p:cNvCxnSpPr/>
          <p:nvPr/>
        </p:nvCxnSpPr>
        <p:spPr>
          <a:xfrm>
            <a:off x="3508064" y="3144395"/>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a16="http://schemas.microsoft.com/office/drawing/2014/main" id="{D9FC574F-C097-435E-9F7A-B93FFC7A58EA}"/>
              </a:ext>
            </a:extLst>
          </p:cNvPr>
          <p:cNvCxnSpPr/>
          <p:nvPr/>
        </p:nvCxnSpPr>
        <p:spPr>
          <a:xfrm>
            <a:off x="1664932" y="3135672"/>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接點 73">
            <a:extLst>
              <a:ext uri="{FF2B5EF4-FFF2-40B4-BE49-F238E27FC236}">
                <a16:creationId xmlns:a16="http://schemas.microsoft.com/office/drawing/2014/main" id="{04E04834-7AC7-4119-8E57-1C409018ECC0}"/>
              </a:ext>
            </a:extLst>
          </p:cNvPr>
          <p:cNvCxnSpPr/>
          <p:nvPr/>
        </p:nvCxnSpPr>
        <p:spPr>
          <a:xfrm>
            <a:off x="1244684" y="3349586"/>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a:extLst>
              <a:ext uri="{FF2B5EF4-FFF2-40B4-BE49-F238E27FC236}">
                <a16:creationId xmlns:a16="http://schemas.microsoft.com/office/drawing/2014/main" id="{45C4B407-A99D-4C46-91F1-2F9DAB1D5714}"/>
              </a:ext>
            </a:extLst>
          </p:cNvPr>
          <p:cNvCxnSpPr/>
          <p:nvPr/>
        </p:nvCxnSpPr>
        <p:spPr>
          <a:xfrm>
            <a:off x="1664932" y="3352488"/>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接點 75">
            <a:extLst>
              <a:ext uri="{FF2B5EF4-FFF2-40B4-BE49-F238E27FC236}">
                <a16:creationId xmlns:a16="http://schemas.microsoft.com/office/drawing/2014/main" id="{0F0B0742-D8B6-4913-B856-A8A4779FFDC9}"/>
              </a:ext>
            </a:extLst>
          </p:cNvPr>
          <p:cNvCxnSpPr/>
          <p:nvPr/>
        </p:nvCxnSpPr>
        <p:spPr>
          <a:xfrm>
            <a:off x="2059081" y="3332756"/>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接點 76">
            <a:extLst>
              <a:ext uri="{FF2B5EF4-FFF2-40B4-BE49-F238E27FC236}">
                <a16:creationId xmlns:a16="http://schemas.microsoft.com/office/drawing/2014/main" id="{E17E6801-7180-4613-903C-BD97DE6E02BC}"/>
              </a:ext>
            </a:extLst>
          </p:cNvPr>
          <p:cNvCxnSpPr/>
          <p:nvPr/>
        </p:nvCxnSpPr>
        <p:spPr>
          <a:xfrm>
            <a:off x="2472703" y="3340031"/>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矩形 77">
            <a:extLst>
              <a:ext uri="{FF2B5EF4-FFF2-40B4-BE49-F238E27FC236}">
                <a16:creationId xmlns:a16="http://schemas.microsoft.com/office/drawing/2014/main" id="{043D9B5D-D0A9-43D4-9904-F0A4C5B8AC0F}"/>
              </a:ext>
            </a:extLst>
          </p:cNvPr>
          <p:cNvSpPr/>
          <p:nvPr/>
        </p:nvSpPr>
        <p:spPr>
          <a:xfrm>
            <a:off x="671238" y="3531841"/>
            <a:ext cx="298248" cy="2129403"/>
          </a:xfrm>
          <a:prstGeom prst="rect">
            <a:avLst/>
          </a:prstGeom>
          <a:solidFill>
            <a:srgbClr val="FFFF00">
              <a:alpha val="18000"/>
            </a:srgbClr>
          </a:solidFill>
          <a:ln w="19050">
            <a:prstDash val="dash"/>
          </a:ln>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核安管制技術支援中心</a:t>
            </a:r>
          </a:p>
        </p:txBody>
      </p:sp>
      <p:sp>
        <p:nvSpPr>
          <p:cNvPr id="79" name="矩形 78">
            <a:extLst>
              <a:ext uri="{FF2B5EF4-FFF2-40B4-BE49-F238E27FC236}">
                <a16:creationId xmlns:a16="http://schemas.microsoft.com/office/drawing/2014/main" id="{1DD6DFE0-B3E3-4C9D-BC7F-5790A01A8CFB}"/>
              </a:ext>
            </a:extLst>
          </p:cNvPr>
          <p:cNvSpPr/>
          <p:nvPr/>
        </p:nvSpPr>
        <p:spPr>
          <a:xfrm>
            <a:off x="1097253" y="3531085"/>
            <a:ext cx="294863" cy="2123819"/>
          </a:xfrm>
          <a:prstGeom prst="rect">
            <a:avLst/>
          </a:prstGeom>
          <a:solidFill>
            <a:srgbClr val="FFFF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核能儀器組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0" name="矩形 79">
            <a:extLst>
              <a:ext uri="{FF2B5EF4-FFF2-40B4-BE49-F238E27FC236}">
                <a16:creationId xmlns:a16="http://schemas.microsoft.com/office/drawing/2014/main" id="{D3448D6A-5D0E-4224-A2C2-44C3ECEA2F0A}"/>
              </a:ext>
            </a:extLst>
          </p:cNvPr>
          <p:cNvSpPr/>
          <p:nvPr/>
        </p:nvSpPr>
        <p:spPr>
          <a:xfrm>
            <a:off x="1504402" y="3529649"/>
            <a:ext cx="300661" cy="2134952"/>
          </a:xfrm>
          <a:prstGeom prst="rect">
            <a:avLst/>
          </a:prstGeom>
          <a:solidFill>
            <a:srgbClr val="FFFF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化學組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1" name="矩形 80">
            <a:extLst>
              <a:ext uri="{FF2B5EF4-FFF2-40B4-BE49-F238E27FC236}">
                <a16:creationId xmlns:a16="http://schemas.microsoft.com/office/drawing/2014/main" id="{1230D900-90F0-43F8-AEF4-62494032A658}"/>
              </a:ext>
            </a:extLst>
          </p:cNvPr>
          <p:cNvSpPr/>
          <p:nvPr/>
        </p:nvSpPr>
        <p:spPr>
          <a:xfrm>
            <a:off x="1901114" y="3528898"/>
            <a:ext cx="315934" cy="2138064"/>
          </a:xfrm>
          <a:prstGeom prst="rect">
            <a:avLst/>
          </a:prstGeom>
          <a:solidFill>
            <a:srgbClr val="FFFF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物理組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2" name="矩形 81">
            <a:extLst>
              <a:ext uri="{FF2B5EF4-FFF2-40B4-BE49-F238E27FC236}">
                <a16:creationId xmlns:a16="http://schemas.microsoft.com/office/drawing/2014/main" id="{2334C841-731B-4975-95AD-C540B5D4B2E1}"/>
              </a:ext>
            </a:extLst>
          </p:cNvPr>
          <p:cNvSpPr/>
          <p:nvPr/>
        </p:nvSpPr>
        <p:spPr>
          <a:xfrm>
            <a:off x="2325746" y="3528898"/>
            <a:ext cx="327865" cy="2138065"/>
          </a:xfrm>
          <a:prstGeom prst="rect">
            <a:avLst/>
          </a:prstGeom>
          <a:solidFill>
            <a:srgbClr val="FFFF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核子燃料及材料組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3" name="矩形 82">
            <a:extLst>
              <a:ext uri="{FF2B5EF4-FFF2-40B4-BE49-F238E27FC236}">
                <a16:creationId xmlns:a16="http://schemas.microsoft.com/office/drawing/2014/main" id="{EBB1FD73-A530-44D9-8DB2-062BA84BD75B}"/>
              </a:ext>
            </a:extLst>
          </p:cNvPr>
          <p:cNvSpPr/>
          <p:nvPr/>
        </p:nvSpPr>
        <p:spPr>
          <a:xfrm>
            <a:off x="2895519" y="2765969"/>
            <a:ext cx="1225089" cy="360040"/>
          </a:xfrm>
          <a:prstGeom prst="rect">
            <a:avLst/>
          </a:prstGeom>
          <a:solidFill>
            <a:srgbClr val="00B050">
              <a:alpha val="21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標楷體" panose="03000509000000000000" pitchFamily="65" charset="-120"/>
                <a:ea typeface="標楷體" panose="03000509000000000000" pitchFamily="65" charset="-120"/>
              </a:rPr>
              <a:t>副所長</a:t>
            </a:r>
            <a:endParaRPr lang="en-US" altLang="zh-TW" sz="1200" dirty="0">
              <a:latin typeface="標楷體" panose="03000509000000000000" pitchFamily="65" charset="-120"/>
              <a:ea typeface="標楷體" panose="03000509000000000000" pitchFamily="65" charset="-120"/>
            </a:endParaRPr>
          </a:p>
          <a:p>
            <a:pPr algn="ctr"/>
            <a:r>
              <a:rPr lang="zh-TW" altLang="en-US" sz="1200" dirty="0">
                <a:latin typeface="標楷體" panose="03000509000000000000" pitchFamily="65" charset="-120"/>
                <a:ea typeface="標楷體" panose="03000509000000000000" pitchFamily="65" charset="-120"/>
              </a:rPr>
              <a:t>徐献星</a:t>
            </a:r>
            <a:endParaRPr lang="en-US" altLang="zh-TW" sz="1200" dirty="0">
              <a:latin typeface="標楷體" panose="03000509000000000000" pitchFamily="65" charset="-120"/>
              <a:ea typeface="標楷體" panose="03000509000000000000" pitchFamily="65" charset="-120"/>
            </a:endParaRPr>
          </a:p>
        </p:txBody>
      </p:sp>
      <p:sp>
        <p:nvSpPr>
          <p:cNvPr id="84" name="矩形 83">
            <a:extLst>
              <a:ext uri="{FF2B5EF4-FFF2-40B4-BE49-F238E27FC236}">
                <a16:creationId xmlns:a16="http://schemas.microsoft.com/office/drawing/2014/main" id="{CCFF51C4-4DE2-4F0E-A01A-EF09CE879FB0}"/>
              </a:ext>
            </a:extLst>
          </p:cNvPr>
          <p:cNvSpPr/>
          <p:nvPr/>
        </p:nvSpPr>
        <p:spPr>
          <a:xfrm>
            <a:off x="6475954" y="2739797"/>
            <a:ext cx="1225089" cy="360040"/>
          </a:xfrm>
          <a:prstGeom prst="rect">
            <a:avLst/>
          </a:prstGeom>
          <a:solidFill>
            <a:srgbClr val="FF0000">
              <a:alpha val="21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標楷體" panose="03000509000000000000" pitchFamily="65" charset="-120"/>
                <a:ea typeface="標楷體" panose="03000509000000000000" pitchFamily="65" charset="-120"/>
              </a:rPr>
              <a:t>主任秘書</a:t>
            </a:r>
            <a:endParaRPr lang="en-US" altLang="zh-TW" sz="1200" dirty="0">
              <a:latin typeface="標楷體" panose="03000509000000000000" pitchFamily="65" charset="-120"/>
              <a:ea typeface="標楷體" panose="03000509000000000000" pitchFamily="65" charset="-120"/>
            </a:endParaRPr>
          </a:p>
          <a:p>
            <a:pPr algn="ctr"/>
            <a:r>
              <a:rPr lang="zh-TW" altLang="en-US" sz="1200" dirty="0">
                <a:latin typeface="標楷體" panose="03000509000000000000" pitchFamily="65" charset="-120"/>
                <a:ea typeface="標楷體" panose="03000509000000000000" pitchFamily="65" charset="-120"/>
              </a:rPr>
              <a:t>黃文松</a:t>
            </a:r>
            <a:endParaRPr lang="en-US" altLang="zh-TW" sz="1200" dirty="0">
              <a:latin typeface="標楷體" panose="03000509000000000000" pitchFamily="65" charset="-120"/>
              <a:ea typeface="標楷體" panose="03000509000000000000" pitchFamily="65" charset="-120"/>
            </a:endParaRPr>
          </a:p>
        </p:txBody>
      </p:sp>
      <p:sp>
        <p:nvSpPr>
          <p:cNvPr id="85" name="矩形 84">
            <a:extLst>
              <a:ext uri="{FF2B5EF4-FFF2-40B4-BE49-F238E27FC236}">
                <a16:creationId xmlns:a16="http://schemas.microsoft.com/office/drawing/2014/main" id="{110A0D28-6D34-4276-A015-EB2F26541DA4}"/>
              </a:ext>
            </a:extLst>
          </p:cNvPr>
          <p:cNvSpPr/>
          <p:nvPr/>
        </p:nvSpPr>
        <p:spPr>
          <a:xfrm>
            <a:off x="4320845" y="2739358"/>
            <a:ext cx="1521269" cy="360040"/>
          </a:xfrm>
          <a:prstGeom prst="rect">
            <a:avLst/>
          </a:prstGeom>
          <a:solidFill>
            <a:srgbClr val="0070C0">
              <a:alpha val="20784"/>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標楷體" panose="03000509000000000000" pitchFamily="65" charset="-120"/>
                <a:ea typeface="標楷體" panose="03000509000000000000" pitchFamily="65" charset="-120"/>
              </a:rPr>
              <a:t>研究員高梓木</a:t>
            </a:r>
            <a:endParaRPr lang="en-US" altLang="zh-TW" sz="1200" dirty="0">
              <a:latin typeface="標楷體" panose="03000509000000000000" pitchFamily="65" charset="-120"/>
              <a:ea typeface="標楷體" panose="03000509000000000000" pitchFamily="65" charset="-120"/>
            </a:endParaRPr>
          </a:p>
          <a:p>
            <a:pPr algn="ctr"/>
            <a:r>
              <a:rPr lang="zh-TW" altLang="en-US" sz="800" dirty="0">
                <a:latin typeface="標楷體" panose="03000509000000000000" pitchFamily="65" charset="-120"/>
                <a:ea typeface="標楷體" panose="03000509000000000000" pitchFamily="65" charset="-120"/>
              </a:rPr>
              <a:t>協助所長處理副所長層級業務</a:t>
            </a:r>
            <a:endParaRPr lang="en-US" altLang="zh-TW" sz="800" dirty="0">
              <a:latin typeface="標楷體" panose="03000509000000000000" pitchFamily="65" charset="-120"/>
              <a:ea typeface="標楷體" panose="03000509000000000000" pitchFamily="65" charset="-120"/>
            </a:endParaRPr>
          </a:p>
        </p:txBody>
      </p:sp>
      <p:sp>
        <p:nvSpPr>
          <p:cNvPr id="86" name="矩形 85">
            <a:extLst>
              <a:ext uri="{FF2B5EF4-FFF2-40B4-BE49-F238E27FC236}">
                <a16:creationId xmlns:a16="http://schemas.microsoft.com/office/drawing/2014/main" id="{FB3168E1-DACA-4CBE-B4F9-63C6A0477458}"/>
              </a:ext>
            </a:extLst>
          </p:cNvPr>
          <p:cNvSpPr/>
          <p:nvPr/>
        </p:nvSpPr>
        <p:spPr>
          <a:xfrm>
            <a:off x="2926308" y="3528914"/>
            <a:ext cx="326784" cy="2123820"/>
          </a:xfrm>
          <a:prstGeom prst="rect">
            <a:avLst/>
          </a:prstGeom>
          <a:solidFill>
            <a:srgbClr val="00B05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保健物理組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7" name="矩形 86">
            <a:extLst>
              <a:ext uri="{FF2B5EF4-FFF2-40B4-BE49-F238E27FC236}">
                <a16:creationId xmlns:a16="http://schemas.microsoft.com/office/drawing/2014/main" id="{32A58C70-DF38-4A5E-A59C-8672DDA02DEC}"/>
              </a:ext>
            </a:extLst>
          </p:cNvPr>
          <p:cNvSpPr/>
          <p:nvPr/>
        </p:nvSpPr>
        <p:spPr>
          <a:xfrm>
            <a:off x="3774121" y="3534619"/>
            <a:ext cx="338415" cy="2126625"/>
          </a:xfrm>
          <a:prstGeom prst="rect">
            <a:avLst/>
          </a:prstGeom>
          <a:solidFill>
            <a:srgbClr val="00B05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化學工程組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8" name="矩形 87">
            <a:extLst>
              <a:ext uri="{FF2B5EF4-FFF2-40B4-BE49-F238E27FC236}">
                <a16:creationId xmlns:a16="http://schemas.microsoft.com/office/drawing/2014/main" id="{782E6BFC-AF81-4E92-A902-854CF4DA431C}"/>
              </a:ext>
            </a:extLst>
          </p:cNvPr>
          <p:cNvSpPr/>
          <p:nvPr/>
        </p:nvSpPr>
        <p:spPr>
          <a:xfrm>
            <a:off x="3352973" y="3527344"/>
            <a:ext cx="329552" cy="2126624"/>
          </a:xfrm>
          <a:prstGeom prst="rect">
            <a:avLst/>
          </a:prstGeom>
          <a:solidFill>
            <a:srgbClr val="00B05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工程技術及設施運轉組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9" name="矩形 88">
            <a:extLst>
              <a:ext uri="{FF2B5EF4-FFF2-40B4-BE49-F238E27FC236}">
                <a16:creationId xmlns:a16="http://schemas.microsoft.com/office/drawing/2014/main" id="{D2278DAF-B34C-49C0-B57A-A4C2C6741935}"/>
              </a:ext>
            </a:extLst>
          </p:cNvPr>
          <p:cNvSpPr/>
          <p:nvPr/>
        </p:nvSpPr>
        <p:spPr>
          <a:xfrm>
            <a:off x="4341598" y="3508545"/>
            <a:ext cx="340058" cy="2138066"/>
          </a:xfrm>
          <a:prstGeom prst="rect">
            <a:avLst/>
          </a:prstGeom>
          <a:solidFill>
            <a:srgbClr val="0070C0">
              <a:alpha val="18000"/>
            </a:srgbClr>
          </a:solidFill>
          <a:ln w="19050">
            <a:prstDash val="dash"/>
          </a:ln>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機械及系統工程專案計畫</a:t>
            </a:r>
          </a:p>
        </p:txBody>
      </p:sp>
      <p:sp>
        <p:nvSpPr>
          <p:cNvPr id="90" name="矩形 89">
            <a:extLst>
              <a:ext uri="{FF2B5EF4-FFF2-40B4-BE49-F238E27FC236}">
                <a16:creationId xmlns:a16="http://schemas.microsoft.com/office/drawing/2014/main" id="{0AB99A20-2A0B-43F8-B5E8-65F9B6C477B4}"/>
              </a:ext>
            </a:extLst>
          </p:cNvPr>
          <p:cNvSpPr/>
          <p:nvPr/>
        </p:nvSpPr>
        <p:spPr>
          <a:xfrm>
            <a:off x="5241834" y="3513128"/>
            <a:ext cx="325161" cy="2140840"/>
          </a:xfrm>
          <a:prstGeom prst="rect">
            <a:avLst/>
          </a:prstGeom>
          <a:solidFill>
            <a:srgbClr val="0070C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核子工程組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1" name="矩形 90">
            <a:extLst>
              <a:ext uri="{FF2B5EF4-FFF2-40B4-BE49-F238E27FC236}">
                <a16:creationId xmlns:a16="http://schemas.microsoft.com/office/drawing/2014/main" id="{11128AFB-CF4E-4B56-884C-6E0503B3BA91}"/>
              </a:ext>
            </a:extLst>
          </p:cNvPr>
          <p:cNvSpPr/>
          <p:nvPr/>
        </p:nvSpPr>
        <p:spPr>
          <a:xfrm>
            <a:off x="4782757" y="3520404"/>
            <a:ext cx="322429" cy="2138066"/>
          </a:xfrm>
          <a:prstGeom prst="rect">
            <a:avLst/>
          </a:prstGeom>
          <a:solidFill>
            <a:srgbClr val="0070C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同位素應用組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2" name="矩形 91">
            <a:extLst>
              <a:ext uri="{FF2B5EF4-FFF2-40B4-BE49-F238E27FC236}">
                <a16:creationId xmlns:a16="http://schemas.microsoft.com/office/drawing/2014/main" id="{2BB4B61F-88EE-4745-A4F7-4B2AF239C899}"/>
              </a:ext>
            </a:extLst>
          </p:cNvPr>
          <p:cNvSpPr/>
          <p:nvPr/>
        </p:nvSpPr>
        <p:spPr>
          <a:xfrm>
            <a:off x="8112129" y="3490426"/>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政風室</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3" name="矩形 92">
            <a:extLst>
              <a:ext uri="{FF2B5EF4-FFF2-40B4-BE49-F238E27FC236}">
                <a16:creationId xmlns:a16="http://schemas.microsoft.com/office/drawing/2014/main" id="{40DB8889-9714-4E47-A863-97ABF7BEB689}"/>
              </a:ext>
            </a:extLst>
          </p:cNvPr>
          <p:cNvSpPr/>
          <p:nvPr/>
        </p:nvSpPr>
        <p:spPr>
          <a:xfrm>
            <a:off x="6297748" y="3508545"/>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綜合計畫組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4" name="矩形 93">
            <a:extLst>
              <a:ext uri="{FF2B5EF4-FFF2-40B4-BE49-F238E27FC236}">
                <a16:creationId xmlns:a16="http://schemas.microsoft.com/office/drawing/2014/main" id="{504B042C-6979-4D88-AD50-5F4AEBA6B1A3}"/>
              </a:ext>
            </a:extLst>
          </p:cNvPr>
          <p:cNvSpPr/>
          <p:nvPr/>
        </p:nvSpPr>
        <p:spPr>
          <a:xfrm>
            <a:off x="6756519" y="3513128"/>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秘書室</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5" name="矩形 94">
            <a:extLst>
              <a:ext uri="{FF2B5EF4-FFF2-40B4-BE49-F238E27FC236}">
                <a16:creationId xmlns:a16="http://schemas.microsoft.com/office/drawing/2014/main" id="{74CB1E32-312A-4440-BDDD-60C2A14FAC29}"/>
              </a:ext>
            </a:extLst>
          </p:cNvPr>
          <p:cNvSpPr/>
          <p:nvPr/>
        </p:nvSpPr>
        <p:spPr>
          <a:xfrm>
            <a:off x="7225065" y="3508545"/>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人事室</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6" name="矩形 95">
            <a:extLst>
              <a:ext uri="{FF2B5EF4-FFF2-40B4-BE49-F238E27FC236}">
                <a16:creationId xmlns:a16="http://schemas.microsoft.com/office/drawing/2014/main" id="{0132C01E-E84F-4D34-9267-CD7A351017E0}"/>
              </a:ext>
            </a:extLst>
          </p:cNvPr>
          <p:cNvSpPr/>
          <p:nvPr/>
        </p:nvSpPr>
        <p:spPr>
          <a:xfrm>
            <a:off x="7672037" y="3489585"/>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主計室</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7" name="矩形 96">
            <a:extLst>
              <a:ext uri="{FF2B5EF4-FFF2-40B4-BE49-F238E27FC236}">
                <a16:creationId xmlns:a16="http://schemas.microsoft.com/office/drawing/2014/main" id="{7F413F8A-A8F4-4D3E-A0C7-1AB9432A7DB9}"/>
              </a:ext>
            </a:extLst>
          </p:cNvPr>
          <p:cNvSpPr/>
          <p:nvPr/>
        </p:nvSpPr>
        <p:spPr>
          <a:xfrm>
            <a:off x="5842114" y="3520404"/>
            <a:ext cx="340058" cy="2138066"/>
          </a:xfrm>
          <a:prstGeom prst="rect">
            <a:avLst/>
          </a:prstGeom>
          <a:solidFill>
            <a:srgbClr val="FF0000">
              <a:alpha val="18000"/>
            </a:srgbClr>
          </a:solidFill>
          <a:ln w="19050">
            <a:prstDash val="dash"/>
          </a:ln>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法規事務室</a:t>
            </a:r>
          </a:p>
        </p:txBody>
      </p:sp>
      <p:cxnSp>
        <p:nvCxnSpPr>
          <p:cNvPr id="98" name="直線接點 97">
            <a:extLst>
              <a:ext uri="{FF2B5EF4-FFF2-40B4-BE49-F238E27FC236}">
                <a16:creationId xmlns:a16="http://schemas.microsoft.com/office/drawing/2014/main" id="{0D5B1C62-D082-4C6E-A3D9-CF9A56FB8C16}"/>
              </a:ext>
            </a:extLst>
          </p:cNvPr>
          <p:cNvCxnSpPr/>
          <p:nvPr/>
        </p:nvCxnSpPr>
        <p:spPr>
          <a:xfrm>
            <a:off x="6439329" y="3316892"/>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接點 98">
            <a:extLst>
              <a:ext uri="{FF2B5EF4-FFF2-40B4-BE49-F238E27FC236}">
                <a16:creationId xmlns:a16="http://schemas.microsoft.com/office/drawing/2014/main" id="{CE2AE839-DD7F-4D54-AD0C-7924CD06779E}"/>
              </a:ext>
            </a:extLst>
          </p:cNvPr>
          <p:cNvCxnSpPr/>
          <p:nvPr/>
        </p:nvCxnSpPr>
        <p:spPr>
          <a:xfrm>
            <a:off x="3936890" y="3340031"/>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a16="http://schemas.microsoft.com/office/drawing/2014/main" id="{7DB4071D-B434-48D7-A060-791434DFC198}"/>
              </a:ext>
            </a:extLst>
          </p:cNvPr>
          <p:cNvCxnSpPr/>
          <p:nvPr/>
        </p:nvCxnSpPr>
        <p:spPr>
          <a:xfrm>
            <a:off x="3107061" y="3341889"/>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a16="http://schemas.microsoft.com/office/drawing/2014/main" id="{492ADDCF-4DA1-4A89-A931-FECF716737B8}"/>
              </a:ext>
            </a:extLst>
          </p:cNvPr>
          <p:cNvCxnSpPr/>
          <p:nvPr/>
        </p:nvCxnSpPr>
        <p:spPr>
          <a:xfrm>
            <a:off x="3508064" y="3343257"/>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接點 101">
            <a:extLst>
              <a:ext uri="{FF2B5EF4-FFF2-40B4-BE49-F238E27FC236}">
                <a16:creationId xmlns:a16="http://schemas.microsoft.com/office/drawing/2014/main" id="{48C51C43-E2EE-4FCD-B050-0349F7403409}"/>
              </a:ext>
            </a:extLst>
          </p:cNvPr>
          <p:cNvCxnSpPr/>
          <p:nvPr/>
        </p:nvCxnSpPr>
        <p:spPr>
          <a:xfrm>
            <a:off x="6012143" y="3319060"/>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接點 102">
            <a:extLst>
              <a:ext uri="{FF2B5EF4-FFF2-40B4-BE49-F238E27FC236}">
                <a16:creationId xmlns:a16="http://schemas.microsoft.com/office/drawing/2014/main" id="{90C6276B-8963-4DB1-90A0-3F1017CC3A4F}"/>
              </a:ext>
            </a:extLst>
          </p:cNvPr>
          <p:cNvCxnSpPr/>
          <p:nvPr/>
        </p:nvCxnSpPr>
        <p:spPr>
          <a:xfrm>
            <a:off x="5404414" y="3306942"/>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接點 103">
            <a:extLst>
              <a:ext uri="{FF2B5EF4-FFF2-40B4-BE49-F238E27FC236}">
                <a16:creationId xmlns:a16="http://schemas.microsoft.com/office/drawing/2014/main" id="{86A2782E-30E8-4840-ADAB-10D9F647B9FA}"/>
              </a:ext>
            </a:extLst>
          </p:cNvPr>
          <p:cNvCxnSpPr/>
          <p:nvPr/>
        </p:nvCxnSpPr>
        <p:spPr>
          <a:xfrm>
            <a:off x="4481877" y="3307398"/>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接點 104">
            <a:extLst>
              <a:ext uri="{FF2B5EF4-FFF2-40B4-BE49-F238E27FC236}">
                <a16:creationId xmlns:a16="http://schemas.microsoft.com/office/drawing/2014/main" id="{A0D51870-8201-4F43-B76C-E8303E326CAF}"/>
              </a:ext>
            </a:extLst>
          </p:cNvPr>
          <p:cNvCxnSpPr/>
          <p:nvPr/>
        </p:nvCxnSpPr>
        <p:spPr>
          <a:xfrm>
            <a:off x="4943971" y="3313957"/>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接點 105">
            <a:extLst>
              <a:ext uri="{FF2B5EF4-FFF2-40B4-BE49-F238E27FC236}">
                <a16:creationId xmlns:a16="http://schemas.microsoft.com/office/drawing/2014/main" id="{69B8B20A-56AA-47E7-B129-D21CD8272CCE}"/>
              </a:ext>
            </a:extLst>
          </p:cNvPr>
          <p:cNvCxnSpPr/>
          <p:nvPr/>
        </p:nvCxnSpPr>
        <p:spPr>
          <a:xfrm>
            <a:off x="7856212" y="3319305"/>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a16="http://schemas.microsoft.com/office/drawing/2014/main" id="{61032D4C-A0EE-446D-B3CD-1BB126887F1C}"/>
              </a:ext>
            </a:extLst>
          </p:cNvPr>
          <p:cNvCxnSpPr/>
          <p:nvPr/>
        </p:nvCxnSpPr>
        <p:spPr>
          <a:xfrm>
            <a:off x="7387645" y="3323508"/>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接點 107">
            <a:extLst>
              <a:ext uri="{FF2B5EF4-FFF2-40B4-BE49-F238E27FC236}">
                <a16:creationId xmlns:a16="http://schemas.microsoft.com/office/drawing/2014/main" id="{70B2CE77-D893-4B14-9D4E-FE94D9FA580F}"/>
              </a:ext>
            </a:extLst>
          </p:cNvPr>
          <p:cNvCxnSpPr/>
          <p:nvPr/>
        </p:nvCxnSpPr>
        <p:spPr>
          <a:xfrm>
            <a:off x="6919099" y="3334476"/>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接點 108">
            <a:extLst>
              <a:ext uri="{FF2B5EF4-FFF2-40B4-BE49-F238E27FC236}">
                <a16:creationId xmlns:a16="http://schemas.microsoft.com/office/drawing/2014/main" id="{5E1EECB4-2C89-47FE-976C-8240AA92D14F}"/>
              </a:ext>
            </a:extLst>
          </p:cNvPr>
          <p:cNvCxnSpPr/>
          <p:nvPr/>
        </p:nvCxnSpPr>
        <p:spPr>
          <a:xfrm>
            <a:off x="8274709" y="3313443"/>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接點 109">
            <a:extLst>
              <a:ext uri="{FF2B5EF4-FFF2-40B4-BE49-F238E27FC236}">
                <a16:creationId xmlns:a16="http://schemas.microsoft.com/office/drawing/2014/main" id="{8D47749E-F4F1-4EFB-A448-B15D58B68E74}"/>
              </a:ext>
            </a:extLst>
          </p:cNvPr>
          <p:cNvCxnSpPr/>
          <p:nvPr/>
        </p:nvCxnSpPr>
        <p:spPr>
          <a:xfrm flipV="1">
            <a:off x="3090411" y="3332151"/>
            <a:ext cx="851907" cy="1009"/>
          </a:xfrm>
          <a:prstGeom prst="line">
            <a:avLst/>
          </a:prstGeom>
          <a:ln w="19050"/>
        </p:spPr>
        <p:style>
          <a:lnRef idx="1">
            <a:schemeClr val="dk1"/>
          </a:lnRef>
          <a:fillRef idx="0">
            <a:schemeClr val="dk1"/>
          </a:fillRef>
          <a:effectRef idx="0">
            <a:schemeClr val="dk1"/>
          </a:effectRef>
          <a:fontRef idx="minor">
            <a:schemeClr val="tx1"/>
          </a:fontRef>
        </p:style>
      </p:cxnSp>
      <p:cxnSp>
        <p:nvCxnSpPr>
          <p:cNvPr id="111" name="直線接點 110">
            <a:extLst>
              <a:ext uri="{FF2B5EF4-FFF2-40B4-BE49-F238E27FC236}">
                <a16:creationId xmlns:a16="http://schemas.microsoft.com/office/drawing/2014/main" id="{B439FF48-869D-439B-BDAF-14FF53BE15AA}"/>
              </a:ext>
            </a:extLst>
          </p:cNvPr>
          <p:cNvCxnSpPr/>
          <p:nvPr/>
        </p:nvCxnSpPr>
        <p:spPr>
          <a:xfrm flipV="1">
            <a:off x="4481877" y="3292641"/>
            <a:ext cx="927602" cy="1675"/>
          </a:xfrm>
          <a:prstGeom prst="line">
            <a:avLst/>
          </a:prstGeom>
          <a:ln w="19050"/>
        </p:spPr>
        <p:style>
          <a:lnRef idx="1">
            <a:schemeClr val="dk1"/>
          </a:lnRef>
          <a:fillRef idx="0">
            <a:schemeClr val="dk1"/>
          </a:fillRef>
          <a:effectRef idx="0">
            <a:schemeClr val="dk1"/>
          </a:effectRef>
          <a:fontRef idx="minor">
            <a:schemeClr val="tx1"/>
          </a:fontRef>
        </p:style>
      </p:cxnSp>
      <p:cxnSp>
        <p:nvCxnSpPr>
          <p:cNvPr id="112" name="直線接點 111">
            <a:extLst>
              <a:ext uri="{FF2B5EF4-FFF2-40B4-BE49-F238E27FC236}">
                <a16:creationId xmlns:a16="http://schemas.microsoft.com/office/drawing/2014/main" id="{11F4C9ED-A4A0-4B3E-B5D0-B66E29BACF6E}"/>
              </a:ext>
            </a:extLst>
          </p:cNvPr>
          <p:cNvCxnSpPr/>
          <p:nvPr/>
        </p:nvCxnSpPr>
        <p:spPr>
          <a:xfrm flipV="1">
            <a:off x="6020035" y="3329423"/>
            <a:ext cx="2254674" cy="1675"/>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直線接點 112">
            <a:extLst>
              <a:ext uri="{FF2B5EF4-FFF2-40B4-BE49-F238E27FC236}">
                <a16:creationId xmlns:a16="http://schemas.microsoft.com/office/drawing/2014/main" id="{2D7D9213-87A3-40BD-83F5-5B88E1C9DADC}"/>
              </a:ext>
            </a:extLst>
          </p:cNvPr>
          <p:cNvCxnSpPr/>
          <p:nvPr/>
        </p:nvCxnSpPr>
        <p:spPr>
          <a:xfrm>
            <a:off x="3533833" y="2419775"/>
            <a:ext cx="0" cy="372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接點 113">
            <a:extLst>
              <a:ext uri="{FF2B5EF4-FFF2-40B4-BE49-F238E27FC236}">
                <a16:creationId xmlns:a16="http://schemas.microsoft.com/office/drawing/2014/main" id="{F399C15C-B75C-4C6D-8179-58E4F12620B7}"/>
              </a:ext>
            </a:extLst>
          </p:cNvPr>
          <p:cNvCxnSpPr/>
          <p:nvPr/>
        </p:nvCxnSpPr>
        <p:spPr>
          <a:xfrm>
            <a:off x="4943971" y="2402075"/>
            <a:ext cx="0" cy="372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接點 114">
            <a:extLst>
              <a:ext uri="{FF2B5EF4-FFF2-40B4-BE49-F238E27FC236}">
                <a16:creationId xmlns:a16="http://schemas.microsoft.com/office/drawing/2014/main" id="{E884AA94-7CE2-46C2-97B9-3EA07B4B5F76}"/>
              </a:ext>
            </a:extLst>
          </p:cNvPr>
          <p:cNvCxnSpPr/>
          <p:nvPr/>
        </p:nvCxnSpPr>
        <p:spPr>
          <a:xfrm>
            <a:off x="7081680" y="2379841"/>
            <a:ext cx="0" cy="372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接點 115">
            <a:extLst>
              <a:ext uri="{FF2B5EF4-FFF2-40B4-BE49-F238E27FC236}">
                <a16:creationId xmlns:a16="http://schemas.microsoft.com/office/drawing/2014/main" id="{3DE518AF-1B6B-495D-809F-7A127A6EC67A}"/>
              </a:ext>
            </a:extLst>
          </p:cNvPr>
          <p:cNvCxnSpPr/>
          <p:nvPr/>
        </p:nvCxnSpPr>
        <p:spPr>
          <a:xfrm>
            <a:off x="4943971" y="3074233"/>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68338" y="0"/>
            <a:ext cx="7772400" cy="1143000"/>
          </a:xfrm>
        </p:spPr>
        <p:txBody>
          <a:bodyPr/>
          <a:lstStyle/>
          <a:p>
            <a:pPr eaLnBrk="1" hangingPunct="1"/>
            <a:r>
              <a:rPr lang="zh-TW" altLang="en-US"/>
              <a:t>壹、本所組織及人員概況</a:t>
            </a:r>
            <a:r>
              <a:rPr lang="en-US" altLang="zh-TW"/>
              <a:t>(</a:t>
            </a:r>
            <a:r>
              <a:rPr lang="zh-TW" altLang="en-US"/>
              <a:t>續</a:t>
            </a:r>
            <a:r>
              <a:rPr lang="en-US" altLang="zh-TW"/>
              <a:t>)</a:t>
            </a:r>
          </a:p>
        </p:txBody>
      </p:sp>
      <p:sp>
        <p:nvSpPr>
          <p:cNvPr id="11267" name="Rectangle 3"/>
          <p:cNvSpPr>
            <a:spLocks noGrp="1" noChangeArrowheads="1"/>
          </p:cNvSpPr>
          <p:nvPr>
            <p:ph type="body" idx="4294967295"/>
          </p:nvPr>
        </p:nvSpPr>
        <p:spPr>
          <a:xfrm>
            <a:off x="0" y="1193800"/>
            <a:ext cx="7629525" cy="749300"/>
          </a:xfrm>
        </p:spPr>
        <p:txBody>
          <a:bodyPr/>
          <a:lstStyle/>
          <a:p>
            <a:pPr algn="just" eaLnBrk="1" hangingPunct="1">
              <a:lnSpc>
                <a:spcPct val="130000"/>
              </a:lnSpc>
              <a:buFontTx/>
              <a:buNone/>
            </a:pPr>
            <a:r>
              <a:rPr lang="zh-TW" altLang="en-US" b="1">
                <a:solidFill>
                  <a:srgbClr val="006600"/>
                </a:solidFill>
                <a:latin typeface="標楷體" panose="03000509000000000000" pitchFamily="65" charset="-120"/>
                <a:ea typeface="標楷體" panose="03000509000000000000" pitchFamily="65" charset="-120"/>
              </a:rPr>
              <a:t>三、人員組成現況</a:t>
            </a:r>
          </a:p>
          <a:p>
            <a:pPr eaLnBrk="1" hangingPunct="1">
              <a:lnSpc>
                <a:spcPct val="90000"/>
              </a:lnSpc>
            </a:pPr>
            <a:endParaRPr lang="en-US" altLang="zh-TW" sz="2800"/>
          </a:p>
        </p:txBody>
      </p:sp>
      <p:sp>
        <p:nvSpPr>
          <p:cNvPr id="11268" name="文字方塊 4"/>
          <p:cNvSpPr txBox="1">
            <a:spLocks noChangeArrowheads="1"/>
          </p:cNvSpPr>
          <p:nvPr/>
        </p:nvSpPr>
        <p:spPr bwMode="auto">
          <a:xfrm>
            <a:off x="823913" y="2914650"/>
            <a:ext cx="1173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en-US" altLang="zh-TW" sz="2000" b="1">
                <a:solidFill>
                  <a:schemeClr val="bg1"/>
                </a:solidFill>
                <a:latin typeface="微軟正黑體" panose="020B0604030504040204" pitchFamily="34" charset="-120"/>
                <a:ea typeface="微軟正黑體" panose="020B0604030504040204" pitchFamily="34" charset="-120"/>
              </a:rPr>
              <a:t>1.</a:t>
            </a:r>
            <a:r>
              <a:rPr lang="zh-TW" altLang="en-US" sz="2000" b="1">
                <a:solidFill>
                  <a:schemeClr val="bg1"/>
                </a:solidFill>
                <a:latin typeface="微軟正黑體" panose="020B0604030504040204" pitchFamily="34" charset="-120"/>
                <a:ea typeface="微軟正黑體" panose="020B0604030504040204" pitchFamily="34" charset="-120"/>
              </a:rPr>
              <a:t>遷作業</a:t>
            </a:r>
            <a:endParaRPr lang="zh-TW" altLang="en-US" sz="2400" b="1">
              <a:solidFill>
                <a:schemeClr val="bg1"/>
              </a:solidFill>
              <a:latin typeface="微軟正黑體" panose="020B0604030504040204" pitchFamily="34" charset="-120"/>
              <a:ea typeface="微軟正黑體" panose="020B0604030504040204" pitchFamily="34" charset="-120"/>
            </a:endParaRPr>
          </a:p>
        </p:txBody>
      </p:sp>
      <p:graphicFrame>
        <p:nvGraphicFramePr>
          <p:cNvPr id="6" name="圖表 5"/>
          <p:cNvGraphicFramePr>
            <a:graphicFrameLocks/>
          </p:cNvGraphicFramePr>
          <p:nvPr/>
        </p:nvGraphicFramePr>
        <p:xfrm>
          <a:off x="76024" y="1928926"/>
          <a:ext cx="6096352" cy="4388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 7"/>
          <p:cNvGraphicFramePr>
            <a:graphicFrameLocks/>
          </p:cNvGraphicFramePr>
          <p:nvPr/>
        </p:nvGraphicFramePr>
        <p:xfrm>
          <a:off x="5740688" y="1495063"/>
          <a:ext cx="2821645" cy="24344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圖表 8"/>
          <p:cNvGraphicFramePr>
            <a:graphicFrameLocks/>
          </p:cNvGraphicFramePr>
          <p:nvPr/>
        </p:nvGraphicFramePr>
        <p:xfrm>
          <a:off x="5870222" y="3870152"/>
          <a:ext cx="2692111" cy="2562149"/>
        </p:xfrm>
        <a:graphic>
          <a:graphicData uri="http://schemas.openxmlformats.org/drawingml/2006/chart">
            <c:chart xmlns:c="http://schemas.openxmlformats.org/drawingml/2006/chart" xmlns:r="http://schemas.openxmlformats.org/officeDocument/2006/relationships" r:id="rId5"/>
          </a:graphicData>
        </a:graphic>
      </p:graphicFrame>
      <p:sp>
        <p:nvSpPr>
          <p:cNvPr id="7" name="投影片編號版面配置區 6"/>
          <p:cNvSpPr>
            <a:spLocks noGrp="1"/>
          </p:cNvSpPr>
          <p:nvPr>
            <p:ph type="sldNum" sz="quarter" idx="12"/>
          </p:nvPr>
        </p:nvSpPr>
        <p:spPr/>
        <p:txBody>
          <a:bodyPr/>
          <a:lstStyle/>
          <a:p>
            <a:pPr>
              <a:defRPr/>
            </a:pPr>
            <a:fld id="{183D2286-CABA-4F30-9172-91303625A5C2}" type="slidenum">
              <a:rPr lang="zh-TW" altLang="en-US"/>
              <a:pPr>
                <a:defRPr/>
              </a:pPr>
              <a:t>5</a:t>
            </a:fld>
            <a:endParaRPr lang="zh-TW" altLang="en-US"/>
          </a:p>
        </p:txBody>
      </p:sp>
      <p:sp>
        <p:nvSpPr>
          <p:cNvPr id="11" name="頁尾版面配置區 10"/>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1804988" y="1303338"/>
            <a:ext cx="5534025" cy="5534025"/>
          </a:xfrm>
          <a:prstGeom prst="rect">
            <a:avLst/>
          </a:prstGeom>
          <a:effectLst>
            <a:outerShdw blurRad="50800" dist="50800" dir="5400000" algn="ctr" rotWithShape="0">
              <a:srgbClr val="000000">
                <a:alpha val="30000"/>
              </a:srgbClr>
            </a:outerShdw>
          </a:effectLst>
        </p:spPr>
      </p:pic>
      <p:sp>
        <p:nvSpPr>
          <p:cNvPr id="13315" name="Rectangle 2"/>
          <p:cNvSpPr>
            <a:spLocks noGrp="1" noChangeArrowheads="1"/>
          </p:cNvSpPr>
          <p:nvPr/>
        </p:nvSpPr>
        <p:spPr bwMode="auto">
          <a:xfrm>
            <a:off x="685800" y="1841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0"/>
              </a:spcBef>
              <a:buFontTx/>
              <a:buNone/>
            </a:pPr>
            <a:r>
              <a:rPr lang="zh-TW" altLang="en-US" sz="4400">
                <a:ea typeface="標楷體" panose="03000509000000000000" pitchFamily="65" charset="-120"/>
              </a:rPr>
              <a:t>貳、人事業務宣導</a:t>
            </a:r>
          </a:p>
        </p:txBody>
      </p:sp>
      <p:sp>
        <p:nvSpPr>
          <p:cNvPr id="13316" name="Rectangle 3"/>
          <p:cNvSpPr>
            <a:spLocks noGrp="1" noChangeArrowheads="1"/>
          </p:cNvSpPr>
          <p:nvPr/>
        </p:nvSpPr>
        <p:spPr bwMode="auto">
          <a:xfrm>
            <a:off x="762000" y="1160463"/>
            <a:ext cx="76200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lnSpc>
                <a:spcPct val="115000"/>
              </a:lnSpc>
              <a:buFontTx/>
              <a:buNone/>
            </a:pPr>
            <a:r>
              <a:rPr lang="zh-TW" altLang="en-US" b="1">
                <a:solidFill>
                  <a:srgbClr val="006600"/>
                </a:solidFill>
                <a:ea typeface="標楷體" panose="03000509000000000000" pitchFamily="65" charset="-120"/>
              </a:rPr>
              <a:t>一、服務義務</a:t>
            </a:r>
          </a:p>
          <a:p>
            <a:pPr lvl="1" eaLnBrk="1" hangingPunct="1">
              <a:lnSpc>
                <a:spcPct val="115000"/>
              </a:lnSpc>
              <a:buFontTx/>
              <a:buNone/>
            </a:pPr>
            <a:endParaRPr lang="zh-TW" altLang="en-US">
              <a:ea typeface="標楷體" panose="03000509000000000000" pitchFamily="65" charset="-120"/>
            </a:endParaRPr>
          </a:p>
        </p:txBody>
      </p:sp>
      <p:sp>
        <p:nvSpPr>
          <p:cNvPr id="13317" name="文字方塊 9"/>
          <p:cNvSpPr txBox="1">
            <a:spLocks noChangeArrowheads="1"/>
          </p:cNvSpPr>
          <p:nvPr/>
        </p:nvSpPr>
        <p:spPr bwMode="auto">
          <a:xfrm>
            <a:off x="3429000" y="3543300"/>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a:spcBef>
                <a:spcPct val="0"/>
              </a:spcBef>
              <a:buFontTx/>
              <a:buNone/>
            </a:pPr>
            <a:r>
              <a:rPr lang="zh-TW" altLang="en-US" sz="2400" b="1">
                <a:solidFill>
                  <a:schemeClr val="tx1"/>
                </a:solidFill>
                <a:ea typeface="標楷體" panose="03000509000000000000" pitchFamily="65" charset="-120"/>
              </a:rPr>
              <a:t>忠實</a:t>
            </a:r>
            <a:endParaRPr lang="en-US" altLang="zh-TW" sz="2400" b="1">
              <a:solidFill>
                <a:schemeClr val="tx1"/>
              </a:solidFill>
              <a:ea typeface="標楷體" panose="03000509000000000000" pitchFamily="65" charset="-120"/>
            </a:endParaRPr>
          </a:p>
          <a:p>
            <a:pPr algn="ctr">
              <a:spcBef>
                <a:spcPct val="0"/>
              </a:spcBef>
              <a:buFontTx/>
              <a:buNone/>
            </a:pPr>
            <a:r>
              <a:rPr lang="zh-TW" altLang="en-US" sz="2400" b="1">
                <a:solidFill>
                  <a:schemeClr val="tx1"/>
                </a:solidFill>
                <a:ea typeface="標楷體" panose="03000509000000000000" pitchFamily="65" charset="-120"/>
              </a:rPr>
              <a:t>執行職務</a:t>
            </a:r>
            <a:endParaRPr lang="zh-TW" altLang="en-US" sz="2400" b="1">
              <a:solidFill>
                <a:schemeClr val="tx1"/>
              </a:solidFill>
            </a:endParaRPr>
          </a:p>
        </p:txBody>
      </p:sp>
      <p:sp>
        <p:nvSpPr>
          <p:cNvPr id="13318" name="文字方塊 11"/>
          <p:cNvSpPr txBox="1">
            <a:spLocks noChangeArrowheads="1"/>
          </p:cNvSpPr>
          <p:nvPr/>
        </p:nvSpPr>
        <p:spPr bwMode="auto">
          <a:xfrm>
            <a:off x="2506663" y="2087563"/>
            <a:ext cx="1954212"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確實</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服從命令</a:t>
            </a:r>
          </a:p>
        </p:txBody>
      </p:sp>
      <p:sp>
        <p:nvSpPr>
          <p:cNvPr id="13319" name="文字方塊 13"/>
          <p:cNvSpPr txBox="1">
            <a:spLocks noChangeArrowheads="1"/>
          </p:cNvSpPr>
          <p:nvPr/>
        </p:nvSpPr>
        <p:spPr bwMode="auto">
          <a:xfrm>
            <a:off x="4572000" y="2165350"/>
            <a:ext cx="1679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a:spcBef>
                <a:spcPct val="0"/>
              </a:spcBef>
              <a:buFontTx/>
              <a:buNone/>
            </a:pPr>
            <a:r>
              <a:rPr lang="zh-TW" altLang="en-US" sz="2400" b="1">
                <a:solidFill>
                  <a:schemeClr val="tx1"/>
                </a:solidFill>
                <a:ea typeface="標楷體" panose="03000509000000000000" pitchFamily="65" charset="-120"/>
              </a:rPr>
              <a:t>嚴守</a:t>
            </a:r>
            <a:endParaRPr lang="en-US" altLang="zh-TW" sz="2400" b="1">
              <a:solidFill>
                <a:schemeClr val="tx1"/>
              </a:solidFill>
              <a:ea typeface="標楷體" panose="03000509000000000000" pitchFamily="65" charset="-120"/>
            </a:endParaRPr>
          </a:p>
          <a:p>
            <a:pPr algn="ctr">
              <a:spcBef>
                <a:spcPct val="0"/>
              </a:spcBef>
              <a:buFontTx/>
              <a:buNone/>
            </a:pPr>
            <a:r>
              <a:rPr lang="zh-TW" altLang="en-US" sz="2400" b="1">
                <a:solidFill>
                  <a:schemeClr val="tx1"/>
                </a:solidFill>
                <a:ea typeface="標楷體" panose="03000509000000000000" pitchFamily="65" charset="-120"/>
              </a:rPr>
              <a:t>業務秘密</a:t>
            </a:r>
            <a:endParaRPr lang="zh-TW" altLang="en-US" sz="2400" b="1">
              <a:solidFill>
                <a:schemeClr val="tx1"/>
              </a:solidFill>
            </a:endParaRPr>
          </a:p>
        </p:txBody>
      </p:sp>
      <p:sp>
        <p:nvSpPr>
          <p:cNvPr id="13320" name="文字方塊 15"/>
          <p:cNvSpPr txBox="1">
            <a:spLocks noChangeArrowheads="1"/>
          </p:cNvSpPr>
          <p:nvPr/>
        </p:nvSpPr>
        <p:spPr bwMode="auto">
          <a:xfrm>
            <a:off x="2197100" y="3543300"/>
            <a:ext cx="1420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b="1">
                <a:solidFill>
                  <a:schemeClr val="tx1"/>
                </a:solidFill>
                <a:ea typeface="標楷體" panose="03000509000000000000" pitchFamily="65" charset="-120"/>
              </a:rPr>
              <a:t>禁止租借專業證照</a:t>
            </a:r>
            <a:endParaRPr lang="zh-TW" altLang="en-US" sz="2400" b="1">
              <a:solidFill>
                <a:schemeClr val="tx1"/>
              </a:solidFill>
            </a:endParaRPr>
          </a:p>
        </p:txBody>
      </p:sp>
      <p:sp>
        <p:nvSpPr>
          <p:cNvPr id="13321" name="文字方塊 17"/>
          <p:cNvSpPr txBox="1">
            <a:spLocks noChangeArrowheads="1"/>
          </p:cNvSpPr>
          <p:nvPr/>
        </p:nvSpPr>
        <p:spPr bwMode="auto">
          <a:xfrm>
            <a:off x="5041900" y="3503613"/>
            <a:ext cx="19558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不為</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一定行為</a:t>
            </a:r>
          </a:p>
        </p:txBody>
      </p:sp>
      <p:sp>
        <p:nvSpPr>
          <p:cNvPr id="13322" name="文字方塊 19"/>
          <p:cNvSpPr txBox="1">
            <a:spLocks noChangeArrowheads="1"/>
          </p:cNvSpPr>
          <p:nvPr/>
        </p:nvSpPr>
        <p:spPr bwMode="auto">
          <a:xfrm>
            <a:off x="2506663" y="4921250"/>
            <a:ext cx="19542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堅守</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行政中立</a:t>
            </a:r>
          </a:p>
        </p:txBody>
      </p:sp>
      <p:sp>
        <p:nvSpPr>
          <p:cNvPr id="13323" name="文字方塊 21"/>
          <p:cNvSpPr txBox="1">
            <a:spLocks noChangeArrowheads="1"/>
          </p:cNvSpPr>
          <p:nvPr/>
        </p:nvSpPr>
        <p:spPr bwMode="auto">
          <a:xfrm>
            <a:off x="4075113" y="4911725"/>
            <a:ext cx="21748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落實</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公務倫理</a:t>
            </a:r>
          </a:p>
        </p:txBody>
      </p:sp>
      <p:sp>
        <p:nvSpPr>
          <p:cNvPr id="13324" name="文字方塊 23"/>
          <p:cNvSpPr txBox="1">
            <a:spLocks noChangeArrowheads="1"/>
          </p:cNvSpPr>
          <p:nvPr/>
        </p:nvSpPr>
        <p:spPr bwMode="auto">
          <a:xfrm>
            <a:off x="2079625" y="4243388"/>
            <a:ext cx="180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000">
                <a:solidFill>
                  <a:srgbClr val="FF0000"/>
                </a:solidFill>
                <a:ea typeface="標楷體" panose="03000509000000000000" pitchFamily="65" charset="-120"/>
              </a:rPr>
              <a:t>兼職</a:t>
            </a:r>
            <a:r>
              <a:rPr lang="zh-TW" altLang="en-US" sz="2000">
                <a:solidFill>
                  <a:schemeClr val="tx1"/>
                </a:solidFill>
                <a:ea typeface="標楷體" panose="03000509000000000000" pitchFamily="65" charset="-120"/>
              </a:rPr>
              <a:t>應經許可</a:t>
            </a:r>
            <a:endParaRPr lang="zh-TW" altLang="en-US" sz="2000">
              <a:solidFill>
                <a:schemeClr val="tx1"/>
              </a:solidFill>
            </a:endParaRPr>
          </a:p>
        </p:txBody>
      </p:sp>
      <p:sp>
        <p:nvSpPr>
          <p:cNvPr id="10" name="投影片編號版面配置區 9"/>
          <p:cNvSpPr>
            <a:spLocks noGrp="1"/>
          </p:cNvSpPr>
          <p:nvPr>
            <p:ph type="sldNum" sz="quarter" idx="12"/>
          </p:nvPr>
        </p:nvSpPr>
        <p:spPr/>
        <p:txBody>
          <a:bodyPr/>
          <a:lstStyle/>
          <a:p>
            <a:pPr>
              <a:defRPr/>
            </a:pPr>
            <a:fld id="{E7748324-457C-4842-A9EB-BE335731AC89}" type="slidenum">
              <a:rPr lang="zh-TW" altLang="en-US"/>
              <a:pPr>
                <a:defRPr/>
              </a:pPr>
              <a:t>6</a:t>
            </a:fld>
            <a:endParaRPr lang="zh-TW" altLang="en-US"/>
          </a:p>
        </p:txBody>
      </p:sp>
      <p:sp>
        <p:nvSpPr>
          <p:cNvPr id="12" name="頁尾版面配置區 1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68338" y="0"/>
            <a:ext cx="7772400" cy="1143000"/>
          </a:xfrm>
        </p:spPr>
        <p:txBody>
          <a:bodyPr/>
          <a:lstStyle/>
          <a:p>
            <a:pPr eaLnBrk="1" hangingPunct="1"/>
            <a:r>
              <a:rPr lang="zh-TW" altLang="en-US"/>
              <a:t>貳、人事業務宣導（續）</a:t>
            </a:r>
          </a:p>
        </p:txBody>
      </p:sp>
      <p:sp>
        <p:nvSpPr>
          <p:cNvPr id="15363" name="Rectangle 3"/>
          <p:cNvSpPr>
            <a:spLocks noGrp="1" noChangeArrowheads="1"/>
          </p:cNvSpPr>
          <p:nvPr>
            <p:ph type="body" idx="4294967295"/>
          </p:nvPr>
        </p:nvSpPr>
        <p:spPr>
          <a:xfrm>
            <a:off x="852488" y="1143000"/>
            <a:ext cx="7620000" cy="4267200"/>
          </a:xfrm>
        </p:spPr>
        <p:txBody>
          <a:bodyPr/>
          <a:lstStyle/>
          <a:p>
            <a:pPr eaLnBrk="1" hangingPunct="1">
              <a:lnSpc>
                <a:spcPct val="115000"/>
              </a:lnSpc>
              <a:buFontTx/>
              <a:buNone/>
            </a:pPr>
            <a:r>
              <a:rPr lang="zh-TW" altLang="en-US" b="1">
                <a:solidFill>
                  <a:srgbClr val="006600"/>
                </a:solidFill>
                <a:ea typeface="標楷體" panose="03000509000000000000" pitchFamily="65" charset="-120"/>
              </a:rPr>
              <a:t>二、差勤管理</a:t>
            </a:r>
          </a:p>
          <a:p>
            <a:pPr lvl="1" eaLnBrk="1" hangingPunct="1">
              <a:lnSpc>
                <a:spcPct val="115000"/>
              </a:lnSpc>
              <a:buFontTx/>
              <a:buChar char="•"/>
            </a:pPr>
            <a:r>
              <a:rPr lang="zh-TW" altLang="en-US">
                <a:ea typeface="標楷體" panose="03000509000000000000" pitchFamily="65" charset="-120"/>
              </a:rPr>
              <a:t>彈性上下班</a:t>
            </a:r>
          </a:p>
          <a:p>
            <a:pPr lvl="1" eaLnBrk="1" hangingPunct="1">
              <a:lnSpc>
                <a:spcPct val="115000"/>
              </a:lnSpc>
              <a:buFontTx/>
              <a:buChar char="•"/>
            </a:pPr>
            <a:r>
              <a:rPr lang="zh-TW" altLang="en-US">
                <a:ea typeface="標楷體" panose="03000509000000000000" pitchFamily="65" charset="-120"/>
              </a:rPr>
              <a:t>加班規定</a:t>
            </a:r>
            <a:endParaRPr lang="en-US" altLang="zh-TW">
              <a:ea typeface="標楷體" panose="03000509000000000000" pitchFamily="65" charset="-120"/>
            </a:endParaRPr>
          </a:p>
          <a:p>
            <a:pPr lvl="1" eaLnBrk="1" hangingPunct="1">
              <a:lnSpc>
                <a:spcPct val="115000"/>
              </a:lnSpc>
              <a:buFontTx/>
              <a:buChar char="•"/>
            </a:pPr>
            <a:r>
              <a:rPr lang="zh-TW" altLang="en-US">
                <a:ea typeface="標楷體" panose="03000509000000000000" pitchFamily="65" charset="-120"/>
              </a:rPr>
              <a:t>赴大陸地區申請許可</a:t>
            </a:r>
          </a:p>
          <a:p>
            <a:pPr lvl="1" eaLnBrk="1" hangingPunct="1">
              <a:lnSpc>
                <a:spcPct val="115000"/>
              </a:lnSpc>
              <a:buFontTx/>
              <a:buChar char="•"/>
            </a:pPr>
            <a:r>
              <a:rPr lang="zh-TW" altLang="en-US">
                <a:ea typeface="標楷體" panose="03000509000000000000" pitchFamily="65" charset="-120"/>
              </a:rPr>
              <a:t>休假補助及未休假加班費</a:t>
            </a:r>
          </a:p>
          <a:p>
            <a:pPr lvl="1" eaLnBrk="1" hangingPunct="1">
              <a:lnSpc>
                <a:spcPct val="115000"/>
              </a:lnSpc>
              <a:buFontTx/>
              <a:buChar char="•"/>
            </a:pPr>
            <a:r>
              <a:rPr lang="zh-TW" altLang="en-US">
                <a:ea typeface="標楷體" panose="03000509000000000000" pitchFamily="65" charset="-120"/>
              </a:rPr>
              <a:t>國民旅遊卡新制規定</a:t>
            </a:r>
          </a:p>
        </p:txBody>
      </p:sp>
      <p:sp>
        <p:nvSpPr>
          <p:cNvPr id="6" name="投影片編號版面配置區 5"/>
          <p:cNvSpPr>
            <a:spLocks noGrp="1"/>
          </p:cNvSpPr>
          <p:nvPr>
            <p:ph type="sldNum" sz="quarter" idx="12"/>
          </p:nvPr>
        </p:nvSpPr>
        <p:spPr/>
        <p:txBody>
          <a:bodyPr/>
          <a:lstStyle/>
          <a:p>
            <a:pPr>
              <a:defRPr/>
            </a:pPr>
            <a:fld id="{5A0CDF90-5D74-4ACC-8436-F15D1B1FB33F}" type="slidenum">
              <a:rPr lang="zh-TW" altLang="en-US"/>
              <a:pPr>
                <a:defRPr/>
              </a:pPr>
              <a:t>7</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pic>
        <p:nvPicPr>
          <p:cNvPr id="1536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68413"/>
            <a:ext cx="2335213"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0" y="866775"/>
            <a:ext cx="7772400" cy="5314950"/>
          </a:xfrm>
        </p:spPr>
        <p:txBody>
          <a:bodyPr/>
          <a:lstStyle/>
          <a:p>
            <a:pPr lvl="1" algn="ctr" eaLnBrk="1" hangingPunct="1">
              <a:lnSpc>
                <a:spcPct val="90000"/>
              </a:lnSpc>
              <a:buFontTx/>
              <a:buNone/>
              <a:defRPr/>
            </a:pPr>
            <a:r>
              <a:rPr lang="zh-TW" altLang="en-US" u="sng" dirty="0">
                <a:effectLst>
                  <a:outerShdw blurRad="38100" dist="38100" dir="2700000" algn="tl">
                    <a:srgbClr val="C0C0C0"/>
                  </a:outerShdw>
                </a:effectLst>
                <a:ea typeface="標楷體" pitchFamily="65" charset="-120"/>
              </a:rPr>
              <a:t>彈性上下班時間區段圖</a:t>
            </a:r>
          </a:p>
          <a:p>
            <a:pPr lvl="1" eaLnBrk="1" hangingPunct="1">
              <a:lnSpc>
                <a:spcPct val="90000"/>
              </a:lnSpc>
              <a:buFontTx/>
              <a:buNone/>
              <a:defRPr/>
            </a:pPr>
            <a:r>
              <a:rPr lang="en-US" altLang="zh-TW" sz="2400" dirty="0"/>
              <a:t>07:30     09:00         12:00     13:00         16:30     18:00</a:t>
            </a:r>
          </a:p>
          <a:p>
            <a:pPr lvl="1" eaLnBrk="1" hangingPunct="1">
              <a:lnSpc>
                <a:spcPct val="90000"/>
              </a:lnSpc>
              <a:buFontTx/>
              <a:buNone/>
              <a:defRPr/>
            </a:pPr>
            <a:br>
              <a:rPr lang="en-US" altLang="zh-TW" dirty="0"/>
            </a:br>
            <a:endParaRPr lang="en-US" altLang="zh-TW" dirty="0"/>
          </a:p>
          <a:p>
            <a:pPr lvl="1" eaLnBrk="1" hangingPunct="1">
              <a:lnSpc>
                <a:spcPct val="90000"/>
              </a:lnSpc>
              <a:buFontTx/>
              <a:buNone/>
              <a:defRPr/>
            </a:pPr>
            <a:r>
              <a:rPr lang="en-US" altLang="zh-TW"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彈性上</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核心上</a:t>
            </a:r>
            <a:r>
              <a:rPr lang="zh-TW" altLang="en-US" dirty="0">
                <a:latin typeface="標楷體" pitchFamily="65" charset="-120"/>
                <a:ea typeface="標楷體" pitchFamily="65" charset="-120"/>
              </a:rPr>
              <a:t> </a:t>
            </a:r>
            <a:r>
              <a:rPr lang="zh-TW" altLang="en-US" dirty="0">
                <a:solidFill>
                  <a:srgbClr val="006600"/>
                </a:solidFill>
                <a:latin typeface="標楷體" pitchFamily="65" charset="-120"/>
                <a:ea typeface="標楷體" pitchFamily="65" charset="-120"/>
              </a:rPr>
              <a:t>休息</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核心上</a:t>
            </a:r>
            <a:r>
              <a:rPr lang="zh-TW" altLang="en-US"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彈性下</a:t>
            </a:r>
          </a:p>
          <a:p>
            <a:pPr lvl="1" eaLnBrk="1" hangingPunct="1">
              <a:lnSpc>
                <a:spcPct val="90000"/>
              </a:lnSpc>
              <a:buFontTx/>
              <a:buNone/>
              <a:defRPr/>
            </a:pPr>
            <a:r>
              <a:rPr lang="zh-TW" altLang="en-US"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班時間</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班時間</a:t>
            </a:r>
            <a:r>
              <a:rPr lang="zh-TW" altLang="en-US" dirty="0">
                <a:latin typeface="標楷體" pitchFamily="65" charset="-120"/>
                <a:ea typeface="標楷體" pitchFamily="65" charset="-120"/>
              </a:rPr>
              <a:t> </a:t>
            </a:r>
            <a:r>
              <a:rPr lang="zh-TW" altLang="en-US" dirty="0">
                <a:solidFill>
                  <a:srgbClr val="006600"/>
                </a:solidFill>
                <a:latin typeface="標楷體" pitchFamily="65" charset="-120"/>
                <a:ea typeface="標楷體" pitchFamily="65" charset="-120"/>
              </a:rPr>
              <a:t>時間</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班時間</a:t>
            </a:r>
            <a:r>
              <a:rPr lang="zh-TW" altLang="en-US"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班時間</a:t>
            </a:r>
          </a:p>
          <a:p>
            <a:pPr lvl="1" eaLnBrk="1" hangingPunct="1">
              <a:lnSpc>
                <a:spcPct val="60000"/>
              </a:lnSpc>
              <a:buFontTx/>
              <a:buNone/>
              <a:defRPr/>
            </a:pPr>
            <a:endParaRPr lang="zh-TW" altLang="en-US" sz="2400" dirty="0"/>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上班日出勤時數不得少於</a:t>
            </a:r>
            <a:r>
              <a:rPr lang="en-US" altLang="zh-TW" sz="2400" b="1" dirty="0">
                <a:solidFill>
                  <a:srgbClr val="CC0099"/>
                </a:solidFill>
                <a:latin typeface="標楷體" pitchFamily="65" charset="-120"/>
                <a:ea typeface="標楷體" pitchFamily="65" charset="-120"/>
              </a:rPr>
              <a:t>8</a:t>
            </a:r>
            <a:r>
              <a:rPr lang="zh-TW" altLang="en-US" sz="2400" b="1" dirty="0">
                <a:solidFill>
                  <a:srgbClr val="CC0099"/>
                </a:solidFill>
                <a:latin typeface="標楷體" pitchFamily="65" charset="-120"/>
                <a:ea typeface="標楷體" pitchFamily="65" charset="-120"/>
              </a:rPr>
              <a:t>小時</a:t>
            </a:r>
            <a:r>
              <a:rPr lang="zh-TW" altLang="en-US" sz="2400" dirty="0"/>
              <a:t>。</a:t>
            </a:r>
            <a:endParaRPr lang="zh-TW" altLang="en-US" sz="2400" b="1" dirty="0">
              <a:solidFill>
                <a:srgbClr val="CC0099"/>
              </a:solidFill>
              <a:latin typeface="標楷體" pitchFamily="65" charset="-120"/>
              <a:ea typeface="標楷體" pitchFamily="65" charset="-120"/>
            </a:endParaRPr>
          </a:p>
          <a:p>
            <a:pPr lvl="1" eaLnBrk="1" hangingPunct="1">
              <a:lnSpc>
                <a:spcPct val="90000"/>
              </a:lnSpc>
              <a:buFontTx/>
              <a:buNone/>
              <a:defRPr/>
            </a:pPr>
            <a:r>
              <a:rPr lang="en-US" altLang="zh-TW" sz="2400" dirty="0">
                <a:latin typeface="標楷體" pitchFamily="65" charset="-120"/>
                <a:ea typeface="標楷體" pitchFamily="65" charset="-120"/>
              </a:rPr>
              <a:t>※09:00</a:t>
            </a:r>
            <a:r>
              <a:rPr lang="zh-TW" altLang="en-US" sz="2400" dirty="0">
                <a:latin typeface="標楷體" pitchFamily="65" charset="-120"/>
                <a:ea typeface="標楷體" pitchFamily="65" charset="-120"/>
              </a:rPr>
              <a:t>後到達者為</a:t>
            </a:r>
            <a:r>
              <a:rPr lang="zh-TW" altLang="en-US" sz="2400" b="1" dirty="0">
                <a:solidFill>
                  <a:srgbClr val="003399"/>
                </a:solidFill>
                <a:latin typeface="標楷體" pitchFamily="65" charset="-120"/>
                <a:ea typeface="標楷體" pitchFamily="65" charset="-120"/>
              </a:rPr>
              <a:t>遲到</a:t>
            </a:r>
            <a:r>
              <a:rPr lang="zh-TW" altLang="en-US" sz="2400" dirty="0">
                <a:latin typeface="標楷體" pitchFamily="65" charset="-120"/>
                <a:ea typeface="標楷體" pitchFamily="65" charset="-120"/>
              </a:rPr>
              <a:t>，</a:t>
            </a:r>
            <a:r>
              <a:rPr lang="en-US" altLang="zh-TW" sz="2400" dirty="0">
                <a:latin typeface="標楷體" pitchFamily="65" charset="-120"/>
                <a:ea typeface="標楷體" pitchFamily="65" charset="-120"/>
              </a:rPr>
              <a:t>16:30</a:t>
            </a:r>
            <a:r>
              <a:rPr lang="zh-TW" altLang="en-US" sz="2400" dirty="0">
                <a:latin typeface="標楷體" pitchFamily="65" charset="-120"/>
                <a:ea typeface="標楷體" pitchFamily="65" charset="-120"/>
              </a:rPr>
              <a:t>前離開者為</a:t>
            </a:r>
            <a:r>
              <a:rPr lang="zh-TW" altLang="en-US" sz="2400" b="1" dirty="0">
                <a:solidFill>
                  <a:srgbClr val="003399"/>
                </a:solidFill>
                <a:latin typeface="標楷體" pitchFamily="65" charset="-120"/>
                <a:ea typeface="標楷體" pitchFamily="65" charset="-120"/>
              </a:rPr>
              <a:t>早退</a:t>
            </a:r>
            <a:r>
              <a:rPr lang="zh-TW" altLang="en-US" sz="2400" dirty="0"/>
              <a:t>。</a:t>
            </a:r>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遲到、早退、未到勤或出勤時數不足</a:t>
            </a:r>
            <a:r>
              <a:rPr lang="en-US" altLang="zh-TW" sz="2400" dirty="0">
                <a:latin typeface="標楷體" pitchFamily="65" charset="-120"/>
                <a:ea typeface="標楷體" pitchFamily="65" charset="-120"/>
              </a:rPr>
              <a:t>8</a:t>
            </a:r>
            <a:r>
              <a:rPr lang="zh-TW" altLang="en-US" sz="2400" dirty="0">
                <a:latin typeface="標楷體" pitchFamily="65" charset="-120"/>
                <a:ea typeface="標楷體" pitchFamily="65" charset="-120"/>
              </a:rPr>
              <a:t>小時，均應依不足之時數辦理請假</a:t>
            </a:r>
            <a:endParaRPr lang="en-US" altLang="zh-TW" sz="2400" dirty="0">
              <a:latin typeface="標楷體" pitchFamily="65" charset="-120"/>
              <a:ea typeface="標楷體" pitchFamily="65" charset="-120"/>
            </a:endParaRPr>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全日差假</a:t>
            </a:r>
            <a:r>
              <a:rPr lang="zh-TW" altLang="en-US" sz="2400" dirty="0">
                <a:latin typeface="標楷體" panose="03000509000000000000" pitchFamily="65" charset="-120"/>
                <a:ea typeface="標楷體" panose="03000509000000000000" pitchFamily="65" charset="-120"/>
              </a:rPr>
              <a:t>，請假時間統一填寫</a:t>
            </a:r>
            <a:r>
              <a:rPr lang="zh-TW" altLang="en-US" sz="2400" b="1" dirty="0">
                <a:solidFill>
                  <a:srgbClr val="FF0000"/>
                </a:solidFill>
                <a:latin typeface="標楷體" panose="03000509000000000000" pitchFamily="65" charset="-120"/>
                <a:ea typeface="標楷體" panose="03000509000000000000" pitchFamily="65" charset="-120"/>
              </a:rPr>
              <a:t>上午</a:t>
            </a:r>
            <a:r>
              <a:rPr lang="en-US" altLang="zh-TW" sz="2400" b="1" dirty="0">
                <a:solidFill>
                  <a:srgbClr val="FF0000"/>
                </a:solidFill>
                <a:latin typeface="標楷體" panose="03000509000000000000" pitchFamily="65" charset="-120"/>
                <a:ea typeface="標楷體" panose="03000509000000000000" pitchFamily="65" charset="-120"/>
              </a:rPr>
              <a:t>8</a:t>
            </a:r>
            <a:r>
              <a:rPr lang="zh-TW" altLang="en-US" sz="2400" b="1" dirty="0">
                <a:solidFill>
                  <a:srgbClr val="FF0000"/>
                </a:solidFill>
                <a:latin typeface="標楷體" panose="03000509000000000000" pitchFamily="65" charset="-120"/>
                <a:ea typeface="標楷體" panose="03000509000000000000" pitchFamily="65" charset="-120"/>
              </a:rPr>
              <a:t>時至下午</a:t>
            </a:r>
            <a:r>
              <a:rPr lang="en-US" altLang="zh-TW" sz="2400" b="1" dirty="0">
                <a:solidFill>
                  <a:srgbClr val="FF0000"/>
                </a:solidFill>
                <a:latin typeface="標楷體" panose="03000509000000000000" pitchFamily="65" charset="-120"/>
                <a:ea typeface="標楷體" panose="03000509000000000000" pitchFamily="65" charset="-120"/>
              </a:rPr>
              <a:t>5</a:t>
            </a:r>
            <a:r>
              <a:rPr lang="zh-TW" altLang="en-US" sz="2400" b="1" dirty="0">
                <a:solidFill>
                  <a:srgbClr val="FF0000"/>
                </a:solidFill>
                <a:latin typeface="標楷體" panose="03000509000000000000" pitchFamily="65" charset="-120"/>
                <a:ea typeface="標楷體" panose="03000509000000000000" pitchFamily="65" charset="-120"/>
              </a:rPr>
              <a:t>時</a:t>
            </a:r>
            <a:endParaRPr lang="en-US" altLang="zh-TW" sz="2400" b="1" dirty="0">
              <a:solidFill>
                <a:srgbClr val="FF0000"/>
              </a:solidFill>
              <a:latin typeface="標楷體" panose="03000509000000000000" pitchFamily="65" charset="-120"/>
              <a:ea typeface="標楷體" panose="03000509000000000000" pitchFamily="65" charset="-120"/>
            </a:endParaRPr>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休息時間不得併入上班及請假時間計算</a:t>
            </a:r>
            <a:r>
              <a:rPr lang="zh-TW" altLang="en-US" sz="2400" dirty="0"/>
              <a:t>。</a:t>
            </a:r>
            <a:endParaRPr lang="en-US" altLang="zh-TW" sz="2400" dirty="0"/>
          </a:p>
        </p:txBody>
      </p:sp>
      <p:cxnSp>
        <p:nvCxnSpPr>
          <p:cNvPr id="17411" name="AutoShape 3"/>
          <p:cNvCxnSpPr>
            <a:cxnSpLocks noChangeShapeType="1"/>
          </p:cNvCxnSpPr>
          <p:nvPr/>
        </p:nvCxnSpPr>
        <p:spPr bwMode="auto">
          <a:xfrm>
            <a:off x="684213" y="1933575"/>
            <a:ext cx="777240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7412" name="Line 4"/>
          <p:cNvSpPr>
            <a:spLocks noChangeShapeType="1"/>
          </p:cNvSpPr>
          <p:nvPr/>
        </p:nvSpPr>
        <p:spPr bwMode="auto">
          <a:xfrm>
            <a:off x="1547813"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3" name="Line 6"/>
          <p:cNvSpPr>
            <a:spLocks noChangeShapeType="1"/>
          </p:cNvSpPr>
          <p:nvPr/>
        </p:nvSpPr>
        <p:spPr bwMode="auto">
          <a:xfrm>
            <a:off x="2627313"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4" name="Freeform 7"/>
          <p:cNvSpPr>
            <a:spLocks/>
          </p:cNvSpPr>
          <p:nvPr/>
        </p:nvSpPr>
        <p:spPr bwMode="auto">
          <a:xfrm>
            <a:off x="2122488" y="1933575"/>
            <a:ext cx="1587" cy="746125"/>
          </a:xfrm>
          <a:custGeom>
            <a:avLst/>
            <a:gdLst>
              <a:gd name="T0" fmla="*/ 2147483646 w 1"/>
              <a:gd name="T1" fmla="*/ 2147483646 h 470"/>
              <a:gd name="T2" fmla="*/ 0 w 1"/>
              <a:gd name="T3" fmla="*/ 0 h 470"/>
              <a:gd name="T4" fmla="*/ 0 60000 65536"/>
              <a:gd name="T5" fmla="*/ 0 60000 65536"/>
              <a:gd name="T6" fmla="*/ 0 w 1"/>
              <a:gd name="T7" fmla="*/ 0 h 470"/>
              <a:gd name="T8" fmla="*/ 1 w 1"/>
              <a:gd name="T9" fmla="*/ 470 h 470"/>
            </a:gdLst>
            <a:ahLst/>
            <a:cxnLst>
              <a:cxn ang="T4">
                <a:pos x="T0" y="T1"/>
              </a:cxn>
              <a:cxn ang="T5">
                <a:pos x="T2" y="T3"/>
              </a:cxn>
            </a:cxnLst>
            <a:rect l="T6" t="T7" r="T8" b="T9"/>
            <a:pathLst>
              <a:path w="1" h="470">
                <a:moveTo>
                  <a:pt x="1" y="470"/>
                </a:moveTo>
                <a:lnTo>
                  <a:pt x="0"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7415" name="Line 8"/>
          <p:cNvSpPr>
            <a:spLocks noChangeShapeType="1"/>
          </p:cNvSpPr>
          <p:nvPr/>
        </p:nvSpPr>
        <p:spPr bwMode="auto">
          <a:xfrm>
            <a:off x="3995738"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6" name="Line 9"/>
          <p:cNvSpPr>
            <a:spLocks noChangeShapeType="1"/>
          </p:cNvSpPr>
          <p:nvPr/>
        </p:nvSpPr>
        <p:spPr bwMode="auto">
          <a:xfrm>
            <a:off x="5076825"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7" name="Line 10"/>
          <p:cNvSpPr>
            <a:spLocks noChangeShapeType="1"/>
          </p:cNvSpPr>
          <p:nvPr/>
        </p:nvSpPr>
        <p:spPr bwMode="auto">
          <a:xfrm>
            <a:off x="6443663"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8" name="Line 11"/>
          <p:cNvSpPr>
            <a:spLocks noChangeShapeType="1"/>
          </p:cNvSpPr>
          <p:nvPr/>
        </p:nvSpPr>
        <p:spPr bwMode="auto">
          <a:xfrm>
            <a:off x="7524750"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9" name="Line 13"/>
          <p:cNvSpPr>
            <a:spLocks noChangeShapeType="1"/>
          </p:cNvSpPr>
          <p:nvPr/>
        </p:nvSpPr>
        <p:spPr bwMode="auto">
          <a:xfrm>
            <a:off x="2627313" y="2257425"/>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20" name="Line 15"/>
          <p:cNvSpPr>
            <a:spLocks noChangeShapeType="1"/>
          </p:cNvSpPr>
          <p:nvPr/>
        </p:nvSpPr>
        <p:spPr bwMode="auto">
          <a:xfrm>
            <a:off x="5076825" y="2257425"/>
            <a:ext cx="13668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21" name="Line 16"/>
          <p:cNvSpPr>
            <a:spLocks noChangeShapeType="1"/>
          </p:cNvSpPr>
          <p:nvPr/>
        </p:nvSpPr>
        <p:spPr bwMode="auto">
          <a:xfrm flipV="1">
            <a:off x="3346450" y="22574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7422" name="Freeform 17"/>
          <p:cNvSpPr>
            <a:spLocks/>
          </p:cNvSpPr>
          <p:nvPr/>
        </p:nvSpPr>
        <p:spPr bwMode="auto">
          <a:xfrm>
            <a:off x="4464050" y="1933575"/>
            <a:ext cx="1588" cy="814388"/>
          </a:xfrm>
          <a:custGeom>
            <a:avLst/>
            <a:gdLst>
              <a:gd name="T0" fmla="*/ 0 w 1"/>
              <a:gd name="T1" fmla="*/ 2147483646 h 513"/>
              <a:gd name="T2" fmla="*/ 2147483646 w 1"/>
              <a:gd name="T3" fmla="*/ 0 h 513"/>
              <a:gd name="T4" fmla="*/ 0 60000 65536"/>
              <a:gd name="T5" fmla="*/ 0 60000 65536"/>
              <a:gd name="T6" fmla="*/ 0 w 1"/>
              <a:gd name="T7" fmla="*/ 0 h 513"/>
              <a:gd name="T8" fmla="*/ 1 w 1"/>
              <a:gd name="T9" fmla="*/ 513 h 513"/>
            </a:gdLst>
            <a:ahLst/>
            <a:cxnLst>
              <a:cxn ang="T4">
                <a:pos x="T0" y="T1"/>
              </a:cxn>
              <a:cxn ang="T5">
                <a:pos x="T2" y="T3"/>
              </a:cxn>
            </a:cxnLst>
            <a:rect l="T6" t="T7" r="T8" b="T9"/>
            <a:pathLst>
              <a:path w="1" h="513">
                <a:moveTo>
                  <a:pt x="0" y="513"/>
                </a:moveTo>
                <a:lnTo>
                  <a:pt x="1"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7423" name="Line 18"/>
          <p:cNvSpPr>
            <a:spLocks noChangeShapeType="1"/>
          </p:cNvSpPr>
          <p:nvPr/>
        </p:nvSpPr>
        <p:spPr bwMode="auto">
          <a:xfrm flipV="1">
            <a:off x="5724525" y="22574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7424" name="Freeform 19"/>
          <p:cNvSpPr>
            <a:spLocks/>
          </p:cNvSpPr>
          <p:nvPr/>
        </p:nvSpPr>
        <p:spPr bwMode="auto">
          <a:xfrm>
            <a:off x="7086600" y="1933575"/>
            <a:ext cx="6350" cy="773113"/>
          </a:xfrm>
          <a:custGeom>
            <a:avLst/>
            <a:gdLst>
              <a:gd name="T0" fmla="*/ 0 w 4"/>
              <a:gd name="T1" fmla="*/ 2147483646 h 487"/>
              <a:gd name="T2" fmla="*/ 2147483646 w 4"/>
              <a:gd name="T3" fmla="*/ 0 h 487"/>
              <a:gd name="T4" fmla="*/ 0 60000 65536"/>
              <a:gd name="T5" fmla="*/ 0 60000 65536"/>
              <a:gd name="T6" fmla="*/ 0 w 4"/>
              <a:gd name="T7" fmla="*/ 0 h 487"/>
              <a:gd name="T8" fmla="*/ 4 w 4"/>
              <a:gd name="T9" fmla="*/ 487 h 487"/>
            </a:gdLst>
            <a:ahLst/>
            <a:cxnLst>
              <a:cxn ang="T4">
                <a:pos x="T0" y="T1"/>
              </a:cxn>
              <a:cxn ang="T5">
                <a:pos x="T2" y="T3"/>
              </a:cxn>
            </a:cxnLst>
            <a:rect l="T6" t="T7" r="T8" b="T9"/>
            <a:pathLst>
              <a:path w="4" h="487">
                <a:moveTo>
                  <a:pt x="0" y="487"/>
                </a:moveTo>
                <a:lnTo>
                  <a:pt x="4"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7425" name="Rectangle 20"/>
          <p:cNvSpPr>
            <a:spLocks noChangeArrowheads="1"/>
          </p:cNvSpPr>
          <p:nvPr/>
        </p:nvSpPr>
        <p:spPr bwMode="auto">
          <a:xfrm>
            <a:off x="539750" y="254000"/>
            <a:ext cx="2359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r>
              <a:rPr lang="zh-TW" altLang="en-US" b="1">
                <a:solidFill>
                  <a:srgbClr val="FF0000"/>
                </a:solidFill>
                <a:ea typeface="標楷體" panose="03000509000000000000" pitchFamily="65" charset="-120"/>
              </a:rPr>
              <a:t>彈性上下班</a:t>
            </a:r>
          </a:p>
        </p:txBody>
      </p:sp>
      <p:sp>
        <p:nvSpPr>
          <p:cNvPr id="8" name="投影片編號版面配置區 7"/>
          <p:cNvSpPr>
            <a:spLocks noGrp="1"/>
          </p:cNvSpPr>
          <p:nvPr>
            <p:ph type="sldNum" sz="quarter" idx="12"/>
          </p:nvPr>
        </p:nvSpPr>
        <p:spPr/>
        <p:txBody>
          <a:bodyPr/>
          <a:lstStyle/>
          <a:p>
            <a:pPr>
              <a:defRPr/>
            </a:pPr>
            <a:fld id="{18378626-6B4D-437B-9C21-1FF4F1655DD9}" type="slidenum">
              <a:rPr lang="zh-TW" altLang="en-US"/>
              <a:pPr>
                <a:defRPr/>
              </a:pPr>
              <a:t>8</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323850" y="374650"/>
            <a:ext cx="3094038" cy="649288"/>
          </a:xfrm>
        </p:spPr>
        <p:txBody>
          <a:bodyPr/>
          <a:lstStyle/>
          <a:p>
            <a:pPr eaLnBrk="1" hangingPunct="1">
              <a:lnSpc>
                <a:spcPct val="90000"/>
              </a:lnSpc>
            </a:pPr>
            <a:r>
              <a:rPr lang="zh-TW" altLang="en-US" b="1">
                <a:solidFill>
                  <a:srgbClr val="FF0000"/>
                </a:solidFill>
                <a:ea typeface="標楷體" panose="03000509000000000000" pitchFamily="65" charset="-120"/>
              </a:rPr>
              <a:t>加班規定</a:t>
            </a:r>
          </a:p>
        </p:txBody>
      </p:sp>
      <p:pic>
        <p:nvPicPr>
          <p:cNvPr id="18435" name="圖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700213"/>
            <a:ext cx="3751263"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語音泡泡: 圓角矩形 3"/>
          <p:cNvSpPr/>
          <p:nvPr/>
        </p:nvSpPr>
        <p:spPr bwMode="auto">
          <a:xfrm>
            <a:off x="4787900" y="495300"/>
            <a:ext cx="3455988" cy="1258888"/>
          </a:xfrm>
          <a:prstGeom prst="wedgeRoundRectCallout">
            <a:avLst>
              <a:gd name="adj1" fmla="val -63019"/>
              <a:gd name="adj2" fmla="val 52696"/>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8437" name="文字方塊 7"/>
          <p:cNvSpPr txBox="1">
            <a:spLocks noChangeArrowheads="1"/>
          </p:cNvSpPr>
          <p:nvPr/>
        </p:nvSpPr>
        <p:spPr bwMode="auto">
          <a:xfrm>
            <a:off x="4787900" y="495300"/>
            <a:ext cx="338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應先經單位主管指派後，並於本所「電子差勤系統」填寫加班申請單。</a:t>
            </a:r>
            <a:endParaRPr lang="zh-TW" altLang="en-US" sz="2400">
              <a:solidFill>
                <a:schemeClr val="tx1"/>
              </a:solidFill>
            </a:endParaRPr>
          </a:p>
        </p:txBody>
      </p:sp>
      <p:sp>
        <p:nvSpPr>
          <p:cNvPr id="9" name="語音泡泡: 圓角矩形 8"/>
          <p:cNvSpPr/>
          <p:nvPr/>
        </p:nvSpPr>
        <p:spPr bwMode="auto">
          <a:xfrm>
            <a:off x="4776788" y="2022475"/>
            <a:ext cx="3455987" cy="1223963"/>
          </a:xfrm>
          <a:prstGeom prst="wedgeRoundRectCallout">
            <a:avLst>
              <a:gd name="adj1" fmla="val -63019"/>
              <a:gd name="adj2" fmla="val -5149"/>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0" name="語音泡泡: 圓角矩形 9"/>
          <p:cNvSpPr/>
          <p:nvPr/>
        </p:nvSpPr>
        <p:spPr bwMode="auto">
          <a:xfrm>
            <a:off x="4776788" y="3449638"/>
            <a:ext cx="3455987" cy="1420812"/>
          </a:xfrm>
          <a:prstGeom prst="wedgeRoundRectCallout">
            <a:avLst>
              <a:gd name="adj1" fmla="val -62304"/>
              <a:gd name="adj2" fmla="val -39464"/>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8440" name="文字方塊 11"/>
          <p:cNvSpPr txBox="1">
            <a:spLocks noChangeArrowheads="1"/>
          </p:cNvSpPr>
          <p:nvPr/>
        </p:nvSpPr>
        <p:spPr bwMode="auto">
          <a:xfrm>
            <a:off x="4244975" y="2006600"/>
            <a:ext cx="39878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90000"/>
              </a:lnSpc>
              <a:spcBef>
                <a:spcPct val="0"/>
              </a:spcBef>
              <a:buFontTx/>
              <a:buNone/>
            </a:pPr>
            <a:r>
              <a:rPr lang="zh-TW" altLang="en-US" sz="2400" b="1">
                <a:solidFill>
                  <a:srgbClr val="996633"/>
                </a:solidFill>
                <a:latin typeface="標楷體" panose="03000509000000000000" pitchFamily="65" charset="-120"/>
                <a:ea typeface="標楷體" panose="03000509000000000000" pitchFamily="65" charset="-120"/>
              </a:rPr>
              <a:t>每人每月加班以</a:t>
            </a:r>
            <a:r>
              <a:rPr lang="en-US" altLang="zh-TW" sz="2400" b="1" i="1" u="sng">
                <a:solidFill>
                  <a:srgbClr val="996633"/>
                </a:solidFill>
                <a:latin typeface="標楷體" panose="03000509000000000000" pitchFamily="65" charset="-120"/>
                <a:ea typeface="標楷體" panose="03000509000000000000" pitchFamily="65" charset="-120"/>
              </a:rPr>
              <a:t>20</a:t>
            </a:r>
            <a:r>
              <a:rPr lang="zh-TW" altLang="en-US" sz="2400" b="1" i="1" u="sng">
                <a:solidFill>
                  <a:srgbClr val="996633"/>
                </a:solidFill>
                <a:latin typeface="標楷體" panose="03000509000000000000" pitchFamily="65" charset="-120"/>
                <a:ea typeface="標楷體" panose="03000509000000000000" pitchFamily="65" charset="-120"/>
              </a:rPr>
              <a:t>小時</a:t>
            </a:r>
            <a:r>
              <a:rPr lang="zh-TW" altLang="en-US" sz="2400" b="1">
                <a:solidFill>
                  <a:srgbClr val="996633"/>
                </a:solidFill>
                <a:latin typeface="標楷體" panose="03000509000000000000" pitchFamily="65" charset="-120"/>
                <a:ea typeface="標楷體" panose="03000509000000000000" pitchFamily="65" charset="-120"/>
              </a:rPr>
              <a:t>為上限</a:t>
            </a:r>
            <a:r>
              <a:rPr lang="zh-TW" altLang="en-US" sz="2400">
                <a:solidFill>
                  <a:schemeClr val="tx1"/>
                </a:solidFill>
                <a:latin typeface="標楷體" panose="03000509000000000000" pitchFamily="65" charset="-120"/>
                <a:ea typeface="標楷體" panose="03000509000000000000" pitchFamily="65" charset="-120"/>
              </a:rPr>
              <a:t>，超過上限，應專案簽陳核准。</a:t>
            </a:r>
          </a:p>
        </p:txBody>
      </p:sp>
      <p:sp>
        <p:nvSpPr>
          <p:cNvPr id="18441" name="文字方塊 13"/>
          <p:cNvSpPr txBox="1">
            <a:spLocks noChangeArrowheads="1"/>
          </p:cNvSpPr>
          <p:nvPr/>
        </p:nvSpPr>
        <p:spPr bwMode="auto">
          <a:xfrm>
            <a:off x="4308475" y="3449638"/>
            <a:ext cx="39243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90000"/>
              </a:lnSpc>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研究人員、簡任行政主管人員，均於加班後一年內，依加班時數補休假，不另支給加班費。</a:t>
            </a:r>
            <a:endParaRPr lang="en-US" altLang="zh-TW" sz="2400">
              <a:solidFill>
                <a:schemeClr val="tx1"/>
              </a:solidFill>
              <a:latin typeface="標楷體" panose="03000509000000000000" pitchFamily="65" charset="-120"/>
              <a:ea typeface="標楷體" panose="03000509000000000000" pitchFamily="65" charset="-120"/>
            </a:endParaRPr>
          </a:p>
        </p:txBody>
      </p:sp>
      <p:sp>
        <p:nvSpPr>
          <p:cNvPr id="16" name="語音泡泡: 圓角矩形 15"/>
          <p:cNvSpPr/>
          <p:nvPr/>
        </p:nvSpPr>
        <p:spPr bwMode="auto">
          <a:xfrm>
            <a:off x="4770438" y="4954588"/>
            <a:ext cx="3457575" cy="1223962"/>
          </a:xfrm>
          <a:prstGeom prst="wedgeRoundRectCallout">
            <a:avLst>
              <a:gd name="adj1" fmla="val -60874"/>
              <a:gd name="adj2" fmla="val -43496"/>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8443" name="文字方塊 17"/>
          <p:cNvSpPr txBox="1">
            <a:spLocks noChangeArrowheads="1"/>
          </p:cNvSpPr>
          <p:nvPr/>
        </p:nvSpPr>
        <p:spPr bwMode="auto">
          <a:xfrm>
            <a:off x="4286250" y="5022850"/>
            <a:ext cx="3862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90000"/>
              </a:lnSpc>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技術員、約聘僱人員得選擇在</a:t>
            </a:r>
            <a:r>
              <a:rPr lang="en-US" altLang="zh-TW" sz="2400">
                <a:solidFill>
                  <a:schemeClr val="tx1"/>
                </a:solidFill>
                <a:latin typeface="標楷體" panose="03000509000000000000" pitchFamily="65" charset="-120"/>
                <a:ea typeface="標楷體" panose="03000509000000000000" pitchFamily="65" charset="-120"/>
              </a:rPr>
              <a:t>1</a:t>
            </a:r>
            <a:r>
              <a:rPr lang="zh-TW" altLang="en-US" sz="2400">
                <a:solidFill>
                  <a:schemeClr val="tx1"/>
                </a:solidFill>
                <a:latin typeface="標楷體" panose="03000509000000000000" pitchFamily="65" charset="-120"/>
                <a:ea typeface="標楷體" panose="03000509000000000000" pitchFamily="65" charset="-120"/>
              </a:rPr>
              <a:t>年內補休或報支加班費。</a:t>
            </a:r>
            <a:endParaRPr lang="en-US" altLang="zh-TW" sz="2400">
              <a:solidFill>
                <a:schemeClr val="tx1"/>
              </a:solidFill>
              <a:latin typeface="標楷體" panose="03000509000000000000" pitchFamily="65" charset="-120"/>
              <a:ea typeface="標楷體" panose="03000509000000000000" pitchFamily="65" charset="-120"/>
            </a:endParaRPr>
          </a:p>
        </p:txBody>
      </p:sp>
      <p:sp>
        <p:nvSpPr>
          <p:cNvPr id="11" name="投影片編號版面配置區 10"/>
          <p:cNvSpPr>
            <a:spLocks noGrp="1"/>
          </p:cNvSpPr>
          <p:nvPr>
            <p:ph type="sldNum" sz="quarter" idx="12"/>
          </p:nvPr>
        </p:nvSpPr>
        <p:spPr/>
        <p:txBody>
          <a:bodyPr/>
          <a:lstStyle/>
          <a:p>
            <a:pPr>
              <a:defRPr/>
            </a:pPr>
            <a:fld id="{4751F1CD-8F00-4868-BD5D-6DB2B056F900}" type="slidenum">
              <a:rPr lang="zh-TW" altLang="en-US"/>
              <a:pPr>
                <a:defRPr/>
              </a:pPr>
              <a:t>9</a:t>
            </a:fld>
            <a:endParaRPr lang="zh-TW" altLang="en-US"/>
          </a:p>
        </p:txBody>
      </p:sp>
      <p:sp>
        <p:nvSpPr>
          <p:cNvPr id="13" name="頁尾版面配置區 12"/>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theme/theme1.xml><?xml version="1.0" encoding="utf-8"?>
<a:theme xmlns:a="http://schemas.openxmlformats.org/drawingml/2006/main" name="12009006B">
  <a:themeElements>
    <a:clrScheme name="12009006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009006B">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charset="0"/>
            <a:ea typeface="新細明體" pitchFamily="18" charset="-120"/>
          </a:defRPr>
        </a:defPPr>
      </a:lstStyle>
    </a:lnDef>
  </a:objectDefaults>
  <a:extraClrSchemeLst>
    <a:extraClrScheme>
      <a:clrScheme name="12009006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009006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009006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009006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009006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009006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009006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8148</TotalTime>
  <Words>3259</Words>
  <Application>Microsoft Office PowerPoint</Application>
  <PresentationFormat>如螢幕大小 (4:3)</PresentationFormat>
  <Paragraphs>454</Paragraphs>
  <Slides>28</Slides>
  <Notes>14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28</vt:i4>
      </vt:variant>
    </vt:vector>
  </HeadingPairs>
  <TitlesOfParts>
    <vt:vector size="38" baseType="lpstr">
      <vt:lpstr>Arial Unicode MS</vt:lpstr>
      <vt:lpstr>微軟正黑體</vt:lpstr>
      <vt:lpstr>新細明體</vt:lpstr>
      <vt:lpstr>標楷體</vt:lpstr>
      <vt:lpstr>Agency FB</vt:lpstr>
      <vt:lpstr>Arial</vt:lpstr>
      <vt:lpstr>Calibri</vt:lpstr>
      <vt:lpstr>Times New Roman</vt:lpstr>
      <vt:lpstr>Wingdings</vt:lpstr>
      <vt:lpstr>12009006B</vt:lpstr>
      <vt:lpstr>PowerPoint 簡報</vt:lpstr>
      <vt:lpstr>大綱</vt:lpstr>
      <vt:lpstr>壹、本所組織及人員概況</vt:lpstr>
      <vt:lpstr>本所組織架構表</vt:lpstr>
      <vt:lpstr>壹、本所組織及人員概況(續)</vt:lpstr>
      <vt:lpstr>PowerPoint 簡報</vt:lpstr>
      <vt:lpstr>貳、人事業務宣導（續）</vt:lpstr>
      <vt:lpstr>PowerPoint 簡報</vt:lpstr>
      <vt:lpstr>PowerPoint 簡報</vt:lpstr>
      <vt:lpstr>PowerPoint 簡報</vt:lpstr>
      <vt:lpstr>PowerPoint 簡報</vt:lpstr>
      <vt:lpstr>PowerPoint 簡報</vt:lpstr>
      <vt:lpstr>PowerPoint 簡報</vt:lpstr>
      <vt:lpstr>PowerPoint 簡報</vt:lpstr>
      <vt:lpstr>貳、人事業務宣導（續）</vt:lpstr>
      <vt:lpstr> 考績運用</vt:lpstr>
      <vt:lpstr> 考績運用（續）</vt:lpstr>
      <vt:lpstr>貳、人事業務宣導（續）</vt:lpstr>
      <vt:lpstr>貳、人事業務宣導（續）</vt:lpstr>
      <vt:lpstr>PowerPoint 簡報</vt:lpstr>
      <vt:lpstr>PowerPoint 簡報</vt:lpstr>
      <vt:lpstr>貳、人事業務宣導（續）</vt:lpstr>
      <vt:lpstr>PowerPoint 簡報</vt:lpstr>
      <vt:lpstr>PowerPoint 簡報</vt:lpstr>
      <vt:lpstr>參、人事室各科業務職掌</vt:lpstr>
      <vt:lpstr>參、人事室各科業務職掌(續)</vt:lpstr>
      <vt:lpstr>參、人事室各科業務職掌(續)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iner</dc:creator>
  <cp:lastModifiedBy>楊博閔</cp:lastModifiedBy>
  <cp:revision>299</cp:revision>
  <cp:lastPrinted>2020-11-20T06:50:13Z</cp:lastPrinted>
  <dcterms:created xsi:type="dcterms:W3CDTF">2005-02-17T08:41:33Z</dcterms:created>
  <dcterms:modified xsi:type="dcterms:W3CDTF">2022-03-16T04:02:40Z</dcterms:modified>
</cp:coreProperties>
</file>