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9" r:id="rId2"/>
    <p:sldId id="260" r:id="rId3"/>
    <p:sldId id="321" r:id="rId4"/>
    <p:sldId id="261" r:id="rId5"/>
    <p:sldId id="262" r:id="rId6"/>
    <p:sldId id="263" r:id="rId7"/>
    <p:sldId id="264" r:id="rId8"/>
    <p:sldId id="268" r:id="rId9"/>
    <p:sldId id="267" r:id="rId10"/>
    <p:sldId id="269" r:id="rId11"/>
    <p:sldId id="270" r:id="rId12"/>
    <p:sldId id="271" r:id="rId13"/>
    <p:sldId id="272" r:id="rId14"/>
    <p:sldId id="273" r:id="rId15"/>
    <p:sldId id="276" r:id="rId16"/>
    <p:sldId id="274" r:id="rId17"/>
    <p:sldId id="277" r:id="rId18"/>
    <p:sldId id="278" r:id="rId19"/>
    <p:sldId id="279" r:id="rId20"/>
    <p:sldId id="280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7" r:id="rId56"/>
    <p:sldId id="318" r:id="rId57"/>
    <p:sldId id="319" r:id="rId58"/>
    <p:sldId id="320" r:id="rId59"/>
    <p:sldId id="322" r:id="rId60"/>
  </p:sldIdLst>
  <p:sldSz cx="10693400" cy="7561263"/>
  <p:notesSz cx="6858000" cy="9144000"/>
  <p:defaultTextStyle>
    <a:defPPr>
      <a:defRPr lang="zh-TW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00FF"/>
    <a:srgbClr val="FF99C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926" y="72"/>
      </p:cViewPr>
      <p:guideLst>
        <p:guide orient="horz" pos="2382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A45972-797E-4E5C-8D2F-4780C4B58E06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878851EE-D685-4D82-93E5-5F747D6EEF32}">
      <dgm:prSet phldrT="[文字]"/>
      <dgm:spPr/>
      <dgm:t>
        <a:bodyPr/>
        <a:lstStyle/>
        <a:p>
          <a:r>
            <a:rPr lang="en-US" altLang="zh-TW" dirty="0" smtClean="0"/>
            <a:t>1</a:t>
          </a:r>
          <a:endParaRPr lang="zh-TW" altLang="en-US" dirty="0"/>
        </a:p>
      </dgm:t>
    </dgm:pt>
    <dgm:pt modelId="{07C39B4F-89FC-46CE-81DB-22C601122589}" type="parTrans" cxnId="{94526DA6-652F-4E7B-97C9-5625FEFE0A1E}">
      <dgm:prSet/>
      <dgm:spPr/>
      <dgm:t>
        <a:bodyPr/>
        <a:lstStyle/>
        <a:p>
          <a:endParaRPr lang="zh-TW" altLang="en-US"/>
        </a:p>
      </dgm:t>
    </dgm:pt>
    <dgm:pt modelId="{4D0D78D4-6669-4DB9-964A-C7B610681C1A}" type="sibTrans" cxnId="{94526DA6-652F-4E7B-97C9-5625FEFE0A1E}">
      <dgm:prSet/>
      <dgm:spPr/>
      <dgm:t>
        <a:bodyPr/>
        <a:lstStyle/>
        <a:p>
          <a:endParaRPr lang="zh-TW" altLang="en-US"/>
        </a:p>
      </dgm:t>
    </dgm:pt>
    <dgm:pt modelId="{ADA24096-398E-4C22-B0B9-F21855A4C717}">
      <dgm:prSet phldrT="[文字]" custT="1"/>
      <dgm:spPr/>
      <dgm:t>
        <a:bodyPr/>
        <a:lstStyle/>
        <a:p>
          <a:pPr algn="l"/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行政院來函統一規定：</a:t>
          </a:r>
          <a:r>
            <a:rPr lang="zh-TW" altLang="en-US" sz="20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稱謂語與期望目的語均不空一格</a:t>
          </a:r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。</a:t>
          </a:r>
          <a:endParaRPr lang="zh-TW" altLang="en-US" sz="20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D8CE686-E2C0-4E43-9A06-8B625822C971}" type="parTrans" cxnId="{3A6895B0-6E49-4D8E-8C3F-CA0F47722763}">
      <dgm:prSet/>
      <dgm:spPr/>
      <dgm:t>
        <a:bodyPr/>
        <a:lstStyle/>
        <a:p>
          <a:endParaRPr lang="zh-TW" altLang="en-US"/>
        </a:p>
      </dgm:t>
    </dgm:pt>
    <dgm:pt modelId="{31D59A89-A9B4-4C54-B0CD-802AD87888BB}" type="sibTrans" cxnId="{3A6895B0-6E49-4D8E-8C3F-CA0F47722763}">
      <dgm:prSet/>
      <dgm:spPr/>
      <dgm:t>
        <a:bodyPr/>
        <a:lstStyle/>
        <a:p>
          <a:endParaRPr lang="zh-TW" altLang="en-US"/>
        </a:p>
      </dgm:t>
    </dgm:pt>
    <dgm:pt modelId="{955B2ADC-2C9B-44F5-A8DD-3E67AD105D0F}">
      <dgm:prSet phldrT="[文字]"/>
      <dgm:spPr/>
      <dgm:t>
        <a:bodyPr/>
        <a:lstStyle/>
        <a:p>
          <a:r>
            <a:rPr lang="en-US" altLang="zh-TW" dirty="0" smtClean="0"/>
            <a:t>3</a:t>
          </a:r>
          <a:endParaRPr lang="zh-TW" altLang="en-US" dirty="0"/>
        </a:p>
      </dgm:t>
    </dgm:pt>
    <dgm:pt modelId="{FDA52AF0-7A08-43A2-98CC-DC62860995CD}" type="parTrans" cxnId="{AA7D0A2D-0CE8-4ACC-A245-B9D54648A6B7}">
      <dgm:prSet/>
      <dgm:spPr/>
      <dgm:t>
        <a:bodyPr/>
        <a:lstStyle/>
        <a:p>
          <a:endParaRPr lang="zh-TW" altLang="en-US"/>
        </a:p>
      </dgm:t>
    </dgm:pt>
    <dgm:pt modelId="{174FBA33-C0C7-42DB-90BE-FC6D22447BA7}" type="sibTrans" cxnId="{AA7D0A2D-0CE8-4ACC-A245-B9D54648A6B7}">
      <dgm:prSet/>
      <dgm:spPr/>
      <dgm:t>
        <a:bodyPr/>
        <a:lstStyle/>
        <a:p>
          <a:endParaRPr lang="zh-TW" altLang="en-US"/>
        </a:p>
      </dgm:t>
    </dgm:pt>
    <dgm:pt modelId="{9CBB6DA3-50B2-48BE-B92E-1E30D0B311E4}">
      <dgm:prSet phldrT="[文字]" custT="1"/>
      <dgm:spPr/>
      <dgm:t>
        <a:bodyPr/>
        <a:lstStyle/>
        <a:p>
          <a:pPr algn="l"/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為求機關公文用字正確並有一致性規範，有關會議紀錄中應載明職司</a:t>
          </a:r>
          <a:r>
            <a:rPr lang="zh-TW" altLang="en-US" sz="20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記載會議內容之專責人員為名詞</a:t>
          </a:r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，應依「法律統一用字表」有關名詞用「紀錄」之規定，使用</a:t>
          </a:r>
          <a:r>
            <a:rPr lang="zh-TW" altLang="en-US" sz="20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「紀錄」</a:t>
          </a:r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之用字。</a:t>
          </a:r>
          <a:endParaRPr lang="zh-TW" altLang="en-US" sz="20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681DE77-9C29-43B9-A56C-2F628414241E}" type="parTrans" cxnId="{74357EE2-0159-4FD3-9A21-68FF4F8B1181}">
      <dgm:prSet/>
      <dgm:spPr/>
      <dgm:t>
        <a:bodyPr/>
        <a:lstStyle/>
        <a:p>
          <a:endParaRPr lang="zh-TW" altLang="en-US"/>
        </a:p>
      </dgm:t>
    </dgm:pt>
    <dgm:pt modelId="{1A92826E-0BB4-4B4F-94D3-A593D40908CA}" type="sibTrans" cxnId="{74357EE2-0159-4FD3-9A21-68FF4F8B1181}">
      <dgm:prSet/>
      <dgm:spPr/>
      <dgm:t>
        <a:bodyPr/>
        <a:lstStyle/>
        <a:p>
          <a:endParaRPr lang="zh-TW" altLang="en-US"/>
        </a:p>
      </dgm:t>
    </dgm:pt>
    <dgm:pt modelId="{B9344003-BBB1-4893-B2B8-23DAFA6B319B}">
      <dgm:prSet phldrT="[文字]" custT="1"/>
      <dgm:spPr/>
      <dgm:t>
        <a:bodyPr/>
        <a:lstStyle/>
        <a:p>
          <a:pPr algn="l"/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文書處理手冊規定：</a:t>
          </a:r>
          <a:r>
            <a:rPr lang="zh-TW" altLang="en-US" sz="20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書函不如函正式</a:t>
          </a:r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，有關各機關間行文及機關答復民眾之公文，</a:t>
          </a:r>
          <a:r>
            <a:rPr lang="zh-TW" altLang="en-US" sz="20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仍宜使用函</a:t>
          </a:r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。</a:t>
          </a:r>
          <a:endParaRPr lang="zh-TW" altLang="en-US" sz="20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FEB2E28-6FDA-4487-A03E-A6A91B6D5FD5}" type="sibTrans" cxnId="{C8D39309-110C-4C1B-9D7C-19D14692182D}">
      <dgm:prSet/>
      <dgm:spPr/>
      <dgm:t>
        <a:bodyPr/>
        <a:lstStyle/>
        <a:p>
          <a:endParaRPr lang="zh-TW" altLang="en-US"/>
        </a:p>
      </dgm:t>
    </dgm:pt>
    <dgm:pt modelId="{59E6CA34-F289-4C1B-80FD-FC0E3D6A21E4}" type="parTrans" cxnId="{C8D39309-110C-4C1B-9D7C-19D14692182D}">
      <dgm:prSet/>
      <dgm:spPr/>
      <dgm:t>
        <a:bodyPr/>
        <a:lstStyle/>
        <a:p>
          <a:endParaRPr lang="zh-TW" altLang="en-US"/>
        </a:p>
      </dgm:t>
    </dgm:pt>
    <dgm:pt modelId="{A8BC7A0F-FEE8-47A3-B98C-C0EAA3AC8ABD}">
      <dgm:prSet phldrT="[文字]"/>
      <dgm:spPr/>
      <dgm:t>
        <a:bodyPr/>
        <a:lstStyle/>
        <a:p>
          <a:r>
            <a:rPr lang="en-US" altLang="zh-TW" dirty="0" smtClean="0"/>
            <a:t>2</a:t>
          </a:r>
          <a:endParaRPr lang="zh-TW" altLang="en-US" dirty="0"/>
        </a:p>
      </dgm:t>
    </dgm:pt>
    <dgm:pt modelId="{3F2F0F46-1371-4118-BB44-A4784F645E59}" type="sibTrans" cxnId="{E425C83E-3B97-4DF4-9CBC-9EDDBC0C275E}">
      <dgm:prSet/>
      <dgm:spPr/>
      <dgm:t>
        <a:bodyPr/>
        <a:lstStyle/>
        <a:p>
          <a:endParaRPr lang="zh-TW" altLang="en-US"/>
        </a:p>
      </dgm:t>
    </dgm:pt>
    <dgm:pt modelId="{A5D675A5-88F0-48B0-93D6-D4E703590052}" type="parTrans" cxnId="{E425C83E-3B97-4DF4-9CBC-9EDDBC0C275E}">
      <dgm:prSet/>
      <dgm:spPr/>
      <dgm:t>
        <a:bodyPr/>
        <a:lstStyle/>
        <a:p>
          <a:endParaRPr lang="zh-TW" altLang="en-US"/>
        </a:p>
      </dgm:t>
    </dgm:pt>
    <dgm:pt modelId="{3CA000E1-F397-4571-9DD0-CF79588E8127}">
      <dgm:prSet phldrT="[文字]" custT="1"/>
      <dgm:spPr/>
      <dgm:t>
        <a:bodyPr/>
        <a:lstStyle/>
        <a:p>
          <a:pPr algn="r"/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行政院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104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3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月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25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日院臺綜字第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1040127907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號函</a:t>
          </a:r>
          <a:endParaRPr lang="zh-TW" altLang="en-US" sz="1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76C7E8E-C5E7-4D75-95E3-97045B582688}" type="parTrans" cxnId="{E2144A61-7F36-4E72-8052-54924EC7A12C}">
      <dgm:prSet/>
      <dgm:spPr/>
      <dgm:t>
        <a:bodyPr/>
        <a:lstStyle/>
        <a:p>
          <a:endParaRPr lang="zh-TW" altLang="en-US"/>
        </a:p>
      </dgm:t>
    </dgm:pt>
    <dgm:pt modelId="{5635B634-1296-4F97-80B9-4AC856C80007}" type="sibTrans" cxnId="{E2144A61-7F36-4E72-8052-54924EC7A12C}">
      <dgm:prSet/>
      <dgm:spPr/>
      <dgm:t>
        <a:bodyPr/>
        <a:lstStyle/>
        <a:p>
          <a:endParaRPr lang="zh-TW" altLang="en-US"/>
        </a:p>
      </dgm:t>
    </dgm:pt>
    <dgm:pt modelId="{0A68F254-1FA6-4FFD-9C32-A1E9F15C255D}">
      <dgm:prSet phldrT="[文字]" custT="1"/>
      <dgm:spPr/>
      <dgm:t>
        <a:bodyPr/>
        <a:lstStyle/>
        <a:p>
          <a:pPr algn="r"/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行政院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104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4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月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28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日院臺綜字第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1040130453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號函</a:t>
          </a:r>
          <a:endParaRPr lang="zh-TW" altLang="en-US" sz="1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7EDE81B-4F6E-4C94-8D50-45B6C5744536}" type="parTrans" cxnId="{170F72D8-8003-4F7F-8FE9-63EAC5713330}">
      <dgm:prSet/>
      <dgm:spPr/>
      <dgm:t>
        <a:bodyPr/>
        <a:lstStyle/>
        <a:p>
          <a:endParaRPr lang="zh-TW" altLang="en-US"/>
        </a:p>
      </dgm:t>
    </dgm:pt>
    <dgm:pt modelId="{88C037FD-999B-437B-AD3A-EFE1A9F4D9D5}" type="sibTrans" cxnId="{170F72D8-8003-4F7F-8FE9-63EAC5713330}">
      <dgm:prSet/>
      <dgm:spPr/>
      <dgm:t>
        <a:bodyPr/>
        <a:lstStyle/>
        <a:p>
          <a:endParaRPr lang="zh-TW" altLang="en-US"/>
        </a:p>
      </dgm:t>
    </dgm:pt>
    <dgm:pt modelId="{0AF0A5F0-488F-46F5-8DF8-B2FA687E737B}">
      <dgm:prSet phldrT="[文字]" custT="1"/>
      <dgm:spPr/>
      <dgm:t>
        <a:bodyPr/>
        <a:lstStyle/>
        <a:p>
          <a:pPr algn="r"/>
          <a:r>
            <a:rPr lang="en-US" altLang="zh-TW" sz="5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4</a:t>
          </a:r>
          <a:endParaRPr lang="zh-TW" altLang="en-US" sz="5400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F4AE0E1-F2ED-4F28-B312-1301E9C0A95B}" type="parTrans" cxnId="{6D4C2207-9D81-4C3E-B879-7C755B520100}">
      <dgm:prSet/>
      <dgm:spPr/>
      <dgm:t>
        <a:bodyPr/>
        <a:lstStyle/>
        <a:p>
          <a:endParaRPr lang="zh-TW" altLang="en-US"/>
        </a:p>
      </dgm:t>
    </dgm:pt>
    <dgm:pt modelId="{9F1367A6-C02C-4A10-8A2D-70619F82A7EB}" type="sibTrans" cxnId="{6D4C2207-9D81-4C3E-B879-7C755B520100}">
      <dgm:prSet/>
      <dgm:spPr/>
      <dgm:t>
        <a:bodyPr/>
        <a:lstStyle/>
        <a:p>
          <a:endParaRPr lang="zh-TW" altLang="en-US"/>
        </a:p>
      </dgm:t>
    </dgm:pt>
    <dgm:pt modelId="{51EC9C5D-774B-422F-BF15-CA27F6B31574}">
      <dgm:prSet phldrT="[文字]" custT="1"/>
      <dgm:spPr/>
      <dgm:t>
        <a:bodyPr/>
        <a:lstStyle/>
        <a:p>
          <a:pPr algn="l"/>
          <a:r>
            <a:rPr lang="zh-TW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文書及檔案管理電腦化作業規範：</a:t>
          </a:r>
          <a:r>
            <a:rPr lang="en-US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ODF</a:t>
          </a:r>
          <a:r>
            <a:rPr lang="zh-TW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及</a:t>
          </a:r>
          <a:r>
            <a:rPr lang="en-US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PDF</a:t>
          </a:r>
          <a:r>
            <a:rPr lang="zh-TW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檔案格式為公文電子交換附件檔案優先採用格式；</a:t>
          </a:r>
          <a:r>
            <a:rPr lang="en-US" altLang="zh-TW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109</a:t>
          </a:r>
          <a:r>
            <a:rPr lang="zh-TW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年全面使用。</a:t>
          </a:r>
          <a:endParaRPr lang="zh-TW" altLang="en-US" sz="1800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C555A51-883B-44FD-8055-2D5B30E46F82}" type="parTrans" cxnId="{774F615B-E490-447F-A29F-6CC752F94B1F}">
      <dgm:prSet/>
      <dgm:spPr/>
      <dgm:t>
        <a:bodyPr/>
        <a:lstStyle/>
        <a:p>
          <a:endParaRPr lang="zh-TW" altLang="en-US"/>
        </a:p>
      </dgm:t>
    </dgm:pt>
    <dgm:pt modelId="{D5135FFB-201E-4824-A34A-EE5765CBB0C2}" type="sibTrans" cxnId="{774F615B-E490-447F-A29F-6CC752F94B1F}">
      <dgm:prSet/>
      <dgm:spPr/>
      <dgm:t>
        <a:bodyPr/>
        <a:lstStyle/>
        <a:p>
          <a:endParaRPr lang="zh-TW" altLang="en-US"/>
        </a:p>
      </dgm:t>
    </dgm:pt>
    <dgm:pt modelId="{B74D1F26-687E-4F15-927B-26C50885AEA5}">
      <dgm:prSet phldrT="[文字]" custT="1"/>
      <dgm:spPr/>
      <dgm:t>
        <a:bodyPr/>
        <a:lstStyle/>
        <a:p>
          <a:pPr algn="r"/>
          <a:r>
            <a:rPr lang="zh-TW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國發會檔案管理局</a:t>
          </a:r>
          <a:r>
            <a:rPr lang="en-US" altLang="zh-TW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1</a:t>
          </a:r>
          <a:r>
            <a:rPr lang="en-US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04</a:t>
          </a:r>
          <a:r>
            <a:rPr lang="zh-TW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en-US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6</a:t>
          </a:r>
          <a:r>
            <a:rPr lang="zh-TW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月</a:t>
          </a:r>
          <a:r>
            <a:rPr lang="en-US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3</a:t>
          </a:r>
          <a:r>
            <a:rPr lang="zh-TW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日檔資字第</a:t>
          </a:r>
          <a:r>
            <a:rPr lang="en-US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1040008256</a:t>
          </a:r>
          <a:r>
            <a:rPr lang="zh-TW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號函</a:t>
          </a:r>
          <a:endParaRPr lang="zh-TW" altLang="en-US" sz="1800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739C658-78F6-44C3-B7DB-EBD7A84E1A93}" type="parTrans" cxnId="{3C391EF8-192D-4103-B7D0-EF195B5FBE73}">
      <dgm:prSet/>
      <dgm:spPr/>
      <dgm:t>
        <a:bodyPr/>
        <a:lstStyle/>
        <a:p>
          <a:endParaRPr lang="zh-TW" altLang="en-US"/>
        </a:p>
      </dgm:t>
    </dgm:pt>
    <dgm:pt modelId="{2791D69E-80CD-47AC-AFBD-8924595B5424}" type="sibTrans" cxnId="{3C391EF8-192D-4103-B7D0-EF195B5FBE73}">
      <dgm:prSet/>
      <dgm:spPr/>
      <dgm:t>
        <a:bodyPr/>
        <a:lstStyle/>
        <a:p>
          <a:endParaRPr lang="zh-TW" altLang="en-US"/>
        </a:p>
      </dgm:t>
    </dgm:pt>
    <dgm:pt modelId="{266434E4-D84B-4BF3-A7C8-E8C75914CBEB}">
      <dgm:prSet phldrT="[文字]" custT="1"/>
      <dgm:spPr/>
      <dgm:t>
        <a:bodyPr/>
        <a:lstStyle/>
        <a:p>
          <a:pPr algn="r"/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行政院</a:t>
          </a:r>
          <a:r>
            <a:rPr lang="en-US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108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en-US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4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月</a:t>
          </a:r>
          <a:r>
            <a:rPr lang="en-US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3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日院臺綜字第</a:t>
          </a:r>
          <a:r>
            <a:rPr lang="en-US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1080171362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號函</a:t>
          </a:r>
          <a:endParaRPr lang="zh-TW" altLang="en-US" sz="1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02C0865-5906-4589-9F5C-03223787B623}" type="sibTrans" cxnId="{1204058C-6322-4F5E-A017-ECB2F625282E}">
      <dgm:prSet/>
      <dgm:spPr/>
      <dgm:t>
        <a:bodyPr/>
        <a:lstStyle/>
        <a:p>
          <a:endParaRPr lang="zh-TW" altLang="en-US"/>
        </a:p>
      </dgm:t>
    </dgm:pt>
    <dgm:pt modelId="{BA738718-4E25-4E6A-B21A-1A6971C1FCF3}" type="parTrans" cxnId="{1204058C-6322-4F5E-A017-ECB2F625282E}">
      <dgm:prSet/>
      <dgm:spPr/>
      <dgm:t>
        <a:bodyPr/>
        <a:lstStyle/>
        <a:p>
          <a:endParaRPr lang="zh-TW" altLang="en-US"/>
        </a:p>
      </dgm:t>
    </dgm:pt>
    <dgm:pt modelId="{228CBCA6-30A2-4175-B095-2B8F3D651A02}" type="pres">
      <dgm:prSet presAssocID="{ACA45972-797E-4E5C-8D2F-4780C4B58E0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B9AA932-840A-42CD-9F3E-C214AA2E8AB0}" type="pres">
      <dgm:prSet presAssocID="{878851EE-D685-4D82-93E5-5F747D6EEF32}" presName="linNode" presStyleCnt="0"/>
      <dgm:spPr/>
      <dgm:t>
        <a:bodyPr/>
        <a:lstStyle/>
        <a:p>
          <a:endParaRPr lang="zh-TW" altLang="en-US"/>
        </a:p>
      </dgm:t>
    </dgm:pt>
    <dgm:pt modelId="{A41DAB9C-7911-4B69-91C8-153F6DDE1222}" type="pres">
      <dgm:prSet presAssocID="{878851EE-D685-4D82-93E5-5F747D6EEF32}" presName="parentText" presStyleLbl="node1" presStyleIdx="0" presStyleCnt="4" custScaleX="2960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5A58F4-8093-4289-8F8C-891CF673AC3B}" type="pres">
      <dgm:prSet presAssocID="{878851EE-D685-4D82-93E5-5F747D6EEF32}" presName="descendantText" presStyleLbl="alignAccFollowNode1" presStyleIdx="0" presStyleCnt="4" custScaleX="139250" custScaleY="123733" custLinFactY="34686" custLinFactNeighborX="-518" custLinFactNeighborY="1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BA51256-717F-4E64-8E10-EDC9100A104A}" type="pres">
      <dgm:prSet presAssocID="{4D0D78D4-6669-4DB9-964A-C7B610681C1A}" presName="sp" presStyleCnt="0"/>
      <dgm:spPr/>
      <dgm:t>
        <a:bodyPr/>
        <a:lstStyle/>
        <a:p>
          <a:endParaRPr lang="zh-TW" altLang="en-US"/>
        </a:p>
      </dgm:t>
    </dgm:pt>
    <dgm:pt modelId="{62B42C50-2025-4F28-8D25-CBE79403919C}" type="pres">
      <dgm:prSet presAssocID="{A8BC7A0F-FEE8-47A3-B98C-C0EAA3AC8ABD}" presName="linNode" presStyleCnt="0"/>
      <dgm:spPr/>
      <dgm:t>
        <a:bodyPr/>
        <a:lstStyle/>
        <a:p>
          <a:endParaRPr lang="zh-TW" altLang="en-US"/>
        </a:p>
      </dgm:t>
    </dgm:pt>
    <dgm:pt modelId="{778E01AE-65C8-40EB-9349-9D7D8B7CEC09}" type="pres">
      <dgm:prSet presAssocID="{A8BC7A0F-FEE8-47A3-B98C-C0EAA3AC8ABD}" presName="parentText" presStyleLbl="node1" presStyleIdx="1" presStyleCnt="4" custScaleX="29332" custLinFactNeighborX="-208" custLinFactNeighborY="233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AD31E4B-8A8E-4316-9A38-D4B560186C60}" type="pres">
      <dgm:prSet presAssocID="{A8BC7A0F-FEE8-47A3-B98C-C0EAA3AC8ABD}" presName="descendantText" presStyleLbl="alignAccFollowNode1" presStyleIdx="1" presStyleCnt="4" custScaleX="139828" custScaleY="127731" custLinFactY="39606" custLinFactNeighborX="1864" custLinFactNeighborY="1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005BAC5-8195-4D5D-B86B-845C1453680B}" type="pres">
      <dgm:prSet presAssocID="{3F2F0F46-1371-4118-BB44-A4784F645E59}" presName="sp" presStyleCnt="0"/>
      <dgm:spPr/>
      <dgm:t>
        <a:bodyPr/>
        <a:lstStyle/>
        <a:p>
          <a:endParaRPr lang="zh-TW" altLang="en-US"/>
        </a:p>
      </dgm:t>
    </dgm:pt>
    <dgm:pt modelId="{5AD5D9F9-B8DB-4557-8DE2-5BF78DED4314}" type="pres">
      <dgm:prSet presAssocID="{955B2ADC-2C9B-44F5-A8DD-3E67AD105D0F}" presName="linNode" presStyleCnt="0"/>
      <dgm:spPr/>
      <dgm:t>
        <a:bodyPr/>
        <a:lstStyle/>
        <a:p>
          <a:endParaRPr lang="zh-TW" altLang="en-US"/>
        </a:p>
      </dgm:t>
    </dgm:pt>
    <dgm:pt modelId="{2FD3575E-9420-4207-A05F-1F88F6CC0D2C}" type="pres">
      <dgm:prSet presAssocID="{955B2ADC-2C9B-44F5-A8DD-3E67AD105D0F}" presName="parentText" presStyleLbl="node1" presStyleIdx="2" presStyleCnt="4" custScaleX="2933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8A024FD-4A4B-4043-8FE5-72A065107DB9}" type="pres">
      <dgm:prSet presAssocID="{955B2ADC-2C9B-44F5-A8DD-3E67AD105D0F}" presName="descendantText" presStyleLbl="alignAccFollowNode1" presStyleIdx="2" presStyleCnt="4" custScaleX="139114" custScaleY="123347" custLinFactY="-100000" custLinFactNeighborX="1833" custLinFactNeighborY="-16627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84B7CDD-F4B1-4A4E-9824-F4BCA79AFD72}" type="pres">
      <dgm:prSet presAssocID="{174FBA33-C0C7-42DB-90BE-FC6D22447BA7}" presName="sp" presStyleCnt="0"/>
      <dgm:spPr/>
    </dgm:pt>
    <dgm:pt modelId="{5DE33B81-0D45-422F-81D4-DB12ADA095FB}" type="pres">
      <dgm:prSet presAssocID="{0AF0A5F0-488F-46F5-8DF8-B2FA687E737B}" presName="linNode" presStyleCnt="0"/>
      <dgm:spPr/>
    </dgm:pt>
    <dgm:pt modelId="{91BCCF68-B15E-4E01-AF6D-91C327B5EBD0}" type="pres">
      <dgm:prSet presAssocID="{0AF0A5F0-488F-46F5-8DF8-B2FA687E737B}" presName="parentText" presStyleLbl="node1" presStyleIdx="3" presStyleCnt="4" custFlipHor="1" custScaleX="30377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9701BCF-6442-43F8-9D08-93E95A508B7C}" type="pres">
      <dgm:prSet presAssocID="{0AF0A5F0-488F-46F5-8DF8-B2FA687E737B}" presName="descendantText" presStyleLbl="alignAccFollowNode1" presStyleIdx="3" presStyleCnt="4" custScaleX="15833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24219CE-F9D7-4919-9727-4474914861DA}" type="presOf" srcId="{955B2ADC-2C9B-44F5-A8DD-3E67AD105D0F}" destId="{2FD3575E-9420-4207-A05F-1F88F6CC0D2C}" srcOrd="0" destOrd="0" presId="urn:microsoft.com/office/officeart/2005/8/layout/vList5"/>
    <dgm:cxn modelId="{3A6895B0-6E49-4D8E-8C3F-CA0F47722763}" srcId="{878851EE-D685-4D82-93E5-5F747D6EEF32}" destId="{ADA24096-398E-4C22-B0B9-F21855A4C717}" srcOrd="0" destOrd="0" parTransId="{2D8CE686-E2C0-4E43-9A06-8B625822C971}" sibTransId="{31D59A89-A9B4-4C54-B0CD-802AD87888BB}"/>
    <dgm:cxn modelId="{AA7D0A2D-0CE8-4ACC-A245-B9D54648A6B7}" srcId="{ACA45972-797E-4E5C-8D2F-4780C4B58E06}" destId="{955B2ADC-2C9B-44F5-A8DD-3E67AD105D0F}" srcOrd="2" destOrd="0" parTransId="{FDA52AF0-7A08-43A2-98CC-DC62860995CD}" sibTransId="{174FBA33-C0C7-42DB-90BE-FC6D22447BA7}"/>
    <dgm:cxn modelId="{1204058C-6322-4F5E-A017-ECB2F625282E}" srcId="{955B2ADC-2C9B-44F5-A8DD-3E67AD105D0F}" destId="{266434E4-D84B-4BF3-A7C8-E8C75914CBEB}" srcOrd="1" destOrd="0" parTransId="{BA738718-4E25-4E6A-B21A-1A6971C1FCF3}" sibTransId="{102C0865-5906-4589-9F5C-03223787B623}"/>
    <dgm:cxn modelId="{740136AC-2468-4E99-840E-778D9AEA3B30}" type="presOf" srcId="{51EC9C5D-774B-422F-BF15-CA27F6B31574}" destId="{39701BCF-6442-43F8-9D08-93E95A508B7C}" srcOrd="0" destOrd="0" presId="urn:microsoft.com/office/officeart/2005/8/layout/vList5"/>
    <dgm:cxn modelId="{3C391EF8-192D-4103-B7D0-EF195B5FBE73}" srcId="{0AF0A5F0-488F-46F5-8DF8-B2FA687E737B}" destId="{B74D1F26-687E-4F15-927B-26C50885AEA5}" srcOrd="1" destOrd="0" parTransId="{2739C658-78F6-44C3-B7DB-EBD7A84E1A93}" sibTransId="{2791D69E-80CD-47AC-AFBD-8924595B5424}"/>
    <dgm:cxn modelId="{6F59A6B2-7512-4F27-9E81-A61830737004}" type="presOf" srcId="{266434E4-D84B-4BF3-A7C8-E8C75914CBEB}" destId="{98A024FD-4A4B-4043-8FE5-72A065107DB9}" srcOrd="0" destOrd="1" presId="urn:microsoft.com/office/officeart/2005/8/layout/vList5"/>
    <dgm:cxn modelId="{56041FD7-3517-43D0-BB6A-F906A1238FF1}" type="presOf" srcId="{B9344003-BBB1-4893-B2B8-23DAFA6B319B}" destId="{8AD31E4B-8A8E-4316-9A38-D4B560186C60}" srcOrd="0" destOrd="0" presId="urn:microsoft.com/office/officeart/2005/8/layout/vList5"/>
    <dgm:cxn modelId="{C8D39309-110C-4C1B-9D7C-19D14692182D}" srcId="{A8BC7A0F-FEE8-47A3-B98C-C0EAA3AC8ABD}" destId="{B9344003-BBB1-4893-B2B8-23DAFA6B319B}" srcOrd="0" destOrd="0" parTransId="{59E6CA34-F289-4C1B-80FD-FC0E3D6A21E4}" sibTransId="{1FEB2E28-6FDA-4487-A03E-A6A91B6D5FD5}"/>
    <dgm:cxn modelId="{6D4C2207-9D81-4C3E-B879-7C755B520100}" srcId="{ACA45972-797E-4E5C-8D2F-4780C4B58E06}" destId="{0AF0A5F0-488F-46F5-8DF8-B2FA687E737B}" srcOrd="3" destOrd="0" parTransId="{EF4AE0E1-F2ED-4F28-B312-1301E9C0A95B}" sibTransId="{9F1367A6-C02C-4A10-8A2D-70619F82A7EB}"/>
    <dgm:cxn modelId="{B09D9789-F7BB-4FF3-A29A-7E5D1A5DB351}" type="presOf" srcId="{ADA24096-398E-4C22-B0B9-F21855A4C717}" destId="{755A58F4-8093-4289-8F8C-891CF673AC3B}" srcOrd="0" destOrd="0" presId="urn:microsoft.com/office/officeart/2005/8/layout/vList5"/>
    <dgm:cxn modelId="{49250901-1DF8-4B9A-8715-C8BA6E747DE3}" type="presOf" srcId="{3CA000E1-F397-4571-9DD0-CF79588E8127}" destId="{755A58F4-8093-4289-8F8C-891CF673AC3B}" srcOrd="0" destOrd="1" presId="urn:microsoft.com/office/officeart/2005/8/layout/vList5"/>
    <dgm:cxn modelId="{5B6AA20B-A1DB-46B5-AA43-7910C26CBC8E}" type="presOf" srcId="{A8BC7A0F-FEE8-47A3-B98C-C0EAA3AC8ABD}" destId="{778E01AE-65C8-40EB-9349-9D7D8B7CEC09}" srcOrd="0" destOrd="0" presId="urn:microsoft.com/office/officeart/2005/8/layout/vList5"/>
    <dgm:cxn modelId="{E2144A61-7F36-4E72-8052-54924EC7A12C}" srcId="{878851EE-D685-4D82-93E5-5F747D6EEF32}" destId="{3CA000E1-F397-4571-9DD0-CF79588E8127}" srcOrd="1" destOrd="0" parTransId="{076C7E8E-C5E7-4D75-95E3-97045B582688}" sibTransId="{5635B634-1296-4F97-80B9-4AC856C80007}"/>
    <dgm:cxn modelId="{774F615B-E490-447F-A29F-6CC752F94B1F}" srcId="{0AF0A5F0-488F-46F5-8DF8-B2FA687E737B}" destId="{51EC9C5D-774B-422F-BF15-CA27F6B31574}" srcOrd="0" destOrd="0" parTransId="{FC555A51-883B-44FD-8055-2D5B30E46F82}" sibTransId="{D5135FFB-201E-4824-A34A-EE5765CBB0C2}"/>
    <dgm:cxn modelId="{56341D58-E135-495A-AD9E-1039BDA5485E}" type="presOf" srcId="{0A68F254-1FA6-4FFD-9C32-A1E9F15C255D}" destId="{8AD31E4B-8A8E-4316-9A38-D4B560186C60}" srcOrd="0" destOrd="1" presId="urn:microsoft.com/office/officeart/2005/8/layout/vList5"/>
    <dgm:cxn modelId="{E1E0026A-DE47-4AFA-A799-20C2D3D75137}" type="presOf" srcId="{878851EE-D685-4D82-93E5-5F747D6EEF32}" destId="{A41DAB9C-7911-4B69-91C8-153F6DDE1222}" srcOrd="0" destOrd="0" presId="urn:microsoft.com/office/officeart/2005/8/layout/vList5"/>
    <dgm:cxn modelId="{E425C83E-3B97-4DF4-9CBC-9EDDBC0C275E}" srcId="{ACA45972-797E-4E5C-8D2F-4780C4B58E06}" destId="{A8BC7A0F-FEE8-47A3-B98C-C0EAA3AC8ABD}" srcOrd="1" destOrd="0" parTransId="{A5D675A5-88F0-48B0-93D6-D4E703590052}" sibTransId="{3F2F0F46-1371-4118-BB44-A4784F645E59}"/>
    <dgm:cxn modelId="{170F72D8-8003-4F7F-8FE9-63EAC5713330}" srcId="{A8BC7A0F-FEE8-47A3-B98C-C0EAA3AC8ABD}" destId="{0A68F254-1FA6-4FFD-9C32-A1E9F15C255D}" srcOrd="1" destOrd="0" parTransId="{F7EDE81B-4F6E-4C94-8D50-45B6C5744536}" sibTransId="{88C037FD-999B-437B-AD3A-EFE1A9F4D9D5}"/>
    <dgm:cxn modelId="{1CFD2132-2B9B-468B-AC8C-4BABE7D5AA22}" type="presOf" srcId="{0AF0A5F0-488F-46F5-8DF8-B2FA687E737B}" destId="{91BCCF68-B15E-4E01-AF6D-91C327B5EBD0}" srcOrd="0" destOrd="0" presId="urn:microsoft.com/office/officeart/2005/8/layout/vList5"/>
    <dgm:cxn modelId="{2C1C5108-D11E-4EFE-B47D-A41A2D80A794}" type="presOf" srcId="{9CBB6DA3-50B2-48BE-B92E-1E30D0B311E4}" destId="{98A024FD-4A4B-4043-8FE5-72A065107DB9}" srcOrd="0" destOrd="0" presId="urn:microsoft.com/office/officeart/2005/8/layout/vList5"/>
    <dgm:cxn modelId="{94526DA6-652F-4E7B-97C9-5625FEFE0A1E}" srcId="{ACA45972-797E-4E5C-8D2F-4780C4B58E06}" destId="{878851EE-D685-4D82-93E5-5F747D6EEF32}" srcOrd="0" destOrd="0" parTransId="{07C39B4F-89FC-46CE-81DB-22C601122589}" sibTransId="{4D0D78D4-6669-4DB9-964A-C7B610681C1A}"/>
    <dgm:cxn modelId="{74357EE2-0159-4FD3-9A21-68FF4F8B1181}" srcId="{955B2ADC-2C9B-44F5-A8DD-3E67AD105D0F}" destId="{9CBB6DA3-50B2-48BE-B92E-1E30D0B311E4}" srcOrd="0" destOrd="0" parTransId="{2681DE77-9C29-43B9-A56C-2F628414241E}" sibTransId="{1A92826E-0BB4-4B4F-94D3-A593D40908CA}"/>
    <dgm:cxn modelId="{71D96EDF-7E56-4D82-A9FC-D0C04285B2B9}" type="presOf" srcId="{ACA45972-797E-4E5C-8D2F-4780C4B58E06}" destId="{228CBCA6-30A2-4175-B095-2B8F3D651A02}" srcOrd="0" destOrd="0" presId="urn:microsoft.com/office/officeart/2005/8/layout/vList5"/>
    <dgm:cxn modelId="{550624E2-600A-4B44-B2D2-610E56624B67}" type="presOf" srcId="{B74D1F26-687E-4F15-927B-26C50885AEA5}" destId="{39701BCF-6442-43F8-9D08-93E95A508B7C}" srcOrd="0" destOrd="1" presId="urn:microsoft.com/office/officeart/2005/8/layout/vList5"/>
    <dgm:cxn modelId="{9E2B7F18-1624-426A-AED6-F310E17E7C3E}" type="presParOf" srcId="{228CBCA6-30A2-4175-B095-2B8F3D651A02}" destId="{4B9AA932-840A-42CD-9F3E-C214AA2E8AB0}" srcOrd="0" destOrd="0" presId="urn:microsoft.com/office/officeart/2005/8/layout/vList5"/>
    <dgm:cxn modelId="{63956F36-718C-40E9-B6C0-5545897BCA84}" type="presParOf" srcId="{4B9AA932-840A-42CD-9F3E-C214AA2E8AB0}" destId="{A41DAB9C-7911-4B69-91C8-153F6DDE1222}" srcOrd="0" destOrd="0" presId="urn:microsoft.com/office/officeart/2005/8/layout/vList5"/>
    <dgm:cxn modelId="{FD1164F0-A287-4EBB-8D12-B420C664848B}" type="presParOf" srcId="{4B9AA932-840A-42CD-9F3E-C214AA2E8AB0}" destId="{755A58F4-8093-4289-8F8C-891CF673AC3B}" srcOrd="1" destOrd="0" presId="urn:microsoft.com/office/officeart/2005/8/layout/vList5"/>
    <dgm:cxn modelId="{AEB8D1FC-6275-4293-9EB5-3E0BFFBE57A3}" type="presParOf" srcId="{228CBCA6-30A2-4175-B095-2B8F3D651A02}" destId="{3BA51256-717F-4E64-8E10-EDC9100A104A}" srcOrd="1" destOrd="0" presId="urn:microsoft.com/office/officeart/2005/8/layout/vList5"/>
    <dgm:cxn modelId="{7716A7B3-D855-48CB-800A-DB4F34124066}" type="presParOf" srcId="{228CBCA6-30A2-4175-B095-2B8F3D651A02}" destId="{62B42C50-2025-4F28-8D25-CBE79403919C}" srcOrd="2" destOrd="0" presId="urn:microsoft.com/office/officeart/2005/8/layout/vList5"/>
    <dgm:cxn modelId="{69B2E078-D9AF-479E-910F-7DF2EA6AB0F6}" type="presParOf" srcId="{62B42C50-2025-4F28-8D25-CBE79403919C}" destId="{778E01AE-65C8-40EB-9349-9D7D8B7CEC09}" srcOrd="0" destOrd="0" presId="urn:microsoft.com/office/officeart/2005/8/layout/vList5"/>
    <dgm:cxn modelId="{1A07C5FB-54E9-4DA4-AF24-BFAFA2ADDED0}" type="presParOf" srcId="{62B42C50-2025-4F28-8D25-CBE79403919C}" destId="{8AD31E4B-8A8E-4316-9A38-D4B560186C60}" srcOrd="1" destOrd="0" presId="urn:microsoft.com/office/officeart/2005/8/layout/vList5"/>
    <dgm:cxn modelId="{D14523B3-3195-49B3-B63E-2DE1C4518B96}" type="presParOf" srcId="{228CBCA6-30A2-4175-B095-2B8F3D651A02}" destId="{F005BAC5-8195-4D5D-B86B-845C1453680B}" srcOrd="3" destOrd="0" presId="urn:microsoft.com/office/officeart/2005/8/layout/vList5"/>
    <dgm:cxn modelId="{8704B0AC-63F9-4ABD-AB58-175D81464704}" type="presParOf" srcId="{228CBCA6-30A2-4175-B095-2B8F3D651A02}" destId="{5AD5D9F9-B8DB-4557-8DE2-5BF78DED4314}" srcOrd="4" destOrd="0" presId="urn:microsoft.com/office/officeart/2005/8/layout/vList5"/>
    <dgm:cxn modelId="{0EE3EF54-EA38-46D7-9FFF-DECEBFD9A1F8}" type="presParOf" srcId="{5AD5D9F9-B8DB-4557-8DE2-5BF78DED4314}" destId="{2FD3575E-9420-4207-A05F-1F88F6CC0D2C}" srcOrd="0" destOrd="0" presId="urn:microsoft.com/office/officeart/2005/8/layout/vList5"/>
    <dgm:cxn modelId="{DCC563D8-1D26-40F9-A077-D66BE274B0C1}" type="presParOf" srcId="{5AD5D9F9-B8DB-4557-8DE2-5BF78DED4314}" destId="{98A024FD-4A4B-4043-8FE5-72A065107DB9}" srcOrd="1" destOrd="0" presId="urn:microsoft.com/office/officeart/2005/8/layout/vList5"/>
    <dgm:cxn modelId="{9A1B6F19-1E13-46A7-8805-98885E57B1F2}" type="presParOf" srcId="{228CBCA6-30A2-4175-B095-2B8F3D651A02}" destId="{284B7CDD-F4B1-4A4E-9824-F4BCA79AFD72}" srcOrd="5" destOrd="0" presId="urn:microsoft.com/office/officeart/2005/8/layout/vList5"/>
    <dgm:cxn modelId="{90E15D40-C205-4CB0-8620-C8789D5ECBA1}" type="presParOf" srcId="{228CBCA6-30A2-4175-B095-2B8F3D651A02}" destId="{5DE33B81-0D45-422F-81D4-DB12ADA095FB}" srcOrd="6" destOrd="0" presId="urn:microsoft.com/office/officeart/2005/8/layout/vList5"/>
    <dgm:cxn modelId="{6A2AD40F-F96A-4A5E-B198-072E72519F6D}" type="presParOf" srcId="{5DE33B81-0D45-422F-81D4-DB12ADA095FB}" destId="{91BCCF68-B15E-4E01-AF6D-91C327B5EBD0}" srcOrd="0" destOrd="0" presId="urn:microsoft.com/office/officeart/2005/8/layout/vList5"/>
    <dgm:cxn modelId="{FA774C19-5D0E-4B47-8E17-A40B686E26E6}" type="presParOf" srcId="{5DE33B81-0D45-422F-81D4-DB12ADA095FB}" destId="{39701BCF-6442-43F8-9D08-93E95A508B7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5A58F4-8093-4289-8F8C-891CF673AC3B}">
      <dsp:nvSpPr>
        <dsp:cNvPr id="0" name=""/>
        <dsp:cNvSpPr/>
      </dsp:nvSpPr>
      <dsp:spPr>
        <a:xfrm rot="5400000">
          <a:off x="4704692" y="-2400421"/>
          <a:ext cx="1183261" cy="85763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行政院來函統一規定：</a:t>
          </a:r>
          <a:r>
            <a:rPr lang="zh-TW" altLang="en-US" sz="20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稱謂語與期望目的語均不空一格</a:t>
          </a: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。</a:t>
          </a:r>
          <a:endParaRPr lang="zh-TW" altLang="en-US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171450" lvl="1" indent="-171450" algn="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行政院</a:t>
          </a:r>
          <a:r>
            <a:rPr lang="en-US" altLang="zh-TW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104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en-US" altLang="zh-TW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3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月</a:t>
          </a:r>
          <a:r>
            <a:rPr lang="en-US" altLang="zh-TW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25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日院臺綜字第</a:t>
          </a:r>
          <a:r>
            <a:rPr lang="en-US" altLang="zh-TW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1040127907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號函</a:t>
          </a:r>
          <a:endParaRPr lang="zh-TW" altLang="en-US" sz="1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1008125" y="1353908"/>
        <a:ext cx="8518634" cy="1067737"/>
      </dsp:txXfrm>
    </dsp:sp>
    <dsp:sp modelId="{A41DAB9C-7911-4B69-91C8-153F6DDE1222}">
      <dsp:nvSpPr>
        <dsp:cNvPr id="0" name=""/>
        <dsp:cNvSpPr/>
      </dsp:nvSpPr>
      <dsp:spPr>
        <a:xfrm>
          <a:off x="426" y="2081"/>
          <a:ext cx="1025645" cy="119537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0" tIns="114300" rIns="228600" bIns="1143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6000" kern="1200" dirty="0" smtClean="0"/>
            <a:t>1</a:t>
          </a:r>
          <a:endParaRPr lang="zh-TW" altLang="en-US" sz="6000" kern="1200" dirty="0"/>
        </a:p>
      </dsp:txBody>
      <dsp:txXfrm>
        <a:off x="50494" y="52149"/>
        <a:ext cx="925509" cy="1095242"/>
      </dsp:txXfrm>
    </dsp:sp>
    <dsp:sp modelId="{8AD31E4B-8A8E-4316-9A38-D4B560186C60}">
      <dsp:nvSpPr>
        <dsp:cNvPr id="0" name=""/>
        <dsp:cNvSpPr/>
      </dsp:nvSpPr>
      <dsp:spPr>
        <a:xfrm rot="5400000">
          <a:off x="4710884" y="-1098760"/>
          <a:ext cx="1221494" cy="860358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文書處理手冊規定：</a:t>
          </a:r>
          <a:r>
            <a:rPr lang="zh-TW" altLang="en-US" sz="20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書函不如函正式</a:t>
          </a: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，有關各機關間行文及機關答復民眾之公文，</a:t>
          </a:r>
          <a:r>
            <a:rPr lang="zh-TW" altLang="en-US" sz="20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仍宜使用函</a:t>
          </a: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。</a:t>
          </a:r>
          <a:endParaRPr lang="zh-TW" altLang="en-US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171450" lvl="1" indent="-171450" algn="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行政院</a:t>
          </a:r>
          <a:r>
            <a:rPr lang="en-US" altLang="zh-TW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104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en-US" altLang="zh-TW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4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月</a:t>
          </a:r>
          <a:r>
            <a:rPr lang="en-US" altLang="zh-TW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28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日院臺綜字第</a:t>
          </a:r>
          <a:r>
            <a:rPr lang="en-US" altLang="zh-TW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1040130453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號函</a:t>
          </a:r>
          <a:endParaRPr lang="zh-TW" altLang="en-US" sz="1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1019839" y="2651913"/>
        <a:ext cx="8543957" cy="1102238"/>
      </dsp:txXfrm>
    </dsp:sp>
    <dsp:sp modelId="{778E01AE-65C8-40EB-9349-9D7D8B7CEC09}">
      <dsp:nvSpPr>
        <dsp:cNvPr id="0" name=""/>
        <dsp:cNvSpPr/>
      </dsp:nvSpPr>
      <dsp:spPr>
        <a:xfrm>
          <a:off x="0" y="1298211"/>
          <a:ext cx="1015195" cy="119537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0" tIns="114300" rIns="228600" bIns="1143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6000" kern="1200" dirty="0" smtClean="0"/>
            <a:t>2</a:t>
          </a:r>
          <a:endParaRPr lang="zh-TW" altLang="en-US" sz="6000" kern="1200" dirty="0"/>
        </a:p>
      </dsp:txBody>
      <dsp:txXfrm>
        <a:off x="49558" y="1347769"/>
        <a:ext cx="916079" cy="1096262"/>
      </dsp:txXfrm>
    </dsp:sp>
    <dsp:sp modelId="{98A024FD-4A4B-4043-8FE5-72A065107DB9}">
      <dsp:nvSpPr>
        <dsp:cNvPr id="0" name=""/>
        <dsp:cNvSpPr/>
      </dsp:nvSpPr>
      <dsp:spPr>
        <a:xfrm rot="5400000">
          <a:off x="4749629" y="-3694222"/>
          <a:ext cx="1179570" cy="856802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為求機關公文用字正確並有一致性規範，有關會議紀錄中應載明職司</a:t>
          </a:r>
          <a:r>
            <a:rPr lang="zh-TW" altLang="en-US" sz="20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記載會議內容之專責人員為名詞</a:t>
          </a: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，應依「法律統一用字表」有關名詞用「紀錄」之規定，使用</a:t>
          </a:r>
          <a:r>
            <a:rPr lang="zh-TW" altLang="en-US" sz="20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「紀錄」</a:t>
          </a: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之用字。</a:t>
          </a:r>
          <a:endParaRPr lang="zh-TW" altLang="en-US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171450" lvl="1" indent="-171450" algn="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行政院</a:t>
          </a:r>
          <a:r>
            <a:rPr lang="en-US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108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en-US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4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月</a:t>
          </a:r>
          <a:r>
            <a:rPr lang="en-US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3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日院臺綜字第</a:t>
          </a:r>
          <a:r>
            <a:rPr lang="en-US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1080171362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號函</a:t>
          </a:r>
          <a:endParaRPr lang="zh-TW" altLang="en-US" sz="1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1055404" y="57585"/>
        <a:ext cx="8510438" cy="1064406"/>
      </dsp:txXfrm>
    </dsp:sp>
    <dsp:sp modelId="{2FD3575E-9420-4207-A05F-1F88F6CC0D2C}">
      <dsp:nvSpPr>
        <dsp:cNvPr id="0" name=""/>
        <dsp:cNvSpPr/>
      </dsp:nvSpPr>
      <dsp:spPr>
        <a:xfrm>
          <a:off x="426" y="2538492"/>
          <a:ext cx="1016187" cy="119537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0" tIns="114300" rIns="228600" bIns="1143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6000" kern="1200" dirty="0" smtClean="0"/>
            <a:t>3</a:t>
          </a:r>
          <a:endParaRPr lang="zh-TW" altLang="en-US" sz="6000" kern="1200" dirty="0"/>
        </a:p>
      </dsp:txBody>
      <dsp:txXfrm>
        <a:off x="50032" y="2588098"/>
        <a:ext cx="916975" cy="1096166"/>
      </dsp:txXfrm>
    </dsp:sp>
    <dsp:sp modelId="{39701BCF-6442-43F8-9D08-93E95A508B7C}">
      <dsp:nvSpPr>
        <dsp:cNvPr id="0" name=""/>
        <dsp:cNvSpPr/>
      </dsp:nvSpPr>
      <dsp:spPr>
        <a:xfrm rot="5400000">
          <a:off x="4802204" y="48685"/>
          <a:ext cx="956302" cy="868528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文書及檔案管理電腦化作業規範：</a:t>
          </a:r>
          <a:r>
            <a:rPr lang="en-US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ODF</a:t>
          </a:r>
          <a:r>
            <a:rPr lang="zh-TW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及</a:t>
          </a:r>
          <a:r>
            <a:rPr lang="en-US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PDF</a:t>
          </a:r>
          <a:r>
            <a:rPr lang="zh-TW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檔案格式為公文電子交換附件檔案優先採用格式；</a:t>
          </a:r>
          <a:r>
            <a:rPr lang="en-US" altLang="zh-TW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109</a:t>
          </a:r>
          <a:r>
            <a:rPr lang="zh-TW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年全面使用。</a:t>
          </a:r>
          <a:endParaRPr lang="zh-TW" altLang="en-US" sz="1800" kern="1200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171450" lvl="1" indent="-171450" algn="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國發會檔案管理局</a:t>
          </a:r>
          <a:r>
            <a:rPr lang="en-US" altLang="zh-TW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1</a:t>
          </a:r>
          <a:r>
            <a:rPr lang="en-US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04</a:t>
          </a:r>
          <a:r>
            <a:rPr lang="zh-TW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en-US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6</a:t>
          </a:r>
          <a:r>
            <a:rPr lang="zh-TW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月</a:t>
          </a:r>
          <a:r>
            <a:rPr lang="en-US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3</a:t>
          </a:r>
          <a:r>
            <a:rPr lang="zh-TW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日檔資字第</a:t>
          </a:r>
          <a:r>
            <a:rPr lang="en-US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1040008256</a:t>
          </a:r>
          <a:r>
            <a:rPr lang="zh-TW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號函</a:t>
          </a:r>
          <a:endParaRPr lang="zh-TW" altLang="en-US" sz="1800" kern="1200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937712" y="3959861"/>
        <a:ext cx="8638604" cy="862936"/>
      </dsp:txXfrm>
    </dsp:sp>
    <dsp:sp modelId="{91BCCF68-B15E-4E01-AF6D-91C327B5EBD0}">
      <dsp:nvSpPr>
        <dsp:cNvPr id="0" name=""/>
        <dsp:cNvSpPr/>
      </dsp:nvSpPr>
      <dsp:spPr>
        <a:xfrm flipH="1">
          <a:off x="426" y="3793639"/>
          <a:ext cx="937285" cy="119537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740" tIns="102870" rIns="205740" bIns="102870" numCol="1" spcCol="1270" anchor="ctr" anchorCtr="0">
          <a:noAutofit/>
        </a:bodyPr>
        <a:lstStyle/>
        <a:p>
          <a:pPr lvl="0" algn="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54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4</a:t>
          </a:r>
          <a:endParaRPr lang="zh-TW" altLang="en-US" sz="5400" b="1" kern="120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6180" y="3839393"/>
        <a:ext cx="845777" cy="11038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79464D-00D9-4843-9EF7-E5A67A6D0BEF}" type="datetimeFigureOut">
              <a:rPr lang="zh-TW" altLang="en-US" smtClean="0"/>
              <a:t>2021/1/6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101D7-353E-43A5-9F14-E57EFE0580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9555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13AA1A58-73F7-49CE-B5FF-674372489F25}" type="slidenum">
              <a:rPr lang="en-US" altLang="zh-TW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zh-TW" smtClean="0"/>
          </a:p>
        </p:txBody>
      </p:sp>
      <p:sp>
        <p:nvSpPr>
          <p:cNvPr id="28675" name="Rectangle 7"/>
          <p:cNvSpPr txBox="1">
            <a:spLocks noGrp="1" noChangeArrowheads="1"/>
          </p:cNvSpPr>
          <p:nvPr/>
        </p:nvSpPr>
        <p:spPr bwMode="auto">
          <a:xfrm>
            <a:off x="3884614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DFD19FC-10CD-4114-81A7-E1E9948206FB}" type="slidenum">
              <a:rPr lang="en-US" altLang="zh-TW"/>
              <a:pPr algn="r" eaLnBrk="1" hangingPunct="1">
                <a:spcBef>
                  <a:spcPct val="0"/>
                </a:spcBef>
              </a:pPr>
              <a:t>1</a:t>
            </a:fld>
            <a:endParaRPr lang="en-US" altLang="zh-TW"/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685800"/>
            <a:ext cx="4848225" cy="3429000"/>
          </a:xfrm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9300" indent="-287338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54113" indent="-231775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16075" indent="-230188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78038" indent="-230188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352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924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496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9068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TW" smtClean="0"/>
              <a:t>1</a:t>
            </a:r>
            <a:endParaRPr lang="zh-TW" altLang="en-US" smtClean="0"/>
          </a:p>
        </p:txBody>
      </p:sp>
      <p:sp>
        <p:nvSpPr>
          <p:cNvPr id="4403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9300" indent="-287338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54113" indent="-231775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16075" indent="-230188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78038" indent="-230188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352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924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496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9068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78D3E79-F121-4C3C-A26D-DC8D309EB001}" type="slidenum">
              <a:rPr lang="en-US" altLang="zh-TW" smtClean="0"/>
              <a:pPr eaLnBrk="1" hangingPunct="1">
                <a:spcBef>
                  <a:spcPct val="0"/>
                </a:spcBef>
              </a:pPr>
              <a:t>2</a:t>
            </a:fld>
            <a:endParaRPr lang="en-US" altLang="zh-TW" smtClean="0"/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685800"/>
            <a:ext cx="4848225" cy="3429000"/>
          </a:xfrm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253" indent="-284504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2783" indent="-22728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531" indent="-22728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6690" indent="-22728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439" indent="-227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2187" indent="-227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936" indent="-227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7685" indent="-227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B9EBBF72-5678-42C8-B8F5-B1E8F28A1711}" type="slidenum">
              <a:rPr lang="zh-TW" altLang="en-US">
                <a:solidFill>
                  <a:prstClr val="black"/>
                </a:solidFill>
                <a:latin typeface="Times New Roman" pitchFamily="18" charset="0"/>
              </a:rPr>
              <a:pPr>
                <a:spcBef>
                  <a:spcPct val="0"/>
                </a:spcBef>
              </a:pPr>
              <a:t>3</a:t>
            </a:fld>
            <a:endParaRPr lang="en-US" altLang="zh-TW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6475" y="685800"/>
            <a:ext cx="484663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101D7-353E-43A5-9F14-E57EFE058087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3820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101D7-353E-43A5-9F14-E57EFE058087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7476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9519C2-30BD-403E-BC77-534E2B48B804}" type="slidenum">
              <a:rPr lang="en-US" altLang="zh-TW" smtClean="0"/>
              <a:pPr>
                <a:defRPr/>
              </a:pPr>
              <a:t>22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83623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" r="863" b="4615"/>
          <a:stretch/>
        </p:blipFill>
        <p:spPr>
          <a:xfrm>
            <a:off x="3526" y="0"/>
            <a:ext cx="10743774" cy="756126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30718" y="612279"/>
            <a:ext cx="9089390" cy="1620771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632723" y="2548102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2021/1/6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文字方塊 10"/>
          <p:cNvSpPr txBox="1"/>
          <p:nvPr userDrawn="1"/>
        </p:nvSpPr>
        <p:spPr>
          <a:xfrm>
            <a:off x="9235132" y="6660951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 dirty="0" smtClean="0">
                <a:solidFill>
                  <a:srgbClr val="00B0F0"/>
                </a:solidFill>
                <a:latin typeface="Adobe 繁黑體 Std B" pitchFamily="34" charset="-120"/>
                <a:ea typeface="Adobe 繁黑體 Std B" pitchFamily="34" charset="-120"/>
              </a:rPr>
              <a:t>核能研究所</a:t>
            </a:r>
            <a:endParaRPr lang="zh-TW" altLang="en-US" sz="1200" b="1" dirty="0">
              <a:solidFill>
                <a:srgbClr val="00B0F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00" y="6608104"/>
            <a:ext cx="336072" cy="38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44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2021/1/6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0185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752715" y="302802"/>
            <a:ext cx="2406015" cy="645157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34670" y="302802"/>
            <a:ext cx="7039822" cy="645157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2021/1/6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9833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6" b="4629"/>
          <a:stretch/>
        </p:blipFill>
        <p:spPr>
          <a:xfrm>
            <a:off x="0" y="-1"/>
            <a:ext cx="10747300" cy="756126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0156" y="2844527"/>
            <a:ext cx="9624060" cy="1260211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2021/1/6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文字方塊 7"/>
          <p:cNvSpPr txBox="1"/>
          <p:nvPr userDrawn="1"/>
        </p:nvSpPr>
        <p:spPr>
          <a:xfrm>
            <a:off x="1818308" y="756295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 dirty="0" smtClean="0">
                <a:solidFill>
                  <a:srgbClr val="00B0F0"/>
                </a:solidFill>
                <a:latin typeface="Adobe 繁黑體 Std B" pitchFamily="34" charset="-120"/>
                <a:ea typeface="Adobe 繁黑體 Std B" pitchFamily="34" charset="-120"/>
              </a:rPr>
              <a:t>核能研究所</a:t>
            </a:r>
            <a:endParaRPr lang="zh-TW" altLang="en-US" sz="1200" b="1" dirty="0">
              <a:solidFill>
                <a:srgbClr val="00B0F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276" y="636876"/>
            <a:ext cx="336072" cy="38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25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2021/1/6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2880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4705" y="4858812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2021/1/6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8133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34670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435812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2021/1/6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8039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432099" y="1692533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432099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2021/1/6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166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2021/1/6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598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2021/1/6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1511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4671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34671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2021/1/6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9917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2021/1/6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1379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3" b="5441"/>
          <a:stretch/>
        </p:blipFill>
        <p:spPr>
          <a:xfrm>
            <a:off x="-9716" y="0"/>
            <a:ext cx="10734600" cy="7561263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D69C9-26FB-409F-BAB6-E218E84513F0}" type="datetimeFigureOut">
              <a:rPr lang="zh-TW" altLang="en-US" smtClean="0"/>
              <a:t>2021/1/6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663603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文字方塊 8"/>
          <p:cNvSpPr txBox="1"/>
          <p:nvPr userDrawn="1"/>
        </p:nvSpPr>
        <p:spPr>
          <a:xfrm>
            <a:off x="64274" y="5292799"/>
            <a:ext cx="461665" cy="151086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核能研究所</a:t>
            </a:r>
            <a:endParaRPr lang="zh-TW" altLang="en-US" sz="1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96147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04305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__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59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__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9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__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1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2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gif"/><Relationship Id="rId3" Type="http://schemas.openxmlformats.org/officeDocument/2006/relationships/image" Target="../media/image63.gif"/><Relationship Id="rId7" Type="http://schemas.openxmlformats.org/officeDocument/2006/relationships/image" Target="../media/image67.gif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gif"/><Relationship Id="rId5" Type="http://schemas.openxmlformats.org/officeDocument/2006/relationships/image" Target="../media/image65.gif"/><Relationship Id="rId4" Type="http://schemas.openxmlformats.org/officeDocument/2006/relationships/image" Target="../media/image64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__3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slide" Target="slide8.xml"/><Relationship Id="rId4" Type="http://schemas.openxmlformats.org/officeDocument/2006/relationships/image" Target="../media/image69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slide" Target="slide18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66580" y="3996655"/>
            <a:ext cx="3600400" cy="720080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tabLst>
                <a:tab pos="0" algn="l"/>
                <a:tab pos="1120924" algn="l"/>
                <a:tab pos="1531989" algn="l"/>
                <a:tab pos="2086112" algn="l"/>
                <a:tab pos="3129168" algn="l"/>
                <a:tab pos="4172224" algn="l"/>
                <a:tab pos="5215280" algn="l"/>
                <a:tab pos="6258336" algn="l"/>
                <a:tab pos="7301393" algn="l"/>
                <a:tab pos="8344449" algn="l"/>
                <a:tab pos="9387505" algn="l"/>
                <a:tab pos="10430561" algn="l"/>
                <a:tab pos="11473617" algn="l"/>
              </a:tabLst>
              <a:defRPr/>
            </a:pPr>
            <a:r>
              <a:rPr lang="zh-TW" altLang="en-US" sz="4000" b="1" spc="342" dirty="0">
                <a:solidFill>
                  <a:schemeClr val="tx1"/>
                </a:solidFill>
              </a:rPr>
              <a:t>秘書室文書</a:t>
            </a:r>
            <a:r>
              <a:rPr lang="zh-TW" altLang="en-US" sz="4000" b="1" spc="342" dirty="0" smtClean="0">
                <a:solidFill>
                  <a:schemeClr val="tx1"/>
                </a:solidFill>
              </a:rPr>
              <a:t>科</a:t>
            </a:r>
            <a:endParaRPr lang="en-US" altLang="zh-TW" sz="40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123" name="標題 5"/>
          <p:cNvSpPr>
            <a:spLocks noGrp="1"/>
          </p:cNvSpPr>
          <p:nvPr>
            <p:ph type="ctrTitle"/>
          </p:nvPr>
        </p:nvSpPr>
        <p:spPr>
          <a:xfrm>
            <a:off x="1026220" y="1908423"/>
            <a:ext cx="9345586" cy="1080120"/>
          </a:xfrm>
          <a:gradFill rotWithShape="1">
            <a:gsLst>
              <a:gs pos="0">
                <a:srgbClr val="BEF397"/>
              </a:gs>
              <a:gs pos="32001">
                <a:srgbClr val="D5F6C0"/>
              </a:gs>
              <a:gs pos="100000">
                <a:srgbClr val="EAFAE0"/>
              </a:gs>
            </a:gsLst>
            <a:lin ang="13500000" scaled="1"/>
          </a:gradFill>
          <a:ln>
            <a:solidFill>
              <a:srgbClr val="00800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/>
            <a:r>
              <a:rPr lang="zh-TW" altLang="en-US" sz="5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公文線上簽核系統</a:t>
            </a:r>
            <a:r>
              <a:rPr lang="zh-TW" altLang="en-US" sz="5500" dirty="0">
                <a:latin typeface="標楷體" panose="03000509000000000000" pitchFamily="65" charset="-120"/>
                <a:ea typeface="標楷體" panose="03000509000000000000" pitchFamily="65" charset="-120"/>
              </a:rPr>
              <a:t>使用說明</a:t>
            </a:r>
          </a:p>
        </p:txBody>
      </p:sp>
      <p:sp>
        <p:nvSpPr>
          <p:cNvPr id="5" name="標題 5"/>
          <p:cNvSpPr txBox="1">
            <a:spLocks/>
          </p:cNvSpPr>
          <p:nvPr/>
        </p:nvSpPr>
        <p:spPr bwMode="auto">
          <a:xfrm>
            <a:off x="666180" y="828303"/>
            <a:ext cx="9722454" cy="111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7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algn="ctr">
              <a:defRPr/>
            </a:pPr>
            <a:r>
              <a:rPr lang="en-US" altLang="zh-TW" sz="5500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en-US" sz="5500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en-US" sz="55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新進人員講習</a:t>
            </a:r>
            <a:r>
              <a:rPr lang="en-US" altLang="zh-TW" sz="5500" kern="0" dirty="0"/>
              <a:t/>
            </a:r>
            <a:br>
              <a:rPr lang="en-US" altLang="zh-TW" sz="5500" kern="0" dirty="0"/>
            </a:br>
            <a:endParaRPr lang="zh-TW" altLang="en-US" sz="5500" kern="0" dirty="0"/>
          </a:p>
        </p:txBody>
      </p:sp>
      <p:sp>
        <p:nvSpPr>
          <p:cNvPr id="2" name="文字方塊 1"/>
          <p:cNvSpPr txBox="1"/>
          <p:nvPr/>
        </p:nvSpPr>
        <p:spPr>
          <a:xfrm>
            <a:off x="3966757" y="5868863"/>
            <a:ext cx="4799933" cy="813211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en-US" altLang="zh-TW" sz="4600" dirty="0" smtClean="0"/>
              <a:t>110</a:t>
            </a:r>
            <a:r>
              <a:rPr lang="zh-TW" altLang="en-US" sz="4600" dirty="0" smtClean="0"/>
              <a:t>年</a:t>
            </a:r>
            <a:r>
              <a:rPr lang="en-US" altLang="zh-TW" sz="4600" dirty="0" smtClean="0"/>
              <a:t> 01</a:t>
            </a:r>
            <a:r>
              <a:rPr lang="zh-TW" altLang="en-US" sz="4600" dirty="0" smtClean="0"/>
              <a:t>月</a:t>
            </a:r>
            <a:r>
              <a:rPr lang="en-US" altLang="zh-TW" sz="4600" dirty="0" smtClean="0"/>
              <a:t>07</a:t>
            </a:r>
            <a:r>
              <a:rPr lang="zh-TW" altLang="en-US" sz="4600" dirty="0" smtClean="0"/>
              <a:t>日</a:t>
            </a:r>
            <a:endParaRPr lang="zh-TW" altLang="en-US" sz="46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2B48C-94F8-4A4C-A844-4D9B5EBF72DD}" type="slidenum">
              <a:rPr lang="en-US" altLang="zh-TW" smtClean="0"/>
              <a:pPr>
                <a:defRPr/>
              </a:pPr>
              <a:t>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25621188"/>
      </p:ext>
    </p:extLst>
  </p:cSld>
  <p:clrMapOvr>
    <a:masterClrMapping/>
  </p:clrMapOvr>
  <p:transition advTm="9906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二、系統簡介</a:t>
            </a:r>
            <a:r>
              <a:rPr lang="en-US" altLang="zh-TW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介面 </a:t>
            </a:r>
          </a:p>
        </p:txBody>
      </p:sp>
      <p:pic>
        <p:nvPicPr>
          <p:cNvPr id="13315" name="內容版面配置區 5" descr="2012-09-06_10345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2164" y="1795800"/>
            <a:ext cx="10104403" cy="4134191"/>
          </a:xfrm>
        </p:spPr>
      </p:pic>
      <p:grpSp>
        <p:nvGrpSpPr>
          <p:cNvPr id="3" name="群組 2"/>
          <p:cNvGrpSpPr/>
          <p:nvPr/>
        </p:nvGrpSpPr>
        <p:grpSpPr>
          <a:xfrm>
            <a:off x="2034332" y="2817971"/>
            <a:ext cx="8280344" cy="3185532"/>
            <a:chOff x="2034332" y="2817971"/>
            <a:chExt cx="8280344" cy="3185532"/>
          </a:xfrm>
        </p:grpSpPr>
        <p:sp>
          <p:nvSpPr>
            <p:cNvPr id="11" name="圓角矩形 10"/>
            <p:cNvSpPr/>
            <p:nvPr/>
          </p:nvSpPr>
          <p:spPr bwMode="auto">
            <a:xfrm>
              <a:off x="2034332" y="2817971"/>
              <a:ext cx="8280344" cy="2630690"/>
            </a:xfrm>
            <a:prstGeom prst="roundRect">
              <a:avLst>
                <a:gd name="adj" fmla="val 4161"/>
              </a:avLst>
            </a:prstGeom>
            <a:noFill/>
            <a:ln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104306" tIns="52153" rIns="104306" bIns="52153"/>
            <a:lstStyle/>
            <a:p>
              <a:pPr latinLnBrk="1">
                <a:defRPr/>
              </a:pPr>
              <a:endParaRPr lang="zh-TW" altLang="en-US" sz="2700">
                <a:solidFill>
                  <a:srgbClr val="000000"/>
                </a:solidFill>
                <a:latin typeface="Gulim" pitchFamily="34" charset="-127"/>
                <a:ea typeface="Gulim" pitchFamily="34" charset="-127"/>
              </a:endParaRPr>
            </a:p>
          </p:txBody>
        </p:sp>
        <p:sp>
          <p:nvSpPr>
            <p:cNvPr id="12" name="AutoShape 18"/>
            <p:cNvSpPr>
              <a:spLocks noChangeArrowheads="1"/>
            </p:cNvSpPr>
            <p:nvPr/>
          </p:nvSpPr>
          <p:spPr bwMode="auto">
            <a:xfrm>
              <a:off x="8209413" y="5606187"/>
              <a:ext cx="2105263" cy="397316"/>
            </a:xfrm>
            <a:prstGeom prst="wedgeRoundRectCallout">
              <a:avLst>
                <a:gd name="adj1" fmla="val -44741"/>
                <a:gd name="adj2" fmla="val -117917"/>
                <a:gd name="adj3" fmla="val 16667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4306" tIns="52153" rIns="104306" bIns="52153" anchor="b"/>
            <a:lstStyle/>
            <a:p>
              <a:pPr algn="ctr">
                <a:defRPr/>
              </a:pPr>
              <a:r>
                <a:rPr kumimoji="0" lang="zh-TW" altLang="en-US" b="1" dirty="0">
                  <a:solidFill>
                    <a:srgbClr val="FF0000"/>
                  </a:solidFill>
                </a:rPr>
                <a:t>主要作業區</a:t>
              </a: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594171" y="5594009"/>
            <a:ext cx="5594129" cy="1123613"/>
            <a:chOff x="594171" y="5594009"/>
            <a:chExt cx="5594129" cy="1123613"/>
          </a:xfrm>
        </p:grpSpPr>
        <p:sp>
          <p:nvSpPr>
            <p:cNvPr id="13" name="圓角矩形 12"/>
            <p:cNvSpPr/>
            <p:nvPr/>
          </p:nvSpPr>
          <p:spPr bwMode="auto">
            <a:xfrm rot="10800000" flipV="1">
              <a:off x="594171" y="5594009"/>
              <a:ext cx="5498191" cy="393815"/>
            </a:xfrm>
            <a:prstGeom prst="roundRect">
              <a:avLst>
                <a:gd name="adj" fmla="val 6524"/>
              </a:avLst>
            </a:prstGeom>
            <a:noFill/>
            <a:ln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104306" tIns="52153" rIns="104306" bIns="52153"/>
            <a:lstStyle/>
            <a:p>
              <a:pPr latinLnBrk="1">
                <a:defRPr/>
              </a:pPr>
              <a:endParaRPr lang="zh-TW" altLang="en-US" sz="2700">
                <a:solidFill>
                  <a:srgbClr val="000000"/>
                </a:solidFill>
                <a:latin typeface="Gulim" pitchFamily="34" charset="-127"/>
                <a:ea typeface="Gulim" pitchFamily="34" charset="-127"/>
              </a:endParaRPr>
            </a:p>
          </p:txBody>
        </p:sp>
        <p:sp>
          <p:nvSpPr>
            <p:cNvPr id="14" name="AutoShape 20"/>
            <p:cNvSpPr>
              <a:spLocks noChangeArrowheads="1"/>
            </p:cNvSpPr>
            <p:nvPr/>
          </p:nvSpPr>
          <p:spPr bwMode="auto">
            <a:xfrm>
              <a:off x="4251978" y="6320306"/>
              <a:ext cx="1936322" cy="397316"/>
            </a:xfrm>
            <a:prstGeom prst="wedgeRoundRectCallout">
              <a:avLst>
                <a:gd name="adj1" fmla="val -44059"/>
                <a:gd name="adj2" fmla="val -124580"/>
                <a:gd name="adj3" fmla="val 16667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4306" tIns="52153" rIns="104306" bIns="52153" anchor="b"/>
            <a:lstStyle/>
            <a:p>
              <a:pPr algn="ctr">
                <a:defRPr/>
              </a:pPr>
              <a:r>
                <a:rPr kumimoji="0" lang="zh-TW" altLang="en-US" b="1" dirty="0">
                  <a:solidFill>
                    <a:srgbClr val="FF0000"/>
                  </a:solidFill>
                </a:rPr>
                <a:t>公文檢視區</a:t>
              </a:r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10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7795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標題 1"/>
          <p:cNvSpPr>
            <a:spLocks noGrp="1"/>
          </p:cNvSpPr>
          <p:nvPr>
            <p:ph type="title"/>
          </p:nvPr>
        </p:nvSpPr>
        <p:spPr>
          <a:xfrm>
            <a:off x="1725698" y="207985"/>
            <a:ext cx="8589354" cy="840140"/>
          </a:xfrm>
        </p:spPr>
        <p:txBody>
          <a:bodyPr/>
          <a:lstStyle/>
          <a:p>
            <a:pPr algn="l"/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二、系統簡介</a:t>
            </a:r>
            <a:r>
              <a:rPr lang="en-US" altLang="zh-TW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創簽稿</a:t>
            </a:r>
          </a:p>
        </p:txBody>
      </p:sp>
      <p:sp>
        <p:nvSpPr>
          <p:cNvPr id="17411" name="內容版面配置區 2"/>
          <p:cNvSpPr>
            <a:spLocks noGrp="1"/>
          </p:cNvSpPr>
          <p:nvPr>
            <p:ph idx="1"/>
          </p:nvPr>
        </p:nvSpPr>
        <p:spPr>
          <a:xfrm>
            <a:off x="522164" y="1372940"/>
            <a:ext cx="9624060" cy="1296256"/>
          </a:xfrm>
        </p:spPr>
        <p:txBody>
          <a:bodyPr/>
          <a:lstStyle/>
          <a:p>
            <a:r>
              <a:rPr lang="zh-TW" altLang="en-US" dirty="0" smtClean="0"/>
              <a:t>請於首頁點選右上方</a:t>
            </a:r>
            <a:r>
              <a:rPr lang="en-US" altLang="zh-TW" dirty="0">
                <a:solidFill>
                  <a:srgbClr val="FF0000"/>
                </a:solidFill>
              </a:rPr>
              <a:t>【</a:t>
            </a:r>
            <a:r>
              <a:rPr lang="zh-TW" altLang="en-US" dirty="0" smtClean="0">
                <a:solidFill>
                  <a:srgbClr val="FF0000"/>
                </a:solidFill>
              </a:rPr>
              <a:t>創簽</a:t>
            </a:r>
            <a:r>
              <a:rPr lang="en-US" altLang="zh-TW" dirty="0" smtClean="0">
                <a:solidFill>
                  <a:srgbClr val="FF0000"/>
                </a:solidFill>
              </a:rPr>
              <a:t>/</a:t>
            </a:r>
            <a:r>
              <a:rPr lang="zh-TW" altLang="en-US" dirty="0" smtClean="0">
                <a:solidFill>
                  <a:srgbClr val="FF0000"/>
                </a:solidFill>
              </a:rPr>
              <a:t>創稿</a:t>
            </a:r>
            <a:r>
              <a:rPr lang="en-US" altLang="zh-TW" dirty="0">
                <a:solidFill>
                  <a:srgbClr val="FF0000"/>
                </a:solidFill>
              </a:rPr>
              <a:t>】</a:t>
            </a:r>
            <a:r>
              <a:rPr lang="zh-TW" altLang="en-US" dirty="0" smtClean="0"/>
              <a:t>按鈕開啟公文製作軟體，進行公文繕打</a:t>
            </a:r>
          </a:p>
          <a:p>
            <a:endParaRPr lang="zh-TW" altLang="en-US" dirty="0" smtClean="0"/>
          </a:p>
        </p:txBody>
      </p:sp>
      <p:pic>
        <p:nvPicPr>
          <p:cNvPr id="17413" name="圖片 4" descr="2012-09-17_1118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24" y="2563354"/>
            <a:ext cx="10082076" cy="409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6498828" y="2657634"/>
            <a:ext cx="673906" cy="6353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圖說文字 6"/>
          <p:cNvSpPr/>
          <p:nvPr/>
        </p:nvSpPr>
        <p:spPr>
          <a:xfrm>
            <a:off x="6609116" y="3621356"/>
            <a:ext cx="2864569" cy="477829"/>
          </a:xfrm>
          <a:prstGeom prst="wedgeRectCallout">
            <a:avLst>
              <a:gd name="adj1" fmla="val -40930"/>
              <a:gd name="adj2" fmla="val -13129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創簽</a:t>
            </a:r>
            <a:r>
              <a:rPr lang="en-US" altLang="zh-TW" sz="2300" dirty="0"/>
              <a:t>/</a:t>
            </a:r>
            <a:r>
              <a:rPr lang="zh-TW" altLang="en-US" sz="2300" dirty="0" smtClean="0"/>
              <a:t>創稿</a:t>
            </a:r>
            <a:r>
              <a:rPr lang="en-US" altLang="zh-TW" sz="2300" dirty="0" smtClean="0"/>
              <a:t>】</a:t>
            </a:r>
            <a:endParaRPr lang="zh-TW" altLang="en-US" sz="23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11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3985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9" t="18029" r="15709" b="24405"/>
          <a:stretch/>
        </p:blipFill>
        <p:spPr bwMode="auto">
          <a:xfrm>
            <a:off x="624456" y="1548383"/>
            <a:ext cx="10020550" cy="544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標題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885542"/>
          </a:xfrm>
        </p:spPr>
        <p:txBody>
          <a:bodyPr/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二、系統簡介</a:t>
            </a:r>
            <a:r>
              <a:rPr lang="en-US" altLang="zh-TW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創簽稿</a:t>
            </a:r>
          </a:p>
        </p:txBody>
      </p:sp>
      <p:sp>
        <p:nvSpPr>
          <p:cNvPr id="18435" name="內容版面配置區 2"/>
          <p:cNvSpPr>
            <a:spLocks noGrp="1"/>
          </p:cNvSpPr>
          <p:nvPr>
            <p:ph idx="1"/>
          </p:nvPr>
        </p:nvSpPr>
        <p:spPr>
          <a:xfrm>
            <a:off x="659056" y="1130128"/>
            <a:ext cx="9802283" cy="5789339"/>
          </a:xfrm>
        </p:spPr>
        <p:txBody>
          <a:bodyPr/>
          <a:lstStyle/>
          <a:p>
            <a:r>
              <a:rPr lang="zh-TW" altLang="en-US" sz="3200" dirty="0"/>
              <a:t>選擇公文格式，點選</a:t>
            </a:r>
            <a:r>
              <a:rPr lang="en-US" altLang="zh-TW" sz="3200" dirty="0"/>
              <a:t>【</a:t>
            </a:r>
            <a:r>
              <a:rPr lang="zh-TW" altLang="en-US" sz="3200" dirty="0"/>
              <a:t>確定</a:t>
            </a:r>
            <a:r>
              <a:rPr lang="en-US" altLang="zh-TW" sz="3200" dirty="0"/>
              <a:t>】</a:t>
            </a:r>
            <a:r>
              <a:rPr lang="zh-TW" altLang="en-US" sz="3200" dirty="0"/>
              <a:t>開啟編輯畫面</a:t>
            </a:r>
          </a:p>
        </p:txBody>
      </p:sp>
      <p:sp>
        <p:nvSpPr>
          <p:cNvPr id="7" name="矩形 6"/>
          <p:cNvSpPr/>
          <p:nvPr/>
        </p:nvSpPr>
        <p:spPr>
          <a:xfrm>
            <a:off x="882203" y="3686116"/>
            <a:ext cx="9505057" cy="6773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圖說文字 7"/>
          <p:cNvSpPr/>
          <p:nvPr/>
        </p:nvSpPr>
        <p:spPr>
          <a:xfrm>
            <a:off x="5322564" y="4733338"/>
            <a:ext cx="2443145" cy="477830"/>
          </a:xfrm>
          <a:prstGeom prst="wedgeRectCallout">
            <a:avLst>
              <a:gd name="adj1" fmla="val -40930"/>
              <a:gd name="adj2" fmla="val -1312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選擇公文格式</a:t>
            </a:r>
          </a:p>
        </p:txBody>
      </p:sp>
      <p:sp>
        <p:nvSpPr>
          <p:cNvPr id="10" name="矩形圖說文字 9"/>
          <p:cNvSpPr/>
          <p:nvPr/>
        </p:nvSpPr>
        <p:spPr>
          <a:xfrm>
            <a:off x="7002884" y="1844726"/>
            <a:ext cx="2010583" cy="477829"/>
          </a:xfrm>
          <a:prstGeom prst="wedgeRectCallout">
            <a:avLst>
              <a:gd name="adj1" fmla="val 61831"/>
              <a:gd name="adj2" fmla="val -262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確定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11" name="矩形 10"/>
          <p:cNvSpPr/>
          <p:nvPr/>
        </p:nvSpPr>
        <p:spPr>
          <a:xfrm>
            <a:off x="882203" y="2845976"/>
            <a:ext cx="9433049" cy="2765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橢圓 1"/>
          <p:cNvSpPr/>
          <p:nvPr/>
        </p:nvSpPr>
        <p:spPr>
          <a:xfrm>
            <a:off x="1602284" y="1980431"/>
            <a:ext cx="1008112" cy="4763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2855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1295223" y="128593"/>
            <a:ext cx="8276246" cy="1032672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二、系統簡介</a:t>
            </a:r>
            <a:r>
              <a:rPr lang="en-US" altLang="zh-TW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創簽稿</a:t>
            </a:r>
            <a:endParaRPr lang="zh-TW" altLang="en-US" sz="4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334483" y="2415237"/>
            <a:ext cx="601683" cy="1587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0" name="內容版面配置區 9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9694854"/>
              </p:ext>
            </p:extLst>
          </p:nvPr>
        </p:nvGraphicFramePr>
        <p:xfrm>
          <a:off x="1708150" y="1116013"/>
          <a:ext cx="7126288" cy="5868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7" name="文件" r:id="rId3" imgW="5265098" imgH="4336547" progId="Word.Document.12">
                  <p:embed/>
                </p:oleObj>
              </mc:Choice>
              <mc:Fallback>
                <p:oleObj name="文件" r:id="rId3" imgW="5265098" imgH="433654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08150" y="1116013"/>
                        <a:ext cx="7126288" cy="5868987"/>
                      </a:xfrm>
                      <a:prstGeom prst="rect">
                        <a:avLst/>
                      </a:prstGeom>
                      <a:ln>
                        <a:solidFill>
                          <a:srgbClr val="0000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矩形 2"/>
          <p:cNvSpPr/>
          <p:nvPr/>
        </p:nvSpPr>
        <p:spPr>
          <a:xfrm>
            <a:off x="7434932" y="1548383"/>
            <a:ext cx="1515768" cy="48429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9136121" y="2473653"/>
            <a:ext cx="1178931" cy="24184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9193492" y="2584357"/>
            <a:ext cx="1064189" cy="2367482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zh-TW" altLang="en-US" dirty="0" smtClean="0"/>
              <a:t>文面有</a:t>
            </a:r>
            <a:r>
              <a:rPr lang="zh-TW" altLang="en-US" dirty="0" smtClean="0">
                <a:solidFill>
                  <a:srgbClr val="FF0000"/>
                </a:solidFill>
              </a:rPr>
              <a:t>紅線</a:t>
            </a:r>
            <a:r>
              <a:rPr lang="zh-TW" altLang="en-US" dirty="0" smtClean="0"/>
              <a:t>標示者，一定要輸入資料方能存檔</a:t>
            </a:r>
            <a:endParaRPr lang="zh-TW" altLang="en-US" dirty="0"/>
          </a:p>
        </p:txBody>
      </p:sp>
      <p:sp>
        <p:nvSpPr>
          <p:cNvPr id="14" name="橢圓 13"/>
          <p:cNvSpPr/>
          <p:nvPr/>
        </p:nvSpPr>
        <p:spPr>
          <a:xfrm>
            <a:off x="2691337" y="5537406"/>
            <a:ext cx="589465" cy="6351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15" name="矩形圖說文字 14"/>
          <p:cNvSpPr/>
          <p:nvPr/>
        </p:nvSpPr>
        <p:spPr>
          <a:xfrm>
            <a:off x="569393" y="5185759"/>
            <a:ext cx="1852606" cy="396961"/>
          </a:xfrm>
          <a:prstGeom prst="wedgeRectCallout">
            <a:avLst>
              <a:gd name="adj1" fmla="val 59437"/>
              <a:gd name="adj2" fmla="val 10046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695707" y="5169994"/>
            <a:ext cx="1599978" cy="428490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zh-TW" altLang="en-US" dirty="0" smtClean="0"/>
              <a:t>用點選方式</a:t>
            </a:r>
            <a:r>
              <a:rPr lang="en-US" altLang="zh-TW" dirty="0" smtClean="0"/>
              <a:t> </a:t>
            </a:r>
            <a:endParaRPr lang="zh-TW" altLang="en-US" dirty="0"/>
          </a:p>
        </p:txBody>
      </p:sp>
      <p:sp>
        <p:nvSpPr>
          <p:cNvPr id="17" name="橢圓 16"/>
          <p:cNvSpPr/>
          <p:nvPr/>
        </p:nvSpPr>
        <p:spPr>
          <a:xfrm>
            <a:off x="5178280" y="2415237"/>
            <a:ext cx="589465" cy="6351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13</a:t>
            </a:fld>
            <a:endParaRPr lang="en-US" altLang="zh-TW"/>
          </a:p>
        </p:txBody>
      </p:sp>
      <p:sp>
        <p:nvSpPr>
          <p:cNvPr id="13" name="橢圓 12"/>
          <p:cNvSpPr/>
          <p:nvPr/>
        </p:nvSpPr>
        <p:spPr>
          <a:xfrm>
            <a:off x="2691337" y="4574553"/>
            <a:ext cx="589465" cy="6351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5334482" y="1764407"/>
            <a:ext cx="804306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518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>
          <a:xfrm>
            <a:off x="556020" y="180231"/>
            <a:ext cx="9624060" cy="1260211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二、系統簡介</a:t>
            </a:r>
            <a:r>
              <a:rPr lang="en-US" altLang="zh-TW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創簽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稿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受文者設定</a:t>
            </a:r>
          </a:p>
        </p:txBody>
      </p:sp>
      <p:sp>
        <p:nvSpPr>
          <p:cNvPr id="9219" name="內容版面配置區 2"/>
          <p:cNvSpPr>
            <a:spLocks noGrp="1"/>
          </p:cNvSpPr>
          <p:nvPr>
            <p:ph idx="1"/>
          </p:nvPr>
        </p:nvSpPr>
        <p:spPr>
          <a:xfrm>
            <a:off x="556020" y="1260351"/>
            <a:ext cx="9624060" cy="4990084"/>
          </a:xfrm>
        </p:spPr>
        <p:txBody>
          <a:bodyPr/>
          <a:lstStyle/>
          <a:p>
            <a:r>
              <a:rPr lang="zh-TW" altLang="en-US" dirty="0" smtClean="0"/>
              <a:t>正副本受文者設定</a:t>
            </a:r>
          </a:p>
        </p:txBody>
      </p:sp>
      <p:pic>
        <p:nvPicPr>
          <p:cNvPr id="9221" name="圖片 4" descr="2012-09-17_11405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4"/>
          <a:stretch/>
        </p:blipFill>
        <p:spPr bwMode="auto">
          <a:xfrm>
            <a:off x="594172" y="2077598"/>
            <a:ext cx="10099228" cy="448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14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3852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>
          <a:xfrm>
            <a:off x="534670" y="180231"/>
            <a:ext cx="9624060" cy="936103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、系統簡介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創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簽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稿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夾帶附件</a:t>
            </a:r>
          </a:p>
        </p:txBody>
      </p:sp>
      <p:sp>
        <p:nvSpPr>
          <p:cNvPr id="11267" name="內容版面配置區 2"/>
          <p:cNvSpPr>
            <a:spLocks noGrp="1"/>
          </p:cNvSpPr>
          <p:nvPr>
            <p:ph idx="1"/>
          </p:nvPr>
        </p:nvSpPr>
        <p:spPr>
          <a:xfrm>
            <a:off x="594172" y="884149"/>
            <a:ext cx="9624060" cy="2504314"/>
          </a:xfrm>
        </p:spPr>
        <p:txBody>
          <a:bodyPr>
            <a:noAutofit/>
          </a:bodyPr>
          <a:lstStyle/>
          <a:p>
            <a:pPr eaLnBrk="1" hangingPunct="1"/>
            <a:r>
              <a:rPr lang="zh-TW" altLang="en-US" sz="2600" dirty="0" smtClean="0"/>
              <a:t>選擇附件種類</a:t>
            </a:r>
            <a:endParaRPr lang="en-US" altLang="zh-TW" sz="2600" dirty="0" smtClean="0"/>
          </a:p>
          <a:p>
            <a:pPr marL="0" indent="0" eaLnBrk="1" hangingPunct="1">
              <a:buNone/>
            </a:pPr>
            <a:r>
              <a:rPr lang="zh-TW" altLang="en-US" sz="2600" dirty="0"/>
              <a:t> </a:t>
            </a:r>
            <a:r>
              <a:rPr lang="zh-TW" altLang="en-US" sz="2600" dirty="0" smtClean="0"/>
              <a:t>     </a:t>
            </a:r>
            <a:r>
              <a:rPr lang="zh-TW" altLang="en-US" sz="2600" b="1" dirty="0" smtClean="0"/>
              <a:t>「 </a:t>
            </a:r>
            <a:r>
              <a:rPr lang="zh-TW" altLang="en-US" sz="2600" b="1" dirty="0">
                <a:solidFill>
                  <a:srgbClr val="3EDFFA"/>
                </a:solidFill>
              </a:rPr>
              <a:t>發文附件</a:t>
            </a:r>
            <a:r>
              <a:rPr lang="zh-TW" altLang="en-US" sz="2600" dirty="0">
                <a:solidFill>
                  <a:srgbClr val="3EDFFA"/>
                </a:solidFill>
              </a:rPr>
              <a:t>」（標簽顏色為藍色</a:t>
            </a:r>
            <a:r>
              <a:rPr lang="zh-TW" altLang="en-US" sz="2600" dirty="0" smtClean="0"/>
              <a:t>）</a:t>
            </a:r>
            <a:r>
              <a:rPr lang="en-US" altLang="zh-TW" sz="2600" dirty="0" smtClean="0"/>
              <a:t>--</a:t>
            </a:r>
            <a:r>
              <a:rPr lang="zh-TW" altLang="en-US" sz="2600" dirty="0" smtClean="0"/>
              <a:t>發文時</a:t>
            </a:r>
            <a:r>
              <a:rPr lang="zh-TW" altLang="en-US" sz="2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會</a:t>
            </a:r>
            <a:r>
              <a:rPr lang="zh-TW" altLang="en-US" sz="2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隨公文送出</a:t>
            </a:r>
            <a:r>
              <a:rPr lang="zh-TW" altLang="en-US" sz="2600" dirty="0" smtClean="0"/>
              <a:t>；</a:t>
            </a:r>
            <a:endParaRPr lang="en-US" altLang="zh-TW" sz="2600" dirty="0" smtClean="0"/>
          </a:p>
          <a:p>
            <a:pPr marL="0" indent="0" eaLnBrk="1" hangingPunct="1">
              <a:buNone/>
            </a:pPr>
            <a:r>
              <a:rPr lang="zh-TW" altLang="en-US" sz="2600" dirty="0"/>
              <a:t> </a:t>
            </a:r>
            <a:r>
              <a:rPr lang="zh-TW" altLang="en-US" sz="2600" dirty="0" smtClean="0"/>
              <a:t>     「</a:t>
            </a:r>
            <a:r>
              <a:rPr lang="zh-TW" altLang="en-US" sz="2600" b="1" dirty="0" smtClean="0">
                <a:solidFill>
                  <a:srgbClr val="CC00FF"/>
                </a:solidFill>
              </a:rPr>
              <a:t>會</a:t>
            </a:r>
            <a:r>
              <a:rPr lang="zh-TW" altLang="en-US" sz="2600" b="1" dirty="0">
                <a:solidFill>
                  <a:srgbClr val="CC00FF"/>
                </a:solidFill>
              </a:rPr>
              <a:t>簽附件</a:t>
            </a:r>
            <a:r>
              <a:rPr lang="zh-TW" altLang="en-US" sz="2600" dirty="0">
                <a:solidFill>
                  <a:srgbClr val="CC00FF"/>
                </a:solidFill>
              </a:rPr>
              <a:t>」（標簽顏色為</a:t>
            </a:r>
            <a:r>
              <a:rPr lang="zh-TW" altLang="en-US" sz="2600" dirty="0" smtClean="0">
                <a:solidFill>
                  <a:srgbClr val="CC00FF"/>
                </a:solidFill>
              </a:rPr>
              <a:t>紫色）</a:t>
            </a:r>
            <a:r>
              <a:rPr lang="en-US" altLang="zh-TW" sz="2600" dirty="0" smtClean="0"/>
              <a:t>--</a:t>
            </a:r>
            <a:r>
              <a:rPr lang="zh-TW" altLang="en-US" sz="2600" dirty="0" smtClean="0"/>
              <a:t>為</a:t>
            </a:r>
            <a:r>
              <a:rPr lang="zh-TW" altLang="en-US" sz="2600" dirty="0"/>
              <a:t>內部簽</a:t>
            </a:r>
            <a:r>
              <a:rPr lang="zh-TW" altLang="en-US" sz="2600" dirty="0" smtClean="0"/>
              <a:t>辦供</a:t>
            </a:r>
            <a:r>
              <a:rPr lang="zh-TW" altLang="en-US" sz="2600" dirty="0"/>
              <a:t>參考之</a:t>
            </a:r>
            <a:r>
              <a:rPr lang="zh-TW" altLang="en-US" sz="2600" dirty="0" smtClean="0"/>
              <a:t>資料，</a:t>
            </a:r>
            <a:endParaRPr lang="en-US" altLang="zh-TW" sz="2600" dirty="0" smtClean="0"/>
          </a:p>
          <a:p>
            <a:pPr marL="0" indent="0" eaLnBrk="1" hangingPunct="1">
              <a:buNone/>
            </a:pPr>
            <a:r>
              <a:rPr lang="zh-TW" altLang="en-US" sz="2600" dirty="0"/>
              <a:t> </a:t>
            </a:r>
            <a:r>
              <a:rPr lang="zh-TW" altLang="en-US" sz="2600" dirty="0" smtClean="0"/>
              <a:t>                                                                          </a:t>
            </a:r>
            <a:r>
              <a:rPr lang="zh-TW" altLang="en-US" sz="2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不</a:t>
            </a:r>
            <a:r>
              <a:rPr lang="zh-TW" altLang="en-US" sz="2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隨文</a:t>
            </a:r>
            <a:r>
              <a:rPr lang="zh-TW" altLang="en-US" sz="2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發送</a:t>
            </a:r>
            <a:r>
              <a:rPr lang="zh-TW" altLang="en-US" sz="2600" dirty="0" smtClean="0"/>
              <a:t>。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666179" y="3371210"/>
            <a:ext cx="6480721" cy="3332864"/>
            <a:chOff x="162913" y="2748569"/>
            <a:chExt cx="6552728" cy="3470776"/>
          </a:xfrm>
        </p:grpSpPr>
        <p:pic>
          <p:nvPicPr>
            <p:cNvPr id="9" name="圖片 8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62913" y="2748569"/>
              <a:ext cx="6552728" cy="3470776"/>
            </a:xfrm>
            <a:prstGeom prst="rect">
              <a:avLst/>
            </a:prstGeom>
          </p:spPr>
        </p:pic>
        <p:grpSp>
          <p:nvGrpSpPr>
            <p:cNvPr id="3" name="群組 2"/>
            <p:cNvGrpSpPr/>
            <p:nvPr/>
          </p:nvGrpSpPr>
          <p:grpSpPr>
            <a:xfrm>
              <a:off x="3223253" y="3034413"/>
              <a:ext cx="1690665" cy="718623"/>
              <a:chOff x="3223253" y="3034413"/>
              <a:chExt cx="1690665" cy="718623"/>
            </a:xfrm>
          </p:grpSpPr>
          <p:sp>
            <p:nvSpPr>
              <p:cNvPr id="2" name="橢圓 1"/>
              <p:cNvSpPr/>
              <p:nvPr/>
            </p:nvSpPr>
            <p:spPr>
              <a:xfrm>
                <a:off x="3223253" y="3392996"/>
                <a:ext cx="432048" cy="36004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橢圓 10"/>
              <p:cNvSpPr/>
              <p:nvPr/>
            </p:nvSpPr>
            <p:spPr>
              <a:xfrm>
                <a:off x="4481870" y="3034413"/>
                <a:ext cx="432048" cy="36004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10" name="群組 9"/>
          <p:cNvGrpSpPr/>
          <p:nvPr/>
        </p:nvGrpSpPr>
        <p:grpSpPr>
          <a:xfrm>
            <a:off x="5706740" y="2844527"/>
            <a:ext cx="4964547" cy="4107043"/>
            <a:chOff x="5079638" y="2816932"/>
            <a:chExt cx="3600400" cy="3420380"/>
          </a:xfrm>
        </p:grpSpPr>
        <p:pic>
          <p:nvPicPr>
            <p:cNvPr id="8" name="圖片 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079638" y="2816932"/>
              <a:ext cx="3600400" cy="3420380"/>
            </a:xfrm>
            <a:prstGeom prst="rect">
              <a:avLst/>
            </a:prstGeom>
          </p:spPr>
        </p:pic>
        <p:sp>
          <p:nvSpPr>
            <p:cNvPr id="16" name="橢圓 15"/>
            <p:cNvSpPr/>
            <p:nvPr/>
          </p:nvSpPr>
          <p:spPr>
            <a:xfrm flipV="1">
              <a:off x="6330102" y="3933056"/>
              <a:ext cx="701958" cy="36004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15</a:t>
            </a:fld>
            <a:endParaRPr lang="en-US" altLang="zh-TW"/>
          </a:p>
        </p:txBody>
      </p:sp>
      <p:sp>
        <p:nvSpPr>
          <p:cNvPr id="13" name="橢圓 12"/>
          <p:cNvSpPr/>
          <p:nvPr/>
        </p:nvSpPr>
        <p:spPr>
          <a:xfrm>
            <a:off x="954213" y="3908840"/>
            <a:ext cx="792088" cy="5918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738188" y="6227020"/>
            <a:ext cx="9865096" cy="95410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marL="0" lvl="2" indent="-391146">
              <a:buClr>
                <a:srgbClr val="CC0066"/>
              </a:buClr>
              <a:defRPr/>
            </a:pPr>
            <a:r>
              <a:rPr lang="zh-TW" altLang="en-US" sz="2800" b="1" dirty="0" smtClean="0"/>
              <a:t>為落實推動</a:t>
            </a:r>
            <a:r>
              <a:rPr lang="en-US" altLang="zh-TW" sz="2800" b="1" dirty="0" smtClean="0"/>
              <a:t>ODF</a:t>
            </a:r>
            <a:r>
              <a:rPr lang="zh-TW" altLang="en-US" sz="2800" b="1" dirty="0" smtClean="0"/>
              <a:t>格式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請下載</a:t>
            </a:r>
            <a:r>
              <a:rPr lang="en-US" altLang="zh-TW" sz="2800" b="1" dirty="0" err="1" smtClean="0">
                <a:solidFill>
                  <a:srgbClr val="FF0000"/>
                </a:solidFill>
              </a:rPr>
              <a:t>LibreOffice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程式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(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本所首頁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ODF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專區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)</a:t>
            </a:r>
            <a:endParaRPr lang="en-US" altLang="zh-TW" sz="2800" b="1" dirty="0"/>
          </a:p>
          <a:p>
            <a:pPr marL="0" lvl="2" indent="-391146">
              <a:buClr>
                <a:srgbClr val="CC0066"/>
              </a:buClr>
              <a:defRPr/>
            </a:pPr>
            <a:r>
              <a:rPr lang="zh-TW" altLang="en-US" sz="2800" b="1" u="sng" dirty="0" smtClean="0">
                <a:solidFill>
                  <a:srgbClr val="FF0000"/>
                </a:solidFill>
              </a:rPr>
              <a:t>發文請以</a:t>
            </a:r>
            <a:r>
              <a:rPr lang="en-US" altLang="zh-TW" sz="2800" b="1" u="sng" dirty="0" smtClean="0">
                <a:solidFill>
                  <a:srgbClr val="FF0000"/>
                </a:solidFill>
              </a:rPr>
              <a:t>ODF/PDF</a:t>
            </a:r>
            <a:r>
              <a:rPr lang="zh-TW" altLang="en-US" sz="2800" b="1" u="sng" dirty="0" smtClean="0">
                <a:solidFill>
                  <a:srgbClr val="FF0000"/>
                </a:solidFill>
              </a:rPr>
              <a:t>格式為附件</a:t>
            </a:r>
            <a:endParaRPr lang="en-US" altLang="zh-TW" sz="2800" b="1" dirty="0"/>
          </a:p>
        </p:txBody>
      </p:sp>
    </p:spTree>
    <p:extLst>
      <p:ext uri="{BB962C8B-B14F-4D97-AF65-F5344CB8AC3E}">
        <p14:creationId xmlns:p14="http://schemas.microsoft.com/office/powerpoint/2010/main" val="198668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圖片 7" descr="2012-09-17_1145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23" y="3420591"/>
            <a:ext cx="9961453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標題 1"/>
          <p:cNvSpPr>
            <a:spLocks noGrp="1"/>
          </p:cNvSpPr>
          <p:nvPr>
            <p:ph type="title"/>
          </p:nvPr>
        </p:nvSpPr>
        <p:spPr>
          <a:xfrm>
            <a:off x="522163" y="108223"/>
            <a:ext cx="9624060" cy="864096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二、系統簡介</a:t>
            </a:r>
            <a:r>
              <a:rPr lang="en-US" altLang="zh-TW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創簽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稿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登錄取號</a:t>
            </a:r>
          </a:p>
        </p:txBody>
      </p:sp>
      <p:pic>
        <p:nvPicPr>
          <p:cNvPr id="10246" name="圖片 9" descr="2012-09-17_11464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284" y="3924647"/>
            <a:ext cx="6317515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向下箭號 8"/>
          <p:cNvSpPr/>
          <p:nvPr/>
        </p:nvSpPr>
        <p:spPr>
          <a:xfrm rot="3082626">
            <a:off x="6833664" y="3450713"/>
            <a:ext cx="952159" cy="168384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16</a:t>
            </a:fld>
            <a:endParaRPr lang="en-US" altLang="zh-TW"/>
          </a:p>
        </p:txBody>
      </p:sp>
      <p:sp>
        <p:nvSpPr>
          <p:cNvPr id="8" name="橢圓 7"/>
          <p:cNvSpPr/>
          <p:nvPr/>
        </p:nvSpPr>
        <p:spPr>
          <a:xfrm>
            <a:off x="4626620" y="4117340"/>
            <a:ext cx="1584176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4266580" y="5724847"/>
            <a:ext cx="1424968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8165" y="1074075"/>
            <a:ext cx="9636567" cy="1908367"/>
          </a:xfrm>
        </p:spPr>
        <p:txBody>
          <a:bodyPr>
            <a:normAutofit lnSpcReduction="10000"/>
          </a:bodyPr>
          <a:lstStyle/>
          <a:p>
            <a:r>
              <a:rPr lang="en-US" altLang="zh-TW" dirty="0" smtClean="0"/>
              <a:t>【</a:t>
            </a:r>
            <a:r>
              <a:rPr lang="zh-TW" altLang="en-US" dirty="0" smtClean="0"/>
              <a:t>登錄取號</a:t>
            </a:r>
            <a:r>
              <a:rPr lang="en-US" altLang="zh-TW" dirty="0" smtClean="0"/>
              <a:t>】</a:t>
            </a:r>
            <a:r>
              <a:rPr lang="zh-TW" altLang="en-US" dirty="0" smtClean="0"/>
              <a:t>公文</a:t>
            </a:r>
            <a:r>
              <a:rPr lang="zh-TW" altLang="en-US" dirty="0"/>
              <a:t>內容繕打</a:t>
            </a:r>
            <a:r>
              <a:rPr lang="zh-TW" altLang="en-US" dirty="0" smtClean="0"/>
              <a:t>完畢後</a:t>
            </a:r>
            <a:r>
              <a:rPr lang="zh-TW" altLang="en-US" u="sng" dirty="0" smtClean="0">
                <a:solidFill>
                  <a:srgbClr val="FF0000"/>
                </a:solidFill>
              </a:rPr>
              <a:t>登錄取號</a:t>
            </a:r>
            <a:r>
              <a:rPr lang="zh-TW" altLang="en-US" dirty="0" smtClean="0"/>
              <a:t>完成才</a:t>
            </a:r>
            <a:r>
              <a:rPr lang="zh-TW" altLang="en-US" dirty="0"/>
              <a:t>會成為正式之</a:t>
            </a:r>
            <a:r>
              <a:rPr lang="zh-TW" altLang="en-US" dirty="0" smtClean="0"/>
              <a:t>公文並管制時效</a:t>
            </a:r>
            <a:endParaRPr lang="en-US" altLang="zh-TW" dirty="0" smtClean="0"/>
          </a:p>
          <a:p>
            <a:r>
              <a:rPr lang="zh-TW" altLang="en-US" dirty="0" smtClean="0">
                <a:solidFill>
                  <a:srgbClr val="0000FF"/>
                </a:solidFill>
              </a:rPr>
              <a:t>未</a:t>
            </a:r>
            <a:r>
              <a:rPr lang="zh-TW" altLang="en-US" dirty="0">
                <a:solidFill>
                  <a:srgbClr val="0000FF"/>
                </a:solidFill>
              </a:rPr>
              <a:t>取號者僅為</a:t>
            </a:r>
            <a:r>
              <a:rPr lang="zh-TW" altLang="en-US" dirty="0" smtClean="0">
                <a:solidFill>
                  <a:srgbClr val="0000FF"/>
                </a:solidFill>
              </a:rPr>
              <a:t>草稿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8971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>
          <a:xfrm>
            <a:off x="522164" y="0"/>
            <a:ext cx="9624060" cy="1008112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、系統簡介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創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簽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稿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設定傳送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84" y="2628503"/>
            <a:ext cx="9599867" cy="464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7605975" y="3132559"/>
            <a:ext cx="772263" cy="2381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17</a:t>
            </a:fld>
            <a:endParaRPr lang="en-US" altLang="zh-TW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534669" y="1008112"/>
            <a:ext cx="9780381" cy="1404367"/>
          </a:xfrm>
        </p:spPr>
        <p:txBody>
          <a:bodyPr>
            <a:normAutofit fontScale="85000" lnSpcReduction="20000"/>
          </a:bodyPr>
          <a:lstStyle/>
          <a:p>
            <a:r>
              <a:rPr lang="zh-TW" altLang="en-US" dirty="0"/>
              <a:t>設定傳送</a:t>
            </a:r>
            <a:r>
              <a:rPr lang="zh-TW" altLang="en-US" dirty="0" smtClean="0"/>
              <a:t>：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點選</a:t>
            </a:r>
            <a:r>
              <a:rPr lang="en-US" altLang="zh-TW" dirty="0"/>
              <a:t>[</a:t>
            </a:r>
            <a:r>
              <a:rPr lang="zh-TW" altLang="en-US" dirty="0"/>
              <a:t>傳送</a:t>
            </a:r>
            <a:r>
              <a:rPr lang="en-US" altLang="zh-TW" dirty="0"/>
              <a:t>/</a:t>
            </a:r>
            <a:r>
              <a:rPr lang="zh-TW" altLang="en-US" dirty="0"/>
              <a:t>設定流程</a:t>
            </a:r>
            <a:r>
              <a:rPr lang="en-US" altLang="zh-TW" dirty="0"/>
              <a:t>】</a:t>
            </a:r>
            <a:r>
              <a:rPr lang="zh-TW" altLang="en-US" dirty="0"/>
              <a:t>按鈕，設定會辦、陳核、送發文、送歸檔等公文流程並執行</a:t>
            </a:r>
            <a:r>
              <a:rPr lang="zh-TW" altLang="en-US" dirty="0" smtClean="0"/>
              <a:t>傳送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672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/>
          <p:cNvSpPr>
            <a:spLocks noGrp="1"/>
          </p:cNvSpPr>
          <p:nvPr>
            <p:ph type="title"/>
          </p:nvPr>
        </p:nvSpPr>
        <p:spPr>
          <a:xfrm>
            <a:off x="450156" y="108223"/>
            <a:ext cx="9624060" cy="936104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二、系統簡介</a:t>
            </a:r>
            <a:r>
              <a:rPr lang="en-US" altLang="zh-TW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創簽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稿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傳送</a:t>
            </a:r>
          </a:p>
        </p:txBody>
      </p:sp>
      <p:pic>
        <p:nvPicPr>
          <p:cNvPr id="12292" name="內容版面配置區 6" descr="2012-09-17_11534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981" y="1309402"/>
            <a:ext cx="7180915" cy="4763530"/>
          </a:xfrm>
        </p:spPr>
      </p:pic>
      <p:sp>
        <p:nvSpPr>
          <p:cNvPr id="12293" name="文字方塊 5"/>
          <p:cNvSpPr txBox="1">
            <a:spLocks noChangeArrowheads="1"/>
          </p:cNvSpPr>
          <p:nvPr/>
        </p:nvSpPr>
        <p:spPr bwMode="auto">
          <a:xfrm>
            <a:off x="7859896" y="1476375"/>
            <a:ext cx="2833504" cy="442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zh-TW" altLang="zh-TW" sz="2600" b="1" dirty="0">
                <a:latin typeface="Tw Cen MT" pitchFamily="34" charset="0"/>
                <a:ea typeface="微軟正黑體" pitchFamily="34" charset="-120"/>
              </a:rPr>
              <a:t>順會：</a:t>
            </a:r>
            <a:r>
              <a:rPr kumimoji="0" lang="zh-TW" altLang="zh-TW" sz="2600" dirty="0">
                <a:latin typeface="Tw Cen MT" pitchFamily="34" charset="0"/>
                <a:ea typeface="微軟正黑體" pitchFamily="34" charset="-120"/>
              </a:rPr>
              <a:t>依據承辦人設定之流程順序會辦公文</a:t>
            </a:r>
            <a:r>
              <a:rPr kumimoji="0" lang="zh-TW" altLang="zh-TW" sz="2600" dirty="0" smtClean="0">
                <a:latin typeface="Tw Cen MT" pitchFamily="34" charset="0"/>
                <a:ea typeface="微軟正黑體" pitchFamily="34" charset="-120"/>
              </a:rPr>
              <a:t>。</a:t>
            </a:r>
            <a:endParaRPr kumimoji="0" lang="en-US" altLang="zh-TW" sz="2600" dirty="0" smtClean="0">
              <a:latin typeface="Tw Cen MT" pitchFamily="34" charset="0"/>
              <a:ea typeface="微軟正黑體" pitchFamily="34" charset="-120"/>
            </a:endParaRPr>
          </a:p>
          <a:p>
            <a:pPr eaLnBrk="1" hangingPunct="1"/>
            <a:endParaRPr kumimoji="0" lang="en-US" altLang="zh-TW" sz="2600" dirty="0">
              <a:latin typeface="Tw Cen MT" pitchFamily="34" charset="0"/>
              <a:ea typeface="微軟正黑體" pitchFamily="34" charset="-120"/>
            </a:endParaRPr>
          </a:p>
          <a:p>
            <a:pPr eaLnBrk="1" hangingPunct="1"/>
            <a:endParaRPr kumimoji="0" lang="zh-TW" altLang="zh-TW" sz="2600" dirty="0">
              <a:latin typeface="Tw Cen MT" pitchFamily="34" charset="0"/>
              <a:ea typeface="微軟正黑體" pitchFamily="34" charset="-120"/>
            </a:endParaRPr>
          </a:p>
          <a:p>
            <a:pPr eaLnBrk="1" hangingPunct="1"/>
            <a:endParaRPr kumimoji="0" lang="en-US" altLang="zh-TW" sz="2600" dirty="0">
              <a:latin typeface="Tw Cen MT" pitchFamily="34" charset="0"/>
              <a:ea typeface="微軟正黑體" pitchFamily="34" charset="-120"/>
            </a:endParaRPr>
          </a:p>
          <a:p>
            <a:pPr eaLnBrk="1" hangingPunct="1"/>
            <a:r>
              <a:rPr kumimoji="0" lang="zh-TW" altLang="zh-TW" sz="2600" b="1" dirty="0">
                <a:latin typeface="Tw Cen MT" pitchFamily="34" charset="0"/>
                <a:ea typeface="微軟正黑體" pitchFamily="34" charset="-120"/>
              </a:rPr>
              <a:t>分會：</a:t>
            </a:r>
            <a:r>
              <a:rPr kumimoji="0" lang="zh-TW" altLang="zh-TW" sz="2600" dirty="0">
                <a:latin typeface="Tw Cen MT" pitchFamily="34" charset="0"/>
                <a:ea typeface="微軟正黑體" pitchFamily="34" charset="-120"/>
              </a:rPr>
              <a:t>依據承辦人設定之所有處室同時間進行會辦</a:t>
            </a:r>
            <a:r>
              <a:rPr kumimoji="0" lang="zh-TW" altLang="zh-TW" sz="2600" dirty="0" smtClean="0">
                <a:latin typeface="Tw Cen MT" pitchFamily="34" charset="0"/>
                <a:ea typeface="微軟正黑體" pitchFamily="34" charset="-120"/>
              </a:rPr>
              <a:t>。</a:t>
            </a:r>
            <a:endParaRPr kumimoji="0" lang="zh-TW" altLang="zh-TW" sz="2600" dirty="0">
              <a:latin typeface="Tw Cen MT" pitchFamily="34" charset="0"/>
              <a:ea typeface="微軟正黑體" pitchFamily="34" charset="-120"/>
            </a:endParaRPr>
          </a:p>
          <a:p>
            <a:pPr eaLnBrk="1" hangingPunct="1"/>
            <a:endParaRPr kumimoji="0" lang="zh-TW" altLang="en-US" dirty="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48148" y="6577702"/>
            <a:ext cx="8336727" cy="520823"/>
          </a:xfrm>
          <a:prstGeom prst="rect">
            <a:avLst/>
          </a:prstGeom>
          <a:solidFill>
            <a:srgbClr val="FFFFCC"/>
          </a:solidFill>
          <a:ln/>
          <a:effectLst>
            <a:innerShdw blurRad="114300">
              <a:prstClr val="black"/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104306" tIns="52153" rIns="104306" bIns="52153">
            <a:spAutoFit/>
          </a:bodyPr>
          <a:lstStyle/>
          <a:p>
            <a:r>
              <a:rPr lang="zh-TW" altLang="en-US" sz="2700" dirty="0">
                <a:solidFill>
                  <a:srgbClr val="FF0000"/>
                </a:solidFill>
              </a:rPr>
              <a:t>公文繕打注意事項及重要文書規定如</a:t>
            </a:r>
            <a:r>
              <a:rPr lang="zh-TW" altLang="en-US" sz="2700" b="1" u="sng" dirty="0" smtClean="0">
                <a:solidFill>
                  <a:srgbClr val="0070C0"/>
                </a:solidFill>
                <a:hlinkClick r:id="rId3" action="ppaction://hlinksldjump"/>
              </a:rPr>
              <a:t>附表</a:t>
            </a:r>
            <a:r>
              <a:rPr lang="zh-TW" altLang="en-US" sz="2700" b="1" u="sng" dirty="0" smtClean="0">
                <a:solidFill>
                  <a:srgbClr val="0000FF"/>
                </a:solidFill>
                <a:hlinkClick r:id="rId3" action="ppaction://hlinksldjump"/>
              </a:rPr>
              <a:t>二、三</a:t>
            </a:r>
            <a:endParaRPr lang="zh-TW" altLang="en-US" sz="2700" b="1" u="sng" dirty="0">
              <a:solidFill>
                <a:srgbClr val="0000FF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18</a:t>
            </a:fld>
            <a:endParaRPr lang="en-US" altLang="zh-TW"/>
          </a:p>
        </p:txBody>
      </p:sp>
      <p:sp>
        <p:nvSpPr>
          <p:cNvPr id="7" name="橢圓 6"/>
          <p:cNvSpPr/>
          <p:nvPr/>
        </p:nvSpPr>
        <p:spPr>
          <a:xfrm>
            <a:off x="1674292" y="1476375"/>
            <a:ext cx="7200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332" y="3132559"/>
            <a:ext cx="5400600" cy="3479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532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88" y="1597585"/>
            <a:ext cx="9616364" cy="4159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2164" y="180231"/>
            <a:ext cx="9624060" cy="1029558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 、系統簡介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決行歸檔註記</a:t>
            </a:r>
            <a:endParaRPr lang="zh-TW" altLang="en-US" sz="4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5783048" y="2268463"/>
            <a:ext cx="1431559" cy="7145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19</a:t>
            </a:fld>
            <a:endParaRPr lang="en-US" altLang="zh-TW"/>
          </a:p>
        </p:txBody>
      </p:sp>
      <p:sp>
        <p:nvSpPr>
          <p:cNvPr id="4" name="矩形 3"/>
          <p:cNvSpPr/>
          <p:nvPr/>
        </p:nvSpPr>
        <p:spPr>
          <a:xfrm>
            <a:off x="522164" y="5774049"/>
            <a:ext cx="100091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1146" lvl="0" indent="-391146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FF0000"/>
                </a:solidFill>
              </a:rPr>
              <a:t>紙本持會者事後仍需補流程</a:t>
            </a:r>
            <a:r>
              <a:rPr lang="en-US" altLang="zh-TW" sz="2800" dirty="0">
                <a:solidFill>
                  <a:srgbClr val="FF0000"/>
                </a:solidFill>
              </a:rPr>
              <a:t>:</a:t>
            </a:r>
          </a:p>
          <a:p>
            <a:pPr lvl="0"/>
            <a:r>
              <a:rPr lang="zh-TW" altLang="en-US" sz="2800" dirty="0">
                <a:solidFill>
                  <a:srgbClr val="FF0000"/>
                </a:solidFill>
              </a:rPr>
              <a:t>    於決行歸檔註記之補充意見區內註明</a:t>
            </a:r>
            <a:r>
              <a:rPr lang="en-US" altLang="zh-TW" sz="2800" dirty="0">
                <a:solidFill>
                  <a:srgbClr val="FF0000"/>
                </a:solidFill>
              </a:rPr>
              <a:t>[</a:t>
            </a:r>
            <a:r>
              <a:rPr lang="zh-TW" altLang="en-US" sz="2800" dirty="0">
                <a:solidFill>
                  <a:srgbClr val="FF0000"/>
                </a:solidFill>
              </a:rPr>
              <a:t>親持</a:t>
            </a:r>
            <a:r>
              <a:rPr lang="en-US" altLang="zh-TW" sz="2800" dirty="0">
                <a:solidFill>
                  <a:srgbClr val="FF0000"/>
                </a:solidFill>
              </a:rPr>
              <a:t>]</a:t>
            </a:r>
            <a:r>
              <a:rPr lang="zh-TW" altLang="en-US" sz="2800" dirty="0" smtClean="0">
                <a:solidFill>
                  <a:srgbClr val="FF0000"/>
                </a:solidFill>
              </a:rPr>
              <a:t>並補</a:t>
            </a:r>
            <a:r>
              <a:rPr lang="zh-TW" altLang="en-US" sz="2800" dirty="0">
                <a:solidFill>
                  <a:srgbClr val="FF0000"/>
                </a:solidFill>
              </a:rPr>
              <a:t>各</a:t>
            </a:r>
            <a:r>
              <a:rPr lang="zh-TW" altLang="en-US" sz="2800" dirty="0" smtClean="0">
                <a:solidFill>
                  <a:srgbClr val="FF0000"/>
                </a:solidFill>
              </a:rPr>
              <a:t>單位</a:t>
            </a:r>
            <a:r>
              <a:rPr lang="zh-TW" altLang="en-US" sz="2800" dirty="0">
                <a:solidFill>
                  <a:srgbClr val="FF0000"/>
                </a:solidFill>
              </a:rPr>
              <a:t>進出</a:t>
            </a:r>
            <a:r>
              <a:rPr lang="zh-TW" altLang="en-US" sz="2800" dirty="0" smtClean="0">
                <a:solidFill>
                  <a:srgbClr val="FF0000"/>
                </a:solidFill>
              </a:rPr>
              <a:t>日</a:t>
            </a:r>
            <a:endParaRPr lang="en-US" altLang="zh-TW" sz="2800" dirty="0" smtClean="0">
              <a:solidFill>
                <a:srgbClr val="FF0000"/>
              </a:solidFill>
            </a:endParaRPr>
          </a:p>
          <a:p>
            <a:pPr lvl="0"/>
            <a:r>
              <a:rPr lang="zh-TW" altLang="en-US" sz="2800" dirty="0">
                <a:solidFill>
                  <a:srgbClr val="FF0000"/>
                </a:solidFill>
              </a:rPr>
              <a:t> </a:t>
            </a:r>
            <a:r>
              <a:rPr lang="zh-TW" altLang="en-US" sz="2800" dirty="0" smtClean="0">
                <a:solidFill>
                  <a:srgbClr val="FF0000"/>
                </a:solidFill>
              </a:rPr>
              <a:t>   期</a:t>
            </a:r>
            <a:r>
              <a:rPr lang="zh-TW" altLang="en-US" sz="2800" dirty="0">
                <a:solidFill>
                  <a:srgbClr val="FF0000"/>
                </a:solidFill>
              </a:rPr>
              <a:t>時間</a:t>
            </a:r>
            <a:endParaRPr lang="en-US" altLang="zh-TW" sz="2800" dirty="0">
              <a:solidFill>
                <a:srgbClr val="FF0000"/>
              </a:solidFill>
            </a:endParaRPr>
          </a:p>
        </p:txBody>
      </p:sp>
      <p:sp>
        <p:nvSpPr>
          <p:cNvPr id="9" name="橢圓 8"/>
          <p:cNvSpPr/>
          <p:nvPr/>
        </p:nvSpPr>
        <p:spPr>
          <a:xfrm>
            <a:off x="3470902" y="5059520"/>
            <a:ext cx="3663807" cy="7145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810196" y="1044327"/>
            <a:ext cx="5688632" cy="47465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lIns="104306" tIns="52153" rIns="104306" bIns="52153" rtlCol="0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  <a:latin typeface="標楷體"/>
                <a:ea typeface="標楷體"/>
              </a:rPr>
              <a:t>★</a:t>
            </a:r>
            <a:r>
              <a:rPr lang="zh-TW" altLang="en-US" sz="2400" b="1" dirty="0" smtClean="0">
                <a:solidFill>
                  <a:srgbClr val="FF0000"/>
                </a:solidFill>
              </a:rPr>
              <a:t>完成</a:t>
            </a:r>
            <a:r>
              <a:rPr lang="en-US" altLang="zh-TW" sz="2400" b="1" dirty="0">
                <a:solidFill>
                  <a:srgbClr val="FF0000"/>
                </a:solidFill>
              </a:rPr>
              <a:t>[</a:t>
            </a:r>
            <a:r>
              <a:rPr lang="zh-TW" altLang="en-US" sz="2400" b="1" dirty="0">
                <a:solidFill>
                  <a:srgbClr val="FF0000"/>
                </a:solidFill>
              </a:rPr>
              <a:t>決行歸檔註記</a:t>
            </a:r>
            <a:r>
              <a:rPr lang="en-US" altLang="zh-TW" sz="2400" b="1" dirty="0">
                <a:solidFill>
                  <a:srgbClr val="FF0000"/>
                </a:solidFill>
              </a:rPr>
              <a:t>]</a:t>
            </a:r>
            <a:r>
              <a:rPr lang="zh-TW" altLang="en-US" sz="2400" b="1" dirty="0">
                <a:solidFill>
                  <a:srgbClr val="FF0000"/>
                </a:solidFill>
              </a:rPr>
              <a:t>才能發文、歸檔</a:t>
            </a:r>
          </a:p>
        </p:txBody>
      </p:sp>
    </p:spTree>
    <p:extLst>
      <p:ext uri="{BB962C8B-B14F-4D97-AF65-F5344CB8AC3E}">
        <p14:creationId xmlns:p14="http://schemas.microsoft.com/office/powerpoint/2010/main" val="153854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圓角矩形 6"/>
          <p:cNvSpPr/>
          <p:nvPr/>
        </p:nvSpPr>
        <p:spPr>
          <a:xfrm>
            <a:off x="2024449" y="4750439"/>
            <a:ext cx="7082844" cy="70886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90000"/>
                </a:schemeClr>
              </a:gs>
              <a:gs pos="50000">
                <a:schemeClr val="accent1">
                  <a:tint val="44500"/>
                  <a:satMod val="160000"/>
                  <a:alpha val="3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799395" y="366769"/>
            <a:ext cx="9089390" cy="47635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簡報大綱</a:t>
            </a:r>
          </a:p>
        </p:txBody>
      </p:sp>
      <p:sp>
        <p:nvSpPr>
          <p:cNvPr id="4099" name="Rectangle 6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008306" y="6909129"/>
            <a:ext cx="2495127" cy="397316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1pPr>
            <a:lvl2pPr marL="847483" indent="-325955" eaLnBrk="0" hangingPunct="0">
              <a:spcBef>
                <a:spcPct val="20000"/>
              </a:spcBef>
              <a:buChar char="–"/>
              <a:defRPr kumimoji="1" sz="27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2pPr>
            <a:lvl3pPr marL="1303820" indent="-260764" eaLnBrk="0" hangingPunct="0">
              <a:spcBef>
                <a:spcPct val="20000"/>
              </a:spcBef>
              <a:buChar char="•"/>
              <a:defRPr kumimoji="1" sz="23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3pPr>
            <a:lvl4pPr marL="1825348" indent="-260764" eaLnBrk="0" hangingPunct="0">
              <a:spcBef>
                <a:spcPct val="20000"/>
              </a:spcBef>
              <a:buChar char="–"/>
              <a:defRPr kumimoji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4pPr>
            <a:lvl5pPr marL="2346876" indent="-260764" eaLnBrk="0" hangingPunct="0">
              <a:spcBef>
                <a:spcPct val="20000"/>
              </a:spcBef>
              <a:buChar char="»"/>
              <a:defRPr kumimoji="1" sz="18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5pPr>
            <a:lvl6pPr marL="2868404" indent="-26076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6pPr>
            <a:lvl7pPr marL="3389932" indent="-26076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7pPr>
            <a:lvl8pPr marL="3911460" indent="-26076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8pPr>
            <a:lvl9pPr marL="4432988" indent="-26076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fld id="{1A8F00F9-563C-44F2-A197-A972F6345AFF}" type="slidenum">
              <a:rPr lang="zh-TW" altLang="en-US" sz="1400">
                <a:latin typeface="Arial" pitchFamily="34" charset="0"/>
                <a:ea typeface="標楷體" pitchFamily="65" charset="-120"/>
              </a:rPr>
              <a:pPr eaLnBrk="1" hangingPunct="1">
                <a:spcBef>
                  <a:spcPct val="50000"/>
                </a:spcBef>
                <a:buFontTx/>
                <a:buNone/>
              </a:pPr>
              <a:t>2</a:t>
            </a:fld>
            <a:endParaRPr lang="en-US" altLang="zh-TW" sz="1400"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15" name="圓角矩形 6"/>
          <p:cNvSpPr/>
          <p:nvPr/>
        </p:nvSpPr>
        <p:spPr>
          <a:xfrm>
            <a:off x="1691013" y="1081299"/>
            <a:ext cx="7110368" cy="70886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90000"/>
                </a:schemeClr>
              </a:gs>
              <a:gs pos="50000">
                <a:schemeClr val="accent1">
                  <a:tint val="44500"/>
                  <a:satMod val="160000"/>
                  <a:alpha val="3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6" name="立方體 15"/>
          <p:cNvSpPr/>
          <p:nvPr/>
        </p:nvSpPr>
        <p:spPr>
          <a:xfrm>
            <a:off x="1182333" y="1081298"/>
            <a:ext cx="1017358" cy="703618"/>
          </a:xfrm>
          <a:prstGeom prst="cube">
            <a:avLst>
              <a:gd name="adj" fmla="val 19269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spcBef>
                <a:spcPct val="0"/>
              </a:spcBef>
              <a:defRPr/>
            </a:pPr>
            <a:r>
              <a:rPr lang="zh-TW" altLang="en-US" sz="2300" b="1" dirty="0">
                <a:solidFill>
                  <a:srgbClr val="FFFFFF"/>
                </a:solidFill>
              </a:rPr>
              <a:t>一</a:t>
            </a:r>
          </a:p>
        </p:txBody>
      </p:sp>
      <p:sp>
        <p:nvSpPr>
          <p:cNvPr id="4105" name="文字方塊 7"/>
          <p:cNvSpPr txBox="1">
            <a:spLocks noChangeArrowheads="1"/>
          </p:cNvSpPr>
          <p:nvPr/>
        </p:nvSpPr>
        <p:spPr bwMode="auto">
          <a:xfrm>
            <a:off x="2424743" y="1145425"/>
            <a:ext cx="6005754" cy="73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1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本所公文處理流程說明</a:t>
            </a:r>
          </a:p>
        </p:txBody>
      </p:sp>
      <p:sp>
        <p:nvSpPr>
          <p:cNvPr id="19" name="圓角矩形 6"/>
          <p:cNvSpPr/>
          <p:nvPr/>
        </p:nvSpPr>
        <p:spPr>
          <a:xfrm>
            <a:off x="1853269" y="2344641"/>
            <a:ext cx="8220583" cy="70886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90000"/>
                </a:schemeClr>
              </a:gs>
              <a:gs pos="50000">
                <a:schemeClr val="accent1">
                  <a:tint val="44500"/>
                  <a:satMod val="160000"/>
                  <a:alpha val="3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0" name="文字方塊 7"/>
          <p:cNvSpPr txBox="1">
            <a:spLocks noChangeArrowheads="1"/>
          </p:cNvSpPr>
          <p:nvPr/>
        </p:nvSpPr>
        <p:spPr bwMode="auto">
          <a:xfrm>
            <a:off x="2287677" y="2344641"/>
            <a:ext cx="7264544" cy="73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1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公文線上簽核及管理系統簡介</a:t>
            </a:r>
          </a:p>
        </p:txBody>
      </p:sp>
      <p:sp>
        <p:nvSpPr>
          <p:cNvPr id="25" name="圓角矩形 6"/>
          <p:cNvSpPr/>
          <p:nvPr/>
        </p:nvSpPr>
        <p:spPr>
          <a:xfrm>
            <a:off x="1935592" y="3553505"/>
            <a:ext cx="7082844" cy="70886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90000"/>
                </a:schemeClr>
              </a:gs>
              <a:gs pos="50000">
                <a:schemeClr val="accent1">
                  <a:tint val="44500"/>
                  <a:satMod val="160000"/>
                  <a:alpha val="3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4" name="文字方塊 7"/>
          <p:cNvSpPr txBox="1">
            <a:spLocks noChangeArrowheads="1"/>
          </p:cNvSpPr>
          <p:nvPr/>
        </p:nvSpPr>
        <p:spPr bwMode="auto">
          <a:xfrm>
            <a:off x="2424743" y="3553505"/>
            <a:ext cx="6579411" cy="73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1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常用公文格式說明</a:t>
            </a:r>
          </a:p>
        </p:txBody>
      </p:sp>
      <p:sp>
        <p:nvSpPr>
          <p:cNvPr id="22" name="圓角矩形 6"/>
          <p:cNvSpPr/>
          <p:nvPr/>
        </p:nvSpPr>
        <p:spPr>
          <a:xfrm>
            <a:off x="1998181" y="5773095"/>
            <a:ext cx="7082844" cy="70886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90000"/>
                </a:schemeClr>
              </a:gs>
              <a:gs pos="50000">
                <a:schemeClr val="accent1">
                  <a:tint val="44500"/>
                  <a:satMod val="160000"/>
                  <a:alpha val="3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3" name="文字方塊 7"/>
          <p:cNvSpPr txBox="1">
            <a:spLocks noChangeArrowheads="1"/>
          </p:cNvSpPr>
          <p:nvPr/>
        </p:nvSpPr>
        <p:spPr bwMode="auto">
          <a:xfrm>
            <a:off x="2312374" y="5745189"/>
            <a:ext cx="6579411" cy="73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1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遇問題如何解決</a:t>
            </a:r>
          </a:p>
        </p:txBody>
      </p:sp>
      <p:sp>
        <p:nvSpPr>
          <p:cNvPr id="26" name="立方體 15"/>
          <p:cNvSpPr/>
          <p:nvPr/>
        </p:nvSpPr>
        <p:spPr>
          <a:xfrm>
            <a:off x="1182333" y="4750439"/>
            <a:ext cx="1017358" cy="632759"/>
          </a:xfrm>
          <a:prstGeom prst="cube">
            <a:avLst>
              <a:gd name="adj" fmla="val 19269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spcBef>
                <a:spcPct val="0"/>
              </a:spcBef>
              <a:defRPr/>
            </a:pPr>
            <a:r>
              <a:rPr lang="zh-TW" altLang="en-US" sz="2300" dirty="0">
                <a:solidFill>
                  <a:srgbClr val="FFFFFF"/>
                </a:solidFill>
              </a:rPr>
              <a:t>四</a:t>
            </a:r>
          </a:p>
        </p:txBody>
      </p:sp>
      <p:sp>
        <p:nvSpPr>
          <p:cNvPr id="28" name="文字方塊 7"/>
          <p:cNvSpPr txBox="1">
            <a:spLocks noChangeArrowheads="1"/>
          </p:cNvSpPr>
          <p:nvPr/>
        </p:nvSpPr>
        <p:spPr bwMode="auto">
          <a:xfrm>
            <a:off x="2501614" y="4750439"/>
            <a:ext cx="6579411" cy="73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1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特殊功能</a:t>
            </a:r>
          </a:p>
        </p:txBody>
      </p:sp>
      <p:sp>
        <p:nvSpPr>
          <p:cNvPr id="3" name="立方體 15"/>
          <p:cNvSpPr/>
          <p:nvPr/>
        </p:nvSpPr>
        <p:spPr>
          <a:xfrm>
            <a:off x="1182334" y="2377290"/>
            <a:ext cx="1017358" cy="703618"/>
          </a:xfrm>
          <a:prstGeom prst="cube">
            <a:avLst>
              <a:gd name="adj" fmla="val 19269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spcBef>
                <a:spcPct val="0"/>
              </a:spcBef>
              <a:defRPr/>
            </a:pPr>
            <a:r>
              <a:rPr lang="zh-TW" altLang="en-US" sz="2300" dirty="0">
                <a:solidFill>
                  <a:srgbClr val="FFFFFF"/>
                </a:solidFill>
              </a:rPr>
              <a:t>二</a:t>
            </a:r>
          </a:p>
        </p:txBody>
      </p:sp>
      <p:sp>
        <p:nvSpPr>
          <p:cNvPr id="5" name="立方體 15"/>
          <p:cNvSpPr/>
          <p:nvPr/>
        </p:nvSpPr>
        <p:spPr>
          <a:xfrm>
            <a:off x="1182333" y="3567568"/>
            <a:ext cx="1017358" cy="703618"/>
          </a:xfrm>
          <a:prstGeom prst="cube">
            <a:avLst>
              <a:gd name="adj" fmla="val 19269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spcBef>
                <a:spcPct val="0"/>
              </a:spcBef>
              <a:defRPr/>
            </a:pPr>
            <a:r>
              <a:rPr lang="zh-TW" altLang="en-US" sz="2300" dirty="0">
                <a:solidFill>
                  <a:srgbClr val="FFFFFF"/>
                </a:solidFill>
              </a:rPr>
              <a:t>三</a:t>
            </a:r>
          </a:p>
        </p:txBody>
      </p:sp>
      <p:sp>
        <p:nvSpPr>
          <p:cNvPr id="17" name="立方體 15"/>
          <p:cNvSpPr/>
          <p:nvPr/>
        </p:nvSpPr>
        <p:spPr>
          <a:xfrm>
            <a:off x="1168724" y="5778345"/>
            <a:ext cx="1017358" cy="703618"/>
          </a:xfrm>
          <a:prstGeom prst="cube">
            <a:avLst>
              <a:gd name="adj" fmla="val 19269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spcBef>
                <a:spcPct val="0"/>
              </a:spcBef>
              <a:defRPr/>
            </a:pPr>
            <a:r>
              <a:rPr lang="zh-TW" altLang="en-US" sz="2300" dirty="0">
                <a:solidFill>
                  <a:srgbClr val="FFFFFF"/>
                </a:solidFill>
              </a:rPr>
              <a:t>五</a:t>
            </a:r>
          </a:p>
        </p:txBody>
      </p:sp>
    </p:spTree>
    <p:extLst>
      <p:ext uri="{BB962C8B-B14F-4D97-AF65-F5344CB8AC3E}">
        <p14:creationId xmlns:p14="http://schemas.microsoft.com/office/powerpoint/2010/main" val="115962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9" t="19024" b="10094"/>
          <a:stretch/>
        </p:blipFill>
        <p:spPr bwMode="auto">
          <a:xfrm>
            <a:off x="598311" y="2024735"/>
            <a:ext cx="10045074" cy="472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2164" y="180231"/>
            <a:ext cx="9624060" cy="885542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 、系統簡介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發文、歸檔</a:t>
            </a:r>
            <a:endParaRPr lang="zh-TW" altLang="en-US" sz="4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20</a:t>
            </a:fld>
            <a:endParaRPr lang="en-US" altLang="zh-TW"/>
          </a:p>
        </p:txBody>
      </p:sp>
      <p:sp>
        <p:nvSpPr>
          <p:cNvPr id="8" name="矩形 7"/>
          <p:cNvSpPr/>
          <p:nvPr/>
        </p:nvSpPr>
        <p:spPr>
          <a:xfrm>
            <a:off x="2322364" y="6745453"/>
            <a:ext cx="6026362" cy="520823"/>
          </a:xfrm>
          <a:prstGeom prst="rect">
            <a:avLst/>
          </a:prstGeom>
          <a:solidFill>
            <a:srgbClr val="FFFFCC"/>
          </a:solidFill>
          <a:ln/>
          <a:effectLst>
            <a:innerShdw blurRad="114300">
              <a:prstClr val="black"/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104306" tIns="52153" rIns="104306" bIns="52153">
            <a:spAutoFit/>
          </a:bodyPr>
          <a:lstStyle/>
          <a:p>
            <a:r>
              <a:rPr lang="zh-TW" altLang="en-US" sz="2700" dirty="0" smtClean="0">
                <a:solidFill>
                  <a:srgbClr val="FF0000"/>
                </a:solidFill>
              </a:rPr>
              <a:t>歸檔時承辦人應配合事項如</a:t>
            </a:r>
            <a:r>
              <a:rPr lang="zh-TW" altLang="en-US" sz="2700" dirty="0" smtClean="0">
                <a:solidFill>
                  <a:srgbClr val="FF0000"/>
                </a:solidFill>
                <a:hlinkClick r:id="rId3" action="ppaction://hlinksldjump"/>
              </a:rPr>
              <a:t>附表</a:t>
            </a:r>
            <a:r>
              <a:rPr lang="zh-TW" altLang="en-US" sz="2700" u="sng" dirty="0" smtClean="0">
                <a:solidFill>
                  <a:srgbClr val="0000FF"/>
                </a:solidFill>
              </a:rPr>
              <a:t>四</a:t>
            </a:r>
            <a:endParaRPr lang="zh-TW" altLang="en-US" sz="2700" u="sng" dirty="0">
              <a:solidFill>
                <a:srgbClr val="0000FF"/>
              </a:solidFill>
            </a:endParaRPr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004" y="3509808"/>
            <a:ext cx="879050" cy="499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" t="6280" r="38374" b="5058"/>
          <a:stretch/>
        </p:blipFill>
        <p:spPr bwMode="auto">
          <a:xfrm>
            <a:off x="738188" y="1332359"/>
            <a:ext cx="6408712" cy="531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橢圓 11"/>
          <p:cNvSpPr/>
          <p:nvPr/>
        </p:nvSpPr>
        <p:spPr>
          <a:xfrm>
            <a:off x="848700" y="5694589"/>
            <a:ext cx="3273864" cy="9527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5" name="矩形圖說文字 4"/>
          <p:cNvSpPr/>
          <p:nvPr/>
        </p:nvSpPr>
        <p:spPr>
          <a:xfrm>
            <a:off x="7232602" y="1340659"/>
            <a:ext cx="2232248" cy="1368152"/>
          </a:xfrm>
          <a:prstGeom prst="wedgeRectCallout">
            <a:avLst>
              <a:gd name="adj1" fmla="val -8774"/>
              <a:gd name="adj2" fmla="val 10832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注意</a:t>
            </a:r>
            <a:r>
              <a:rPr lang="en-US" altLang="zh-TW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zh-TW" alt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發文批示語</a:t>
            </a:r>
            <a:endParaRPr lang="en-US" altLang="zh-TW" sz="2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TW" alt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應為「發」</a:t>
            </a:r>
            <a:endParaRPr lang="zh-TW" altLang="en-US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977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17222" indent="-323347">
              <a:buFont typeface="Wingdings 2"/>
              <a:buChar char=""/>
              <a:defRPr/>
            </a:pPr>
            <a:r>
              <a:rPr lang="zh-TW" altLang="en-US" dirty="0" smtClean="0">
                <a:solidFill>
                  <a:srgbClr val="FF0000"/>
                </a:solidFill>
              </a:rPr>
              <a:t>「承辦作業」</a:t>
            </a:r>
            <a:r>
              <a:rPr lang="en-US" altLang="zh-TW" dirty="0" smtClean="0">
                <a:solidFill>
                  <a:srgbClr val="FF0000"/>
                </a:solidFill>
              </a:rPr>
              <a:t>/『</a:t>
            </a:r>
            <a:r>
              <a:rPr lang="zh-TW" altLang="en-US" dirty="0" smtClean="0">
                <a:solidFill>
                  <a:srgbClr val="FF0000"/>
                </a:solidFill>
              </a:rPr>
              <a:t>創簽</a:t>
            </a:r>
            <a:r>
              <a:rPr lang="en-US" altLang="zh-TW" dirty="0" smtClean="0">
                <a:solidFill>
                  <a:srgbClr val="FF0000"/>
                </a:solidFill>
              </a:rPr>
              <a:t>/</a:t>
            </a:r>
            <a:r>
              <a:rPr lang="zh-TW" altLang="en-US" dirty="0" smtClean="0">
                <a:solidFill>
                  <a:srgbClr val="FF0000"/>
                </a:solidFill>
              </a:rPr>
              <a:t>稿查詢作業</a:t>
            </a:r>
            <a:r>
              <a:rPr lang="en-US" altLang="zh-TW" dirty="0" smtClean="0">
                <a:solidFill>
                  <a:srgbClr val="FF0000"/>
                </a:solidFill>
              </a:rPr>
              <a:t>』</a:t>
            </a:r>
          </a:p>
          <a:p>
            <a:pPr marL="417222" indent="-323347">
              <a:buFont typeface="Wingdings 2"/>
              <a:buChar char=""/>
              <a:defRPr/>
            </a:pPr>
            <a:r>
              <a:rPr lang="zh-TW" altLang="en-US" dirty="0" smtClean="0"/>
              <a:t>提供</a:t>
            </a:r>
            <a:r>
              <a:rPr lang="ar-SA" altLang="zh-TW" dirty="0" smtClean="0"/>
              <a:t>針對公文查詢、修改、複製、刪除</a:t>
            </a:r>
            <a:r>
              <a:rPr lang="zh-TW" altLang="en-US" dirty="0"/>
              <a:t>登</a:t>
            </a:r>
            <a:r>
              <a:rPr lang="ar-SA" altLang="zh-TW" dirty="0" smtClean="0"/>
              <a:t>錄取號、設定傳送流程、</a:t>
            </a:r>
            <a:r>
              <a:rPr lang="zh-TW" altLang="en-US" dirty="0" smtClean="0"/>
              <a:t>預覽</a:t>
            </a:r>
            <a:r>
              <a:rPr lang="ar-SA" altLang="zh-TW" dirty="0" smtClean="0"/>
              <a:t>列印</a:t>
            </a:r>
            <a:r>
              <a:rPr lang="zh-TW" altLang="en-US" dirty="0" smtClean="0"/>
              <a:t>等功能</a:t>
            </a:r>
            <a:endParaRPr lang="en-US" altLang="zh-TW" dirty="0" smtClean="0"/>
          </a:p>
          <a:p>
            <a:pPr marL="417222" indent="-323347">
              <a:buFont typeface="Wingdings 2"/>
              <a:buChar char=""/>
              <a:defRPr/>
            </a:pPr>
            <a:r>
              <a:rPr lang="en-US" altLang="zh-TW" dirty="0" smtClean="0"/>
              <a:t>《</a:t>
            </a:r>
            <a:r>
              <a:rPr lang="zh-TW" altLang="en-US" dirty="0" smtClean="0"/>
              <a:t>修改</a:t>
            </a:r>
            <a:r>
              <a:rPr lang="en-US" altLang="zh-TW" dirty="0" smtClean="0"/>
              <a:t>》</a:t>
            </a:r>
          </a:p>
          <a:p>
            <a:pPr marL="730139" lvl="1" indent="-271195">
              <a:buFont typeface="Verdana"/>
              <a:buChar char="◦"/>
              <a:defRPr/>
            </a:pPr>
            <a:r>
              <a:rPr lang="zh-TW" altLang="en-US" dirty="0" smtClean="0"/>
              <a:t>操作步驟：</a:t>
            </a:r>
            <a:endParaRPr lang="en-US" altLang="zh-TW" dirty="0" smtClean="0"/>
          </a:p>
          <a:p>
            <a:pPr marL="1108247" lvl="1" indent="-586719">
              <a:buFont typeface="+mj-lt"/>
              <a:buAutoNum type="arabicPeriod"/>
              <a:defRPr/>
            </a:pPr>
            <a:r>
              <a:rPr lang="zh-TW" altLang="en-US" dirty="0" smtClean="0"/>
              <a:t>選取一筆欲修改之公文</a:t>
            </a:r>
            <a:endParaRPr lang="en-US" altLang="zh-TW" dirty="0" smtClean="0"/>
          </a:p>
          <a:p>
            <a:pPr marL="1108247" lvl="1" indent="-586719">
              <a:buFont typeface="+mj-lt"/>
              <a:buAutoNum type="arabicPeriod"/>
              <a:defRPr/>
            </a:pPr>
            <a:r>
              <a:rPr lang="zh-TW" altLang="en-US" dirty="0" smtClean="0"/>
              <a:t>點選</a:t>
            </a:r>
            <a:r>
              <a:rPr lang="en-US" altLang="zh-TW" dirty="0" smtClean="0"/>
              <a:t>【</a:t>
            </a:r>
            <a:r>
              <a:rPr lang="zh-TW" altLang="en-US" dirty="0" smtClean="0"/>
              <a:t>修改</a:t>
            </a:r>
            <a:r>
              <a:rPr lang="en-US" altLang="zh-TW" dirty="0" smtClean="0"/>
              <a:t>】</a:t>
            </a:r>
            <a:r>
              <a:rPr lang="zh-TW" altLang="en-US" dirty="0" smtClean="0"/>
              <a:t>開啟公文製作</a:t>
            </a:r>
          </a:p>
          <a:p>
            <a:pPr marL="730139" lvl="1" indent="-271195">
              <a:buFont typeface="Verdana"/>
              <a:buChar char="◦"/>
              <a:defRPr/>
            </a:pPr>
            <a:endParaRPr lang="en-US" altLang="zh-TW" dirty="0" smtClean="0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449922" y="208286"/>
            <a:ext cx="8276246" cy="1032672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創簽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稿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修改</a:t>
            </a:r>
            <a:endParaRPr lang="zh-TW" altLang="en-US" sz="4600" b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21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8377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813534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創簽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稿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修改</a:t>
            </a:r>
            <a:endParaRPr lang="zh-TW" altLang="en-US" sz="4600" b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267" name="內容版面配置區 2"/>
          <p:cNvSpPr>
            <a:spLocks noGrp="1"/>
          </p:cNvSpPr>
          <p:nvPr>
            <p:ph idx="1"/>
          </p:nvPr>
        </p:nvSpPr>
        <p:spPr>
          <a:xfrm>
            <a:off x="662764" y="1301725"/>
            <a:ext cx="9624060" cy="5275381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紙本文</a:t>
            </a:r>
            <a:r>
              <a:rPr lang="zh-TW" altLang="en-US" dirty="0" smtClean="0"/>
              <a:t>及未</a:t>
            </a:r>
            <a:r>
              <a:rPr lang="zh-TW" altLang="en-US" dirty="0"/>
              <a:t>取</a:t>
            </a:r>
            <a:r>
              <a:rPr lang="zh-TW" altLang="en-US" dirty="0" smtClean="0"/>
              <a:t>號的</a:t>
            </a:r>
            <a:r>
              <a:rPr lang="zh-TW" altLang="en-US" dirty="0" smtClean="0">
                <a:solidFill>
                  <a:srgbClr val="FF0000"/>
                </a:solidFill>
              </a:rPr>
              <a:t>草稿</a:t>
            </a:r>
            <a:r>
              <a:rPr lang="zh-TW" altLang="en-US" dirty="0" smtClean="0"/>
              <a:t>，如需修改，要點</a:t>
            </a:r>
            <a:r>
              <a:rPr lang="zh-TW" altLang="en-US" dirty="0" smtClean="0">
                <a:solidFill>
                  <a:srgbClr val="FF0000"/>
                </a:solidFill>
              </a:rPr>
              <a:t>修改</a:t>
            </a:r>
            <a:r>
              <a:rPr lang="zh-TW" altLang="en-US" dirty="0" smtClean="0"/>
              <a:t>鈕</a:t>
            </a:r>
            <a:endParaRPr lang="en-US" altLang="zh-TW" dirty="0" smtClean="0"/>
          </a:p>
          <a:p>
            <a:r>
              <a:rPr lang="zh-TW" altLang="en-US" dirty="0" smtClean="0"/>
              <a:t>取號後之線上公文，如需修改可直接點該文號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72" y="2510357"/>
            <a:ext cx="9768285" cy="44459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799395" y="5289083"/>
            <a:ext cx="8168307" cy="6351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/>
          <p:cNvSpPr/>
          <p:nvPr/>
        </p:nvSpPr>
        <p:spPr>
          <a:xfrm>
            <a:off x="2898428" y="3586094"/>
            <a:ext cx="505256" cy="3969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1052023" y="3740935"/>
            <a:ext cx="1094722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22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3755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內容版面配置區 4" descr="2012-09-17_1334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0702" y="2801237"/>
            <a:ext cx="8770073" cy="2884482"/>
          </a:xfrm>
        </p:spPr>
      </p:pic>
      <p:sp>
        <p:nvSpPr>
          <p:cNvPr id="6" name="矩形 5"/>
          <p:cNvSpPr/>
          <p:nvPr/>
        </p:nvSpPr>
        <p:spPr>
          <a:xfrm>
            <a:off x="1430702" y="5299034"/>
            <a:ext cx="2484439" cy="3168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圖說文字 6"/>
          <p:cNvSpPr/>
          <p:nvPr/>
        </p:nvSpPr>
        <p:spPr>
          <a:xfrm>
            <a:off x="2231506" y="6003612"/>
            <a:ext cx="2188805" cy="477830"/>
          </a:xfrm>
          <a:prstGeom prst="wedgeRectCallout">
            <a:avLst>
              <a:gd name="adj1" fmla="val -35483"/>
              <a:gd name="adj2" fmla="val -12479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en-US" altLang="zh-TW" sz="2300" dirty="0" smtClean="0"/>
              <a:t>1.</a:t>
            </a:r>
            <a:r>
              <a:rPr lang="zh-TW" altLang="en-US" sz="2300" dirty="0" smtClean="0"/>
              <a:t>選取</a:t>
            </a:r>
            <a:r>
              <a:rPr lang="zh-TW" altLang="en-US" sz="2300" dirty="0"/>
              <a:t>一筆公文</a:t>
            </a:r>
          </a:p>
        </p:txBody>
      </p:sp>
      <p:sp>
        <p:nvSpPr>
          <p:cNvPr id="8" name="矩形 7"/>
          <p:cNvSpPr/>
          <p:nvPr/>
        </p:nvSpPr>
        <p:spPr>
          <a:xfrm>
            <a:off x="4139097" y="2802219"/>
            <a:ext cx="504966" cy="238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4270803" y="1954613"/>
            <a:ext cx="2190662" cy="477829"/>
          </a:xfrm>
          <a:prstGeom prst="wedgeRectCallout">
            <a:avLst>
              <a:gd name="adj1" fmla="val -40743"/>
              <a:gd name="adj2" fmla="val 11865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en-US" altLang="zh-TW" sz="2300" dirty="0" smtClean="0"/>
              <a:t>2.</a:t>
            </a:r>
            <a:r>
              <a:rPr lang="zh-TW" altLang="en-US" sz="2300" dirty="0" smtClean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複製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14" name="矩形 13"/>
          <p:cNvSpPr/>
          <p:nvPr/>
        </p:nvSpPr>
        <p:spPr>
          <a:xfrm>
            <a:off x="4685788" y="4137692"/>
            <a:ext cx="2524831" cy="3973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矩形圖說文字 14"/>
          <p:cNvSpPr/>
          <p:nvPr/>
        </p:nvSpPr>
        <p:spPr>
          <a:xfrm>
            <a:off x="7367725" y="4123531"/>
            <a:ext cx="2693772" cy="714119"/>
          </a:xfrm>
          <a:prstGeom prst="wedgeRectCallout">
            <a:avLst>
              <a:gd name="adj1" fmla="val -69296"/>
              <a:gd name="adj2" fmla="val 1477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en-US" altLang="zh-TW" sz="2300" dirty="0" smtClean="0"/>
              <a:t>3.</a:t>
            </a:r>
            <a:r>
              <a:rPr lang="zh-TW" altLang="en-US" sz="2300" dirty="0" smtClean="0"/>
              <a:t>設定</a:t>
            </a:r>
            <a:r>
              <a:rPr lang="zh-TW" altLang="en-US" sz="2300" dirty="0"/>
              <a:t>複製給自己或其他承辦人</a:t>
            </a:r>
          </a:p>
        </p:txBody>
      </p:sp>
      <p:sp>
        <p:nvSpPr>
          <p:cNvPr id="16" name="矩形 15"/>
          <p:cNvSpPr/>
          <p:nvPr/>
        </p:nvSpPr>
        <p:spPr>
          <a:xfrm>
            <a:off x="4348835" y="4996488"/>
            <a:ext cx="673906" cy="3168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7" name="矩形圖說文字 16"/>
          <p:cNvSpPr/>
          <p:nvPr/>
        </p:nvSpPr>
        <p:spPr>
          <a:xfrm>
            <a:off x="5389400" y="5614767"/>
            <a:ext cx="2188805" cy="477830"/>
          </a:xfrm>
          <a:prstGeom prst="wedgeRectCallout">
            <a:avLst>
              <a:gd name="adj1" fmla="val -63285"/>
              <a:gd name="adj2" fmla="val -12804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en-US" altLang="zh-TW" sz="2300" dirty="0" smtClean="0"/>
              <a:t>4.</a:t>
            </a:r>
            <a:r>
              <a:rPr lang="zh-TW" altLang="en-US" sz="2300" dirty="0" smtClean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執行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18" name="標題 1"/>
          <p:cNvSpPr>
            <a:spLocks noGrp="1"/>
          </p:cNvSpPr>
          <p:nvPr>
            <p:ph type="title"/>
          </p:nvPr>
        </p:nvSpPr>
        <p:spPr>
          <a:xfrm>
            <a:off x="1449922" y="208286"/>
            <a:ext cx="8276246" cy="1032672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創簽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稿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複製</a:t>
            </a:r>
            <a:endParaRPr lang="zh-TW" altLang="en-US" sz="4600" b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8999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10196" y="1764407"/>
            <a:ext cx="9624060" cy="4990084"/>
          </a:xfrm>
        </p:spPr>
        <p:txBody>
          <a:bodyPr>
            <a:normAutofit/>
          </a:bodyPr>
          <a:lstStyle/>
          <a:p>
            <a:pPr marL="417222" indent="-323347">
              <a:buFont typeface="Wingdings 2"/>
              <a:buChar char=""/>
              <a:defRPr/>
            </a:pPr>
            <a:r>
              <a:rPr lang="en-US" altLang="zh-TW" dirty="0" smtClean="0"/>
              <a:t>《</a:t>
            </a:r>
            <a:r>
              <a:rPr lang="zh-TW" altLang="en-US" dirty="0" smtClean="0"/>
              <a:t>刪除</a:t>
            </a:r>
            <a:r>
              <a:rPr lang="en-US" altLang="zh-TW" dirty="0" smtClean="0"/>
              <a:t>》</a:t>
            </a:r>
          </a:p>
          <a:p>
            <a:pPr marL="0" lvl="1" indent="0">
              <a:buClr>
                <a:srgbClr val="CC0066"/>
              </a:buClr>
              <a:buNone/>
              <a:defRPr/>
            </a:pPr>
            <a:r>
              <a:rPr lang="en-US" altLang="zh-TW" sz="3700" dirty="0"/>
              <a:t>   </a:t>
            </a:r>
            <a:r>
              <a:rPr lang="ar-SA" altLang="zh-TW" sz="3700" dirty="0"/>
              <a:t>將未登錄取號的創簽</a:t>
            </a:r>
            <a:r>
              <a:rPr lang="en-US" altLang="zh-TW" sz="3700" dirty="0"/>
              <a:t>/</a:t>
            </a:r>
            <a:r>
              <a:rPr lang="ar-SA" altLang="zh-TW" sz="3700" dirty="0"/>
              <a:t>稿</a:t>
            </a:r>
            <a:r>
              <a:rPr lang="ar-SA" altLang="zh-TW" sz="3700" dirty="0">
                <a:solidFill>
                  <a:srgbClr val="FF0000"/>
                </a:solidFill>
              </a:rPr>
              <a:t>草稿</a:t>
            </a:r>
            <a:r>
              <a:rPr lang="ar-SA" altLang="zh-TW" sz="3700" dirty="0"/>
              <a:t>從系統中刪除</a:t>
            </a:r>
            <a:r>
              <a:rPr lang="en-US" altLang="zh-TW" sz="3700" dirty="0">
                <a:solidFill>
                  <a:srgbClr val="FF0000"/>
                </a:solidFill>
              </a:rPr>
              <a:t>   </a:t>
            </a:r>
          </a:p>
          <a:p>
            <a:pPr marL="1108247" lvl="1" indent="-586719">
              <a:buFont typeface="+mj-lt"/>
              <a:buAutoNum type="arabicPeriod"/>
              <a:defRPr/>
            </a:pPr>
            <a:r>
              <a:rPr lang="zh-TW" altLang="en-US" dirty="0" smtClean="0"/>
              <a:t>選取欲刪除之公文草稿</a:t>
            </a:r>
            <a:endParaRPr lang="en-US" altLang="zh-TW" dirty="0" smtClean="0"/>
          </a:p>
          <a:p>
            <a:pPr marL="1108247" lvl="1" indent="-586719">
              <a:buFont typeface="+mj-lt"/>
              <a:buAutoNum type="arabicPeriod"/>
              <a:defRPr/>
            </a:pPr>
            <a:r>
              <a:rPr lang="zh-TW" altLang="en-US" dirty="0" smtClean="0"/>
              <a:t>點選</a:t>
            </a:r>
            <a:r>
              <a:rPr lang="en-US" altLang="zh-TW" dirty="0" smtClean="0"/>
              <a:t>【</a:t>
            </a:r>
            <a:r>
              <a:rPr lang="zh-TW" altLang="en-US" dirty="0" smtClean="0"/>
              <a:t>刪除</a:t>
            </a:r>
            <a:r>
              <a:rPr lang="en-US" altLang="zh-TW" dirty="0" smtClean="0"/>
              <a:t>】</a:t>
            </a:r>
            <a:r>
              <a:rPr lang="zh-TW" altLang="en-US" dirty="0" smtClean="0"/>
              <a:t>，完成刪除動作</a:t>
            </a:r>
            <a:endParaRPr lang="en-US" altLang="zh-TW" dirty="0" smtClean="0"/>
          </a:p>
          <a:p>
            <a:pPr marL="521528" lvl="1" indent="0">
              <a:buNone/>
              <a:defRPr/>
            </a:pPr>
            <a:endParaRPr lang="zh-TW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3875" lvl="1" indent="0">
              <a:buNone/>
              <a:defRPr/>
            </a:pPr>
            <a:r>
              <a:rPr lang="zh-TW" altLang="en-US" sz="3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*已登錄取號之公文需以銷案方式處理</a:t>
            </a:r>
            <a:endParaRPr lang="en-US" altLang="zh-TW" sz="3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3875" indent="0">
              <a:buNone/>
              <a:defRPr/>
            </a:pPr>
            <a:endParaRPr lang="zh-TW" altLang="en-US" dirty="0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449922" y="208286"/>
            <a:ext cx="8276246" cy="1032672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創簽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稿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刪除</a:t>
            </a:r>
            <a:endParaRPr lang="zh-TW" altLang="en-US" sz="4600" b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9308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內容版面配置區 4" descr="2012-09-17_13434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7392" y="2805634"/>
            <a:ext cx="8770073" cy="2824972"/>
          </a:xfrm>
        </p:spPr>
      </p:pic>
      <p:sp>
        <p:nvSpPr>
          <p:cNvPr id="6" name="矩形 5"/>
          <p:cNvSpPr/>
          <p:nvPr/>
        </p:nvSpPr>
        <p:spPr>
          <a:xfrm>
            <a:off x="1726539" y="5390900"/>
            <a:ext cx="8588137" cy="1190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圖說文字 6"/>
          <p:cNvSpPr/>
          <p:nvPr/>
        </p:nvSpPr>
        <p:spPr>
          <a:xfrm>
            <a:off x="2062535" y="5874626"/>
            <a:ext cx="2188805" cy="477830"/>
          </a:xfrm>
          <a:prstGeom prst="wedgeRectCallout">
            <a:avLst>
              <a:gd name="adj1" fmla="val -35483"/>
              <a:gd name="adj2" fmla="val -12479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選取一筆公文</a:t>
            </a:r>
          </a:p>
        </p:txBody>
      </p:sp>
      <p:sp>
        <p:nvSpPr>
          <p:cNvPr id="8" name="矩形 7"/>
          <p:cNvSpPr/>
          <p:nvPr/>
        </p:nvSpPr>
        <p:spPr>
          <a:xfrm>
            <a:off x="4552121" y="2828472"/>
            <a:ext cx="504966" cy="238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4551276" y="1846119"/>
            <a:ext cx="2188805" cy="477829"/>
          </a:xfrm>
          <a:prstGeom prst="wedgeRectCallout">
            <a:avLst>
              <a:gd name="adj1" fmla="val -40743"/>
              <a:gd name="adj2" fmla="val 11865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刪除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10" name="標題 1"/>
          <p:cNvSpPr>
            <a:spLocks noGrp="1"/>
          </p:cNvSpPr>
          <p:nvPr>
            <p:ph type="title"/>
          </p:nvPr>
        </p:nvSpPr>
        <p:spPr>
          <a:xfrm>
            <a:off x="1449922" y="208286"/>
            <a:ext cx="8276246" cy="1032672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創簽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稿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刪除</a:t>
            </a:r>
            <a:endParaRPr lang="zh-TW" altLang="en-US" sz="4600" b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6293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449922" y="208286"/>
            <a:ext cx="8276246" cy="1032672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創簽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稿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銷案</a:t>
            </a:r>
            <a:endParaRPr lang="zh-TW" altLang="en-US" sz="4600" b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26</a:t>
            </a:fld>
            <a:endParaRPr lang="en-US" altLang="zh-TW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《</a:t>
            </a:r>
            <a:r>
              <a:rPr lang="zh-TW" altLang="en-US" dirty="0" smtClean="0"/>
              <a:t>銷號</a:t>
            </a:r>
            <a:r>
              <a:rPr lang="en-US" altLang="zh-TW" dirty="0" smtClean="0"/>
              <a:t>》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</a:rPr>
              <a:t>公文登錄取</a:t>
            </a:r>
            <a:r>
              <a:rPr lang="zh-TW" altLang="en-US" b="1" dirty="0">
                <a:solidFill>
                  <a:srgbClr val="FF0000"/>
                </a:solidFill>
              </a:rPr>
              <a:t>號</a:t>
            </a:r>
            <a:r>
              <a:rPr lang="zh-TW" altLang="en-US" b="1" dirty="0" smtClean="0">
                <a:solidFill>
                  <a:srgbClr val="FF0000"/>
                </a:solidFill>
              </a:rPr>
              <a:t>後</a:t>
            </a:r>
            <a:r>
              <a:rPr lang="zh-TW" altLang="en-US" dirty="0" smtClean="0"/>
              <a:t>主管</a:t>
            </a:r>
            <a:r>
              <a:rPr lang="zh-TW" altLang="en-US" dirty="0"/>
              <a:t>告知不發或欲</a:t>
            </a:r>
            <a:r>
              <a:rPr lang="zh-TW" altLang="en-US" dirty="0" smtClean="0"/>
              <a:t>刪除之處理方式</a:t>
            </a:r>
            <a:r>
              <a:rPr lang="en-US" altLang="zh-TW" dirty="0" smtClean="0"/>
              <a:t>:</a:t>
            </a:r>
          </a:p>
          <a:p>
            <a:pPr lvl="1">
              <a:buFont typeface="Wingdings" panose="05000000000000000000" pitchFamily="2" charset="2"/>
              <a:buChar char="u"/>
            </a:pPr>
            <a:r>
              <a:rPr lang="zh-TW" altLang="en-US" dirty="0" smtClean="0"/>
              <a:t>承辦作業區</a:t>
            </a:r>
            <a:r>
              <a:rPr lang="en-US" altLang="zh-TW" dirty="0" smtClean="0"/>
              <a:t>/</a:t>
            </a:r>
            <a:r>
              <a:rPr lang="zh-TW" altLang="en-US" dirty="0" smtClean="0"/>
              <a:t>創簽創稿查詢</a:t>
            </a:r>
            <a:r>
              <a:rPr lang="en-US" altLang="zh-TW" dirty="0" smtClean="0"/>
              <a:t>/</a:t>
            </a:r>
            <a:r>
              <a:rPr lang="zh-TW" altLang="en-US" dirty="0" smtClean="0"/>
              <a:t>查詢欲</a:t>
            </a:r>
            <a:r>
              <a:rPr lang="zh-TW" altLang="en-US" dirty="0"/>
              <a:t>銷案之</a:t>
            </a:r>
            <a:r>
              <a:rPr lang="zh-TW" altLang="en-US" dirty="0" smtClean="0"/>
              <a:t>公文</a:t>
            </a:r>
            <a:endParaRPr lang="en-US" altLang="zh-TW" dirty="0" smtClean="0"/>
          </a:p>
          <a:p>
            <a:pPr lvl="1">
              <a:buFont typeface="Wingdings" panose="05000000000000000000" pitchFamily="2" charset="2"/>
              <a:buChar char="u"/>
            </a:pPr>
            <a:r>
              <a:rPr lang="zh-TW" altLang="en-US" dirty="0"/>
              <a:t>選取欲銷案之</a:t>
            </a:r>
            <a:r>
              <a:rPr lang="zh-TW" altLang="en-US" dirty="0" smtClean="0"/>
              <a:t>公文</a:t>
            </a:r>
            <a:endParaRPr lang="en-US" altLang="zh-TW" dirty="0" smtClean="0"/>
          </a:p>
          <a:p>
            <a:pPr lvl="1">
              <a:buFont typeface="Wingdings" panose="05000000000000000000" pitchFamily="2" charset="2"/>
              <a:buChar char="u"/>
            </a:pPr>
            <a:r>
              <a:rPr lang="zh-TW" altLang="en-US" dirty="0" smtClean="0"/>
              <a:t>至</a:t>
            </a:r>
            <a:r>
              <a:rPr lang="zh-TW" altLang="en-US" dirty="0"/>
              <a:t>「其他功能」點選</a:t>
            </a:r>
            <a:r>
              <a:rPr lang="en-US" altLang="zh-TW" dirty="0"/>
              <a:t>【</a:t>
            </a:r>
            <a:r>
              <a:rPr lang="zh-TW" altLang="en-US" dirty="0"/>
              <a:t>銷案</a:t>
            </a:r>
            <a:r>
              <a:rPr lang="en-US" altLang="zh-TW" dirty="0" smtClean="0"/>
              <a:t>】</a:t>
            </a:r>
          </a:p>
          <a:p>
            <a:pPr lvl="1">
              <a:buFont typeface="Wingdings" panose="05000000000000000000" pitchFamily="2" charset="2"/>
              <a:buChar char="u"/>
            </a:pPr>
            <a:r>
              <a:rPr lang="zh-TW" altLang="en-US" dirty="0" smtClean="0"/>
              <a:t>輸入</a:t>
            </a:r>
            <a:r>
              <a:rPr lang="zh-TW" altLang="en-US" dirty="0"/>
              <a:t>銷案</a:t>
            </a:r>
            <a:r>
              <a:rPr lang="en-US" altLang="zh-TW" dirty="0"/>
              <a:t>/</a:t>
            </a:r>
            <a:r>
              <a:rPr lang="zh-TW" altLang="en-US" dirty="0"/>
              <a:t>退文</a:t>
            </a:r>
            <a:r>
              <a:rPr lang="en-US" altLang="zh-TW" dirty="0"/>
              <a:t>/</a:t>
            </a:r>
            <a:r>
              <a:rPr lang="zh-TW" altLang="en-US" dirty="0"/>
              <a:t>移文原因</a:t>
            </a:r>
          </a:p>
          <a:p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4026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內容版面配置區 4" descr="2012-09-17_13460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0218" y="2272181"/>
            <a:ext cx="8770073" cy="2775964"/>
          </a:xfrm>
        </p:spPr>
      </p:pic>
      <p:sp>
        <p:nvSpPr>
          <p:cNvPr id="6" name="矩形 5"/>
          <p:cNvSpPr/>
          <p:nvPr/>
        </p:nvSpPr>
        <p:spPr>
          <a:xfrm>
            <a:off x="1390514" y="4678317"/>
            <a:ext cx="8918593" cy="1382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圖說文字 6"/>
          <p:cNvSpPr/>
          <p:nvPr/>
        </p:nvSpPr>
        <p:spPr>
          <a:xfrm>
            <a:off x="1125081" y="3542455"/>
            <a:ext cx="3620161" cy="477830"/>
          </a:xfrm>
          <a:prstGeom prst="wedgeRectCallout">
            <a:avLst>
              <a:gd name="adj1" fmla="val -24077"/>
              <a:gd name="adj2" fmla="val 14261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en-US" altLang="zh-TW" sz="2300" dirty="0" smtClean="0"/>
              <a:t>1.</a:t>
            </a:r>
            <a:r>
              <a:rPr lang="zh-TW" altLang="en-US" sz="2300" dirty="0" smtClean="0"/>
              <a:t>選取</a:t>
            </a:r>
            <a:r>
              <a:rPr lang="zh-TW" altLang="en-US" sz="2300" dirty="0"/>
              <a:t>一筆已取號之公文</a:t>
            </a:r>
          </a:p>
        </p:txBody>
      </p:sp>
      <p:sp>
        <p:nvSpPr>
          <p:cNvPr id="8" name="矩形 7"/>
          <p:cNvSpPr/>
          <p:nvPr/>
        </p:nvSpPr>
        <p:spPr>
          <a:xfrm>
            <a:off x="8040473" y="2430965"/>
            <a:ext cx="1093474" cy="1723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5849810" y="2907318"/>
            <a:ext cx="2190662" cy="477830"/>
          </a:xfrm>
          <a:prstGeom prst="wedgeRectCallout">
            <a:avLst>
              <a:gd name="adj1" fmla="val 49424"/>
              <a:gd name="adj2" fmla="val -10856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en-US" altLang="zh-TW" sz="2300" dirty="0" smtClean="0"/>
              <a:t>3.</a:t>
            </a:r>
            <a:r>
              <a:rPr lang="zh-TW" altLang="en-US" sz="2300" dirty="0" smtClean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銷案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10" name="矩形圖說文字 9"/>
          <p:cNvSpPr/>
          <p:nvPr/>
        </p:nvSpPr>
        <p:spPr>
          <a:xfrm>
            <a:off x="6945142" y="1398867"/>
            <a:ext cx="3285150" cy="477830"/>
          </a:xfrm>
          <a:prstGeom prst="wedgeRectCallout">
            <a:avLst>
              <a:gd name="adj1" fmla="val 4564"/>
              <a:gd name="adj2" fmla="val 11215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en-US" altLang="zh-TW" sz="2300" dirty="0" smtClean="0"/>
              <a:t>2.</a:t>
            </a:r>
            <a:r>
              <a:rPr lang="zh-TW" altLang="en-US" sz="2300" dirty="0" smtClean="0"/>
              <a:t>滑鼠</a:t>
            </a:r>
            <a:r>
              <a:rPr lang="zh-TW" altLang="en-US" sz="2300" dirty="0"/>
              <a:t>移至「其他功能」</a:t>
            </a:r>
          </a:p>
        </p:txBody>
      </p:sp>
      <p:pic>
        <p:nvPicPr>
          <p:cNvPr id="38928" name="內容版面配置區 4" descr="2012-09-17_13475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251" y="5228124"/>
            <a:ext cx="5970482" cy="186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向右箭號 11"/>
          <p:cNvSpPr/>
          <p:nvPr/>
        </p:nvSpPr>
        <p:spPr>
          <a:xfrm rot="5400000">
            <a:off x="7564496" y="4786061"/>
            <a:ext cx="948872" cy="1009932"/>
          </a:xfrm>
          <a:prstGeom prst="striped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4634905" y="5967239"/>
            <a:ext cx="5389400" cy="3973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矩形圖說文字 13"/>
          <p:cNvSpPr/>
          <p:nvPr/>
        </p:nvSpPr>
        <p:spPr>
          <a:xfrm>
            <a:off x="6648102" y="6648550"/>
            <a:ext cx="1852780" cy="477830"/>
          </a:xfrm>
          <a:prstGeom prst="wedgeRectCallout">
            <a:avLst>
              <a:gd name="adj1" fmla="val 9600"/>
              <a:gd name="adj2" fmla="val -10532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en-US" altLang="zh-TW" sz="2300" dirty="0" smtClean="0"/>
              <a:t>4.</a:t>
            </a:r>
            <a:r>
              <a:rPr lang="zh-TW" altLang="en-US" sz="2300" dirty="0" smtClean="0"/>
              <a:t>輸入</a:t>
            </a:r>
            <a:r>
              <a:rPr lang="zh-TW" altLang="en-US" sz="2300" dirty="0"/>
              <a:t>原因</a:t>
            </a:r>
          </a:p>
        </p:txBody>
      </p:sp>
      <p:sp>
        <p:nvSpPr>
          <p:cNvPr id="15" name="矩形 14"/>
          <p:cNvSpPr/>
          <p:nvPr/>
        </p:nvSpPr>
        <p:spPr>
          <a:xfrm>
            <a:off x="4672794" y="5411904"/>
            <a:ext cx="579226" cy="3885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矩形圖說文字 15"/>
          <p:cNvSpPr/>
          <p:nvPr/>
        </p:nvSpPr>
        <p:spPr>
          <a:xfrm>
            <a:off x="2284812" y="5561554"/>
            <a:ext cx="2021720" cy="477830"/>
          </a:xfrm>
          <a:prstGeom prst="wedgeRectCallout">
            <a:avLst>
              <a:gd name="adj1" fmla="val 68579"/>
              <a:gd name="adj2" fmla="val -3066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en-US" altLang="zh-TW" sz="2300" dirty="0" smtClean="0"/>
              <a:t>5.</a:t>
            </a:r>
            <a:r>
              <a:rPr lang="zh-TW" altLang="en-US" sz="2300" dirty="0" smtClean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確定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17" name="標題 1"/>
          <p:cNvSpPr>
            <a:spLocks noGrp="1"/>
          </p:cNvSpPr>
          <p:nvPr>
            <p:ph type="title"/>
          </p:nvPr>
        </p:nvSpPr>
        <p:spPr>
          <a:xfrm>
            <a:off x="1449922" y="208286"/>
            <a:ext cx="8276246" cy="1032672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創簽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稿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銷案</a:t>
            </a:r>
            <a:endParaRPr lang="zh-TW" altLang="en-US" sz="4600" b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7495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標題 1"/>
          <p:cNvSpPr>
            <a:spLocks noGrp="1"/>
          </p:cNvSpPr>
          <p:nvPr>
            <p:ph type="title"/>
          </p:nvPr>
        </p:nvSpPr>
        <p:spPr>
          <a:xfrm>
            <a:off x="522164" y="108223"/>
            <a:ext cx="9624060" cy="1260211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簽收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22164" y="1298384"/>
            <a:ext cx="9624060" cy="4990084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dirty="0" smtClean="0"/>
              <a:t>總收文室將公文送至承辦單位，單位登記桌指定承辦人後，承辦人須至「待辦區作業」</a:t>
            </a:r>
            <a:r>
              <a:rPr lang="en-US" altLang="zh-TW" dirty="0" smtClean="0"/>
              <a:t>/『</a:t>
            </a:r>
            <a:r>
              <a:rPr lang="zh-TW" altLang="en-US" dirty="0" smtClean="0"/>
              <a:t>承</a:t>
            </a:r>
            <a:r>
              <a:rPr lang="en-US" altLang="zh-TW" dirty="0" smtClean="0"/>
              <a:t>/</a:t>
            </a:r>
            <a:r>
              <a:rPr lang="zh-TW" altLang="en-US" dirty="0" smtClean="0"/>
              <a:t>會辦待辦區</a:t>
            </a:r>
            <a:r>
              <a:rPr lang="en-US" altLang="zh-TW" dirty="0" smtClean="0"/>
              <a:t>』</a:t>
            </a:r>
            <a:r>
              <a:rPr lang="zh-TW" altLang="en-US" dirty="0" smtClean="0"/>
              <a:t>進行公文簽收簽辦</a:t>
            </a:r>
            <a:endParaRPr lang="en-US" altLang="zh-TW" dirty="0" smtClean="0"/>
          </a:p>
          <a:p>
            <a:pPr marL="0" indent="0" eaLnBrk="1" hangingPunct="1">
              <a:buNone/>
              <a:defRPr/>
            </a:pPr>
            <a:r>
              <a:rPr lang="zh-TW" altLang="en-US" dirty="0"/>
              <a:t> </a:t>
            </a:r>
            <a:r>
              <a:rPr lang="zh-TW" altLang="en-US" dirty="0" smtClean="0"/>
              <a:t>  </a:t>
            </a:r>
            <a:r>
              <a:rPr lang="zh-TW" altLang="en-US" sz="3700" dirty="0" smtClean="0">
                <a:solidFill>
                  <a:srgbClr val="FF0000"/>
                </a:solidFill>
              </a:rPr>
              <a:t>線上</a:t>
            </a:r>
            <a:r>
              <a:rPr lang="zh-TW" altLang="en-US" sz="3700" dirty="0" smtClean="0"/>
              <a:t>公文</a:t>
            </a:r>
            <a:r>
              <a:rPr lang="zh-TW" altLang="en-US" sz="3700" dirty="0"/>
              <a:t>簽收簽辦流程</a:t>
            </a:r>
            <a:endParaRPr lang="en-US" altLang="zh-TW" sz="3700" dirty="0"/>
          </a:p>
          <a:p>
            <a:pPr lvl="1" eaLnBrk="1" hangingPunct="1">
              <a:defRPr/>
            </a:pPr>
            <a:r>
              <a:rPr lang="zh-TW" altLang="en-US" dirty="0" smtClean="0"/>
              <a:t>操作步驟：</a:t>
            </a:r>
            <a:endParaRPr lang="en-US" altLang="zh-TW" dirty="0" smtClean="0"/>
          </a:p>
          <a:p>
            <a:pPr marL="1108247" lvl="1" indent="-586719">
              <a:buFont typeface="+mj-lt"/>
              <a:buAutoNum type="arabicPeriod"/>
              <a:defRPr/>
            </a:pPr>
            <a:r>
              <a:rPr lang="zh-TW" altLang="en-US" dirty="0" smtClean="0"/>
              <a:t>線上簽核公文進入待辦區後，</a:t>
            </a:r>
            <a:r>
              <a:rPr lang="zh-TW" altLang="en-US" u="sng" dirty="0" smtClean="0">
                <a:solidFill>
                  <a:srgbClr val="FF0000"/>
                </a:solidFill>
              </a:rPr>
              <a:t>系統自動簽收</a:t>
            </a:r>
          </a:p>
        </p:txBody>
      </p:sp>
      <p:pic>
        <p:nvPicPr>
          <p:cNvPr id="13317" name="圖片 4" descr="2012-09-17_1159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53" y="5148783"/>
            <a:ext cx="10074944" cy="180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圓角矩形 1"/>
          <p:cNvSpPr/>
          <p:nvPr/>
        </p:nvSpPr>
        <p:spPr>
          <a:xfrm>
            <a:off x="2034332" y="6420041"/>
            <a:ext cx="432048" cy="60095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28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55786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標題 1"/>
          <p:cNvSpPr>
            <a:spLocks noGrp="1"/>
          </p:cNvSpPr>
          <p:nvPr>
            <p:ph type="title"/>
          </p:nvPr>
        </p:nvSpPr>
        <p:spPr>
          <a:xfrm>
            <a:off x="534670" y="72044"/>
            <a:ext cx="9624060" cy="1017412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簽辦</a:t>
            </a:r>
          </a:p>
        </p:txBody>
      </p:sp>
      <p:pic>
        <p:nvPicPr>
          <p:cNvPr id="15363" name="內容版面配置區 4" descr="2012-09-17_13230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172" y="2342425"/>
            <a:ext cx="9802283" cy="3922406"/>
          </a:xfrm>
        </p:spPr>
      </p:pic>
      <p:sp>
        <p:nvSpPr>
          <p:cNvPr id="7" name="矩形 6"/>
          <p:cNvSpPr/>
          <p:nvPr/>
        </p:nvSpPr>
        <p:spPr>
          <a:xfrm>
            <a:off x="8515052" y="2556495"/>
            <a:ext cx="1599978" cy="864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圖說文字 7"/>
          <p:cNvSpPr/>
          <p:nvPr/>
        </p:nvSpPr>
        <p:spPr>
          <a:xfrm>
            <a:off x="7075072" y="1404367"/>
            <a:ext cx="2526686" cy="477830"/>
          </a:xfrm>
          <a:prstGeom prst="wedgeRectCallout">
            <a:avLst>
              <a:gd name="adj1" fmla="val 21189"/>
              <a:gd name="adj2" fmla="val 14291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en-US" altLang="zh-TW" sz="2300" b="1" dirty="0">
                <a:solidFill>
                  <a:srgbClr val="FF0000"/>
                </a:solidFill>
              </a:rPr>
              <a:t>2</a:t>
            </a:r>
            <a:r>
              <a:rPr lang="en-US" altLang="zh-TW" sz="2300" dirty="0"/>
              <a:t>.【</a:t>
            </a:r>
            <a:r>
              <a:rPr lang="zh-TW" altLang="en-US" sz="2300" dirty="0"/>
              <a:t>設定流程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10" name="矩形圖說文字 9"/>
          <p:cNvSpPr/>
          <p:nvPr/>
        </p:nvSpPr>
        <p:spPr>
          <a:xfrm>
            <a:off x="5346700" y="3227360"/>
            <a:ext cx="2991715" cy="870840"/>
          </a:xfrm>
          <a:prstGeom prst="wedgeRectCallout">
            <a:avLst>
              <a:gd name="adj1" fmla="val 45925"/>
              <a:gd name="adj2" fmla="val -8737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en-US" altLang="zh-TW" sz="2300" b="1" dirty="0">
                <a:solidFill>
                  <a:srgbClr val="FF0000"/>
                </a:solidFill>
              </a:rPr>
              <a:t>1</a:t>
            </a:r>
            <a:r>
              <a:rPr lang="en-US" altLang="zh-TW" sz="2300" dirty="0"/>
              <a:t>.</a:t>
            </a:r>
            <a:r>
              <a:rPr lang="zh-TW" altLang="en-US" sz="2300" dirty="0"/>
              <a:t>於</a:t>
            </a:r>
            <a:r>
              <a:rPr lang="en-US" altLang="zh-TW" sz="2300" dirty="0"/>
              <a:t>【</a:t>
            </a:r>
            <a:r>
              <a:rPr lang="zh-TW" altLang="en-US" sz="2300" dirty="0"/>
              <a:t>意見輸入區</a:t>
            </a:r>
            <a:r>
              <a:rPr lang="en-US" altLang="zh-TW" sz="2300" dirty="0"/>
              <a:t>】</a:t>
            </a:r>
            <a:r>
              <a:rPr lang="zh-TW" altLang="en-US" sz="2300" dirty="0"/>
              <a:t>輸入簽辦意見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29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8414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7" name="Text Box 3"/>
          <p:cNvSpPr txBox="1">
            <a:spLocks noGrp="1" noChangeArrowheads="1"/>
          </p:cNvSpPr>
          <p:nvPr>
            <p:ph idx="4294967295"/>
          </p:nvPr>
        </p:nvSpPr>
        <p:spPr>
          <a:xfrm>
            <a:off x="5798757" y="1314470"/>
            <a:ext cx="1769237" cy="714119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rtlCol="0">
            <a:normAutofit/>
          </a:bodyPr>
          <a:lstStyle/>
          <a:p>
            <a:pPr marL="417222" indent="-417222" algn="ctr">
              <a:spcBef>
                <a:spcPct val="50000"/>
              </a:spcBef>
              <a:buNone/>
              <a:defRPr/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來文</a:t>
            </a:r>
          </a:p>
        </p:txBody>
      </p:sp>
      <p:sp>
        <p:nvSpPr>
          <p:cNvPr id="36867" name="投影片編號版面配置區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455583" y="6805137"/>
            <a:ext cx="2138680" cy="40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342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5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1pPr>
            <a:lvl2pPr marL="847483" indent="-325955">
              <a:spcBef>
                <a:spcPct val="20000"/>
              </a:spcBef>
              <a:spcAft>
                <a:spcPts val="342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3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2pPr>
            <a:lvl3pPr marL="1303820" indent="-260764">
              <a:spcBef>
                <a:spcPct val="20000"/>
              </a:spcBef>
              <a:spcAft>
                <a:spcPts val="342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3pPr>
            <a:lvl4pPr marL="1825348" indent="-260764">
              <a:spcBef>
                <a:spcPct val="20000"/>
              </a:spcBef>
              <a:spcAft>
                <a:spcPts val="342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8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4pPr>
            <a:lvl5pPr marL="2346876" indent="-260764">
              <a:spcBef>
                <a:spcPct val="20000"/>
              </a:spcBef>
              <a:spcAft>
                <a:spcPts val="342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5pPr>
            <a:lvl6pPr marL="2868404" indent="-260764" eaLnBrk="0" fontAlgn="base" hangingPunct="0">
              <a:spcBef>
                <a:spcPct val="20000"/>
              </a:spcBef>
              <a:spcAft>
                <a:spcPts val="342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6pPr>
            <a:lvl7pPr marL="3389932" indent="-260764" eaLnBrk="0" fontAlgn="base" hangingPunct="0">
              <a:spcBef>
                <a:spcPct val="20000"/>
              </a:spcBef>
              <a:spcAft>
                <a:spcPts val="342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7pPr>
            <a:lvl8pPr marL="3911460" indent="-260764" eaLnBrk="0" fontAlgn="base" hangingPunct="0">
              <a:spcBef>
                <a:spcPct val="20000"/>
              </a:spcBef>
              <a:spcAft>
                <a:spcPts val="342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8pPr>
            <a:lvl9pPr marL="4432988" indent="-260764" eaLnBrk="0" fontAlgn="base" hangingPunct="0">
              <a:spcBef>
                <a:spcPct val="20000"/>
              </a:spcBef>
              <a:spcAft>
                <a:spcPts val="342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20E68054-E450-4646-B24A-FF097A4A8678}" type="slidenum">
              <a:rPr lang="en-US" altLang="zh-TW" sz="1600">
                <a:solidFill>
                  <a:prstClr val="black"/>
                </a:solidFill>
                <a:latin typeface="Times New Roman" pitchFamily="18" charset="0"/>
                <a:ea typeface="新細明體" charset="-120"/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3</a:t>
            </a:fld>
            <a:endParaRPr lang="en-US" altLang="zh-TW" sz="1600">
              <a:solidFill>
                <a:prstClr val="black"/>
              </a:solidFill>
              <a:latin typeface="Times New Roman" pitchFamily="18" charset="0"/>
              <a:ea typeface="新細明體" charset="-120"/>
            </a:endParaRPr>
          </a:p>
        </p:txBody>
      </p:sp>
      <p:sp>
        <p:nvSpPr>
          <p:cNvPr id="251908" name="Text Box 4"/>
          <p:cNvSpPr txBox="1">
            <a:spLocks noChangeArrowheads="1"/>
          </p:cNvSpPr>
          <p:nvPr/>
        </p:nvSpPr>
        <p:spPr bwMode="auto">
          <a:xfrm>
            <a:off x="3386546" y="1344531"/>
            <a:ext cx="1598440" cy="7141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00B050"/>
            </a:solidFill>
            <a:miter lim="800000"/>
            <a:headEnd/>
            <a:tailEnd/>
          </a:ln>
          <a:effectLst/>
        </p:spPr>
        <p:txBody>
          <a:bodyPr lIns="104306" tIns="52153" rIns="104306" bIns="52153"/>
          <a:lstStyle/>
          <a:p>
            <a:pPr marL="391146" indent="-391146" algn="ctr">
              <a:spcBef>
                <a:spcPct val="50000"/>
              </a:spcBef>
              <a:buSzPct val="60000"/>
              <a:defRPr/>
            </a:pPr>
            <a:r>
              <a:rPr lang="zh-TW" altLang="en-US" sz="3700" b="1" dirty="0">
                <a:solidFill>
                  <a:prstClr val="black"/>
                </a:solidFill>
                <a:ea typeface="標楷體" pitchFamily="65" charset="-120"/>
              </a:rPr>
              <a:t>創稿</a:t>
            </a:r>
          </a:p>
        </p:txBody>
      </p:sp>
      <p:sp>
        <p:nvSpPr>
          <p:cNvPr id="251909" name="Text Box 5"/>
          <p:cNvSpPr txBox="1">
            <a:spLocks noChangeArrowheads="1"/>
          </p:cNvSpPr>
          <p:nvPr/>
        </p:nvSpPr>
        <p:spPr bwMode="auto">
          <a:xfrm>
            <a:off x="3865089" y="5169589"/>
            <a:ext cx="2623224" cy="6353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lIns="104306" tIns="52153" rIns="104306" bIns="52153"/>
          <a:lstStyle/>
          <a:p>
            <a:pPr marL="391146" indent="-391146" algn="ctr">
              <a:spcBef>
                <a:spcPct val="50000"/>
              </a:spcBef>
              <a:buSzPct val="60000"/>
              <a:defRPr/>
            </a:pPr>
            <a:r>
              <a:rPr lang="zh-TW" altLang="en-US" sz="3000" b="1" dirty="0">
                <a:solidFill>
                  <a:prstClr val="black"/>
                </a:solidFill>
                <a:ea typeface="標楷體" pitchFamily="65" charset="-120"/>
              </a:rPr>
              <a:t>送回承辦單位</a:t>
            </a:r>
          </a:p>
        </p:txBody>
      </p:sp>
      <p:sp>
        <p:nvSpPr>
          <p:cNvPr id="251910" name="Text Box 6"/>
          <p:cNvSpPr txBox="1">
            <a:spLocks noChangeArrowheads="1"/>
          </p:cNvSpPr>
          <p:nvPr/>
        </p:nvSpPr>
        <p:spPr bwMode="auto">
          <a:xfrm>
            <a:off x="3532907" y="6398914"/>
            <a:ext cx="3282280" cy="71411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lIns="104306" tIns="52153" rIns="104306" bIns="52153"/>
          <a:lstStyle/>
          <a:p>
            <a:pPr marL="391146" indent="-391146" algn="ctr">
              <a:spcBef>
                <a:spcPct val="50000"/>
              </a:spcBef>
              <a:buSzPct val="60000"/>
              <a:defRPr/>
            </a:pPr>
            <a:r>
              <a:rPr lang="zh-TW" altLang="en-US" sz="3700" b="1" dirty="0">
                <a:solidFill>
                  <a:prstClr val="black"/>
                </a:solidFill>
                <a:ea typeface="標楷體" pitchFamily="65" charset="-120"/>
              </a:rPr>
              <a:t>歸檔</a:t>
            </a:r>
          </a:p>
        </p:txBody>
      </p:sp>
      <p:sp>
        <p:nvSpPr>
          <p:cNvPr id="251911" name="Text Box 7"/>
          <p:cNvSpPr txBox="1">
            <a:spLocks noChangeArrowheads="1"/>
          </p:cNvSpPr>
          <p:nvPr/>
        </p:nvSpPr>
        <p:spPr bwMode="auto">
          <a:xfrm>
            <a:off x="7425843" y="5210953"/>
            <a:ext cx="2526686" cy="6353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lIns="104306" tIns="52153" rIns="104306" bIns="52153"/>
          <a:lstStyle/>
          <a:p>
            <a:pPr marL="391146" indent="-391146" algn="ctr">
              <a:spcBef>
                <a:spcPct val="50000"/>
              </a:spcBef>
              <a:buSzPct val="60000"/>
              <a:defRPr/>
            </a:pPr>
            <a:r>
              <a:rPr lang="zh-TW" altLang="en-US" sz="3000" b="1" dirty="0">
                <a:solidFill>
                  <a:prstClr val="black"/>
                </a:solidFill>
                <a:ea typeface="標楷體" pitchFamily="65" charset="-120"/>
              </a:rPr>
              <a:t>文書科</a:t>
            </a:r>
          </a:p>
        </p:txBody>
      </p:sp>
      <p:sp>
        <p:nvSpPr>
          <p:cNvPr id="251912" name="Text Box 8"/>
          <p:cNvSpPr txBox="1">
            <a:spLocks noChangeArrowheads="1"/>
          </p:cNvSpPr>
          <p:nvPr/>
        </p:nvSpPr>
        <p:spPr bwMode="auto">
          <a:xfrm>
            <a:off x="4260844" y="2593966"/>
            <a:ext cx="1769237" cy="7141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lIns="104306" tIns="52153" rIns="104306" bIns="52153"/>
          <a:lstStyle/>
          <a:p>
            <a:pPr marL="391146" indent="-391146" algn="ctr">
              <a:spcBef>
                <a:spcPct val="50000"/>
              </a:spcBef>
              <a:buSzPct val="60000"/>
              <a:defRPr/>
            </a:pPr>
            <a:r>
              <a:rPr lang="zh-TW" altLang="en-US" sz="3700" b="1" dirty="0">
                <a:solidFill>
                  <a:prstClr val="black"/>
                </a:solidFill>
                <a:ea typeface="標楷體" pitchFamily="65" charset="-120"/>
              </a:rPr>
              <a:t>簽</a:t>
            </a:r>
            <a:r>
              <a:rPr lang="zh-TW" altLang="en-US" sz="3700" b="1" dirty="0" smtClean="0">
                <a:solidFill>
                  <a:prstClr val="black"/>
                </a:solidFill>
                <a:ea typeface="標楷體" pitchFamily="65" charset="-120"/>
              </a:rPr>
              <a:t>擬</a:t>
            </a:r>
            <a:endParaRPr lang="zh-TW" altLang="en-US" sz="3700" b="1" dirty="0">
              <a:solidFill>
                <a:prstClr val="black"/>
              </a:solidFill>
              <a:ea typeface="標楷體" pitchFamily="65" charset="-120"/>
            </a:endParaRPr>
          </a:p>
        </p:txBody>
      </p:sp>
      <p:sp>
        <p:nvSpPr>
          <p:cNvPr id="36873" name="AutoShape 9"/>
          <p:cNvSpPr>
            <a:spLocks noChangeArrowheads="1"/>
          </p:cNvSpPr>
          <p:nvPr/>
        </p:nvSpPr>
        <p:spPr bwMode="auto">
          <a:xfrm>
            <a:off x="7656465" y="1942825"/>
            <a:ext cx="857700" cy="1338974"/>
          </a:xfrm>
          <a:prstGeom prst="curvedLeftArrow">
            <a:avLst>
              <a:gd name="adj1" fmla="val 33117"/>
              <a:gd name="adj2" fmla="val 66234"/>
              <a:gd name="adj3" fmla="val 33333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4306" tIns="52153" rIns="104306" bIns="52153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TW" altLang="en-US" sz="2700">
              <a:solidFill>
                <a:prstClr val="black"/>
              </a:solidFill>
              <a:latin typeface="Times New Roman" pitchFamily="18" charset="0"/>
              <a:ea typeface="新細明體" charset="-120"/>
            </a:endParaRP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7912779" y="1055235"/>
            <a:ext cx="2594565" cy="88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9pPr>
          </a:lstStyle>
          <a:p>
            <a:pPr>
              <a:lnSpc>
                <a:spcPts val="2738"/>
              </a:lnSpc>
              <a:spcBef>
                <a:spcPts val="684"/>
              </a:spcBef>
              <a:spcAft>
                <a:spcPct val="0"/>
              </a:spcAft>
              <a:buClrTx/>
              <a:buSzTx/>
              <a:buNone/>
            </a:pPr>
            <a:r>
              <a:rPr lang="zh-TW" altLang="en-US" sz="2300" dirty="0">
                <a:solidFill>
                  <a:prstClr val="black"/>
                </a:solidFill>
                <a:latin typeface="Arial" charset="0"/>
                <a:ea typeface="新細明體" charset="-120"/>
              </a:rPr>
              <a:t> </a:t>
            </a:r>
            <a:r>
              <a:rPr lang="en-US" altLang="zh-TW" sz="2300" b="1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1.</a:t>
            </a:r>
            <a:r>
              <a:rPr lang="zh-TW" altLang="en-US" sz="2300" b="1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總收或單位收文</a:t>
            </a:r>
            <a:endParaRPr lang="en-US" altLang="zh-TW" sz="2300" b="1" dirty="0">
              <a:solidFill>
                <a:prstClr val="black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ts val="2738"/>
              </a:lnSpc>
              <a:spcBef>
                <a:spcPts val="684"/>
              </a:spcBef>
              <a:spcAft>
                <a:spcPct val="0"/>
              </a:spcAft>
              <a:buClrTx/>
              <a:buSzTx/>
              <a:buNone/>
            </a:pPr>
            <a:r>
              <a:rPr lang="zh-TW" altLang="en-US" sz="2300" b="1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en-US" altLang="zh-TW" sz="2300" b="1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2.</a:t>
            </a:r>
            <a:r>
              <a:rPr lang="zh-TW" altLang="en-US" sz="2300" b="1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分辦</a:t>
            </a:r>
          </a:p>
        </p:txBody>
      </p:sp>
      <p:sp>
        <p:nvSpPr>
          <p:cNvPr id="36875" name="AutoShape 11"/>
          <p:cNvSpPr>
            <a:spLocks noChangeArrowheads="1"/>
          </p:cNvSpPr>
          <p:nvPr/>
        </p:nvSpPr>
        <p:spPr bwMode="auto">
          <a:xfrm>
            <a:off x="2456141" y="1942825"/>
            <a:ext cx="857700" cy="1338974"/>
          </a:xfrm>
          <a:prstGeom prst="curvedRightArrow">
            <a:avLst>
              <a:gd name="adj1" fmla="val 33117"/>
              <a:gd name="adj2" fmla="val 66234"/>
              <a:gd name="adj3" fmla="val 33333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4306" tIns="52153" rIns="104306" bIns="52153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TW" altLang="en-US" sz="2700">
              <a:solidFill>
                <a:prstClr val="black"/>
              </a:solidFill>
              <a:latin typeface="Times New Roman" pitchFamily="18" charset="0"/>
              <a:ea typeface="新細明體" charset="-120"/>
            </a:endParaRPr>
          </a:p>
        </p:txBody>
      </p:sp>
      <p:sp>
        <p:nvSpPr>
          <p:cNvPr id="36876" name="Line 13"/>
          <p:cNvSpPr>
            <a:spLocks noChangeShapeType="1"/>
          </p:cNvSpPr>
          <p:nvPr/>
        </p:nvSpPr>
        <p:spPr bwMode="auto">
          <a:xfrm flipH="1">
            <a:off x="5153111" y="5832369"/>
            <a:ext cx="0" cy="566546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306" tIns="52153" rIns="104306" bIns="52153"/>
          <a:lstStyle/>
          <a:p>
            <a:pPr eaLnBrk="0" hangingPunct="0"/>
            <a:endParaRPr lang="zh-TW" altLang="en-US" sz="2300">
              <a:solidFill>
                <a:prstClr val="black"/>
              </a:solidFill>
              <a:ea typeface="新細明體" charset="-120"/>
            </a:endParaRPr>
          </a:p>
        </p:txBody>
      </p:sp>
      <p:sp>
        <p:nvSpPr>
          <p:cNvPr id="36877" name="Line 15"/>
          <p:cNvSpPr>
            <a:spLocks noChangeShapeType="1"/>
          </p:cNvSpPr>
          <p:nvPr/>
        </p:nvSpPr>
        <p:spPr bwMode="auto">
          <a:xfrm flipH="1">
            <a:off x="5136917" y="3308085"/>
            <a:ext cx="0" cy="616562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306" tIns="52153" rIns="104306" bIns="52153"/>
          <a:lstStyle/>
          <a:p>
            <a:pPr eaLnBrk="0" hangingPunct="0"/>
            <a:endParaRPr lang="zh-TW" altLang="en-US" sz="2300">
              <a:solidFill>
                <a:prstClr val="black"/>
              </a:solidFill>
              <a:ea typeface="新細明體" charset="-120"/>
            </a:endParaRPr>
          </a:p>
        </p:txBody>
      </p:sp>
      <p:sp>
        <p:nvSpPr>
          <p:cNvPr id="36878" name="Text Box 16"/>
          <p:cNvSpPr txBox="1">
            <a:spLocks noChangeArrowheads="1"/>
          </p:cNvSpPr>
          <p:nvPr/>
        </p:nvSpPr>
        <p:spPr bwMode="auto">
          <a:xfrm>
            <a:off x="5504503" y="3281799"/>
            <a:ext cx="2357746" cy="93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TW" sz="2700" dirty="0">
                <a:solidFill>
                  <a:prstClr val="black"/>
                </a:solidFill>
                <a:latin typeface="Arial" charset="0"/>
                <a:ea typeface="新細明體" charset="-120"/>
              </a:rPr>
              <a:t>1.</a:t>
            </a:r>
            <a:r>
              <a:rPr lang="zh-TW" altLang="en-US" sz="2700" dirty="0">
                <a:solidFill>
                  <a:prstClr val="black"/>
                </a:solidFill>
                <a:latin typeface="Arial" charset="0"/>
                <a:ea typeface="新細明體" charset="-120"/>
              </a:rPr>
              <a:t>會簽                     </a:t>
            </a:r>
            <a:r>
              <a:rPr lang="en-US" altLang="zh-TW" sz="2700" dirty="0">
                <a:solidFill>
                  <a:prstClr val="black"/>
                </a:solidFill>
                <a:latin typeface="Arial" charset="0"/>
                <a:ea typeface="新細明體" charset="-120"/>
              </a:rPr>
              <a:t>2.</a:t>
            </a:r>
            <a:r>
              <a:rPr lang="zh-TW" altLang="en-US" sz="2700" dirty="0">
                <a:solidFill>
                  <a:prstClr val="black"/>
                </a:solidFill>
                <a:latin typeface="Arial" charset="0"/>
                <a:ea typeface="新細明體" charset="-120"/>
              </a:rPr>
              <a:t>陳核</a:t>
            </a:r>
          </a:p>
        </p:txBody>
      </p:sp>
      <p:sp>
        <p:nvSpPr>
          <p:cNvPr id="5136" name="AutoShape 17"/>
          <p:cNvSpPr>
            <a:spLocks noChangeArrowheads="1"/>
          </p:cNvSpPr>
          <p:nvPr/>
        </p:nvSpPr>
        <p:spPr bwMode="auto">
          <a:xfrm>
            <a:off x="599648" y="4043176"/>
            <a:ext cx="3265441" cy="1587516"/>
          </a:xfrm>
          <a:prstGeom prst="wedgeEllipseCallout">
            <a:avLst>
              <a:gd name="adj1" fmla="val 68037"/>
              <a:gd name="adj2" fmla="val -67750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04306" tIns="52153" rIns="104306" bIns="52153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400">
                <a:solidFill>
                  <a:srgbClr val="262626"/>
                </a:solidFill>
                <a:latin typeface="Book Antiqu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"/>
              <a:defRPr sz="2200">
                <a:solidFill>
                  <a:srgbClr val="262626"/>
                </a:solidFill>
                <a:latin typeface="Book Antiqu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000">
                <a:solidFill>
                  <a:srgbClr val="262626"/>
                </a:solidFill>
                <a:latin typeface="Book Antiqu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>
                <a:solidFill>
                  <a:srgbClr val="262626"/>
                </a:solidFill>
                <a:latin typeface="Book Antiqu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600">
                <a:solidFill>
                  <a:srgbClr val="262626"/>
                </a:solidFill>
                <a:latin typeface="Book Antiqua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"/>
              <a:defRPr sz="1600">
                <a:solidFill>
                  <a:srgbClr val="262626"/>
                </a:solidFill>
                <a:latin typeface="Book Antiqua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"/>
              <a:defRPr sz="1600">
                <a:solidFill>
                  <a:srgbClr val="262626"/>
                </a:solidFill>
                <a:latin typeface="Book Antiqua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"/>
              <a:defRPr sz="1600">
                <a:solidFill>
                  <a:srgbClr val="262626"/>
                </a:solidFill>
                <a:latin typeface="Book Antiqua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"/>
              <a:defRPr sz="1600">
                <a:solidFill>
                  <a:srgbClr val="262626"/>
                </a:solidFill>
                <a:latin typeface="Book Antiqua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zh-TW" altLang="en-US" sz="2600" b="1" dirty="0">
                <a:solidFill>
                  <a:prstClr val="black"/>
                </a:solidFill>
                <a:latin typeface="Times New Roman" pitchFamily="18" charset="0"/>
              </a:rPr>
              <a:t>公文時效關鍵流程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4344385" y="3951888"/>
            <a:ext cx="1685696" cy="7141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lIns="104306" tIns="52153" rIns="104306" bIns="52153"/>
          <a:lstStyle/>
          <a:p>
            <a:pPr marL="391146" indent="-391146" algn="ctr">
              <a:spcBef>
                <a:spcPct val="50000"/>
              </a:spcBef>
              <a:buSzPct val="60000"/>
              <a:defRPr/>
            </a:pPr>
            <a:r>
              <a:rPr lang="zh-TW" altLang="en-US" sz="3700" b="1" dirty="0" smtClean="0">
                <a:solidFill>
                  <a:prstClr val="black"/>
                </a:solidFill>
                <a:ea typeface="標楷體" pitchFamily="65" charset="-120"/>
              </a:rPr>
              <a:t>核判</a:t>
            </a:r>
            <a:endParaRPr lang="zh-TW" altLang="en-US" sz="3700" b="1" dirty="0">
              <a:solidFill>
                <a:prstClr val="black"/>
              </a:solidFill>
              <a:ea typeface="標楷體" pitchFamily="65" charset="-120"/>
            </a:endParaRPr>
          </a:p>
        </p:txBody>
      </p:sp>
      <p:sp>
        <p:nvSpPr>
          <p:cNvPr id="36881" name="Line 13"/>
          <p:cNvSpPr>
            <a:spLocks noChangeShapeType="1"/>
          </p:cNvSpPr>
          <p:nvPr/>
        </p:nvSpPr>
        <p:spPr bwMode="auto">
          <a:xfrm>
            <a:off x="5135233" y="4686599"/>
            <a:ext cx="12996" cy="46344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306" tIns="52153" rIns="104306" bIns="52153"/>
          <a:lstStyle/>
          <a:p>
            <a:pPr eaLnBrk="0" hangingPunct="0"/>
            <a:endParaRPr lang="zh-TW" altLang="en-US" sz="2300">
              <a:solidFill>
                <a:prstClr val="black"/>
              </a:solidFill>
              <a:ea typeface="新細明體" charset="-120"/>
            </a:endParaRPr>
          </a:p>
        </p:txBody>
      </p:sp>
      <p:sp>
        <p:nvSpPr>
          <p:cNvPr id="36882" name="Text Box 16"/>
          <p:cNvSpPr txBox="1">
            <a:spLocks noChangeArrowheads="1"/>
          </p:cNvSpPr>
          <p:nvPr/>
        </p:nvSpPr>
        <p:spPr bwMode="auto">
          <a:xfrm>
            <a:off x="6488313" y="4707363"/>
            <a:ext cx="937530" cy="52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700" dirty="0">
                <a:solidFill>
                  <a:prstClr val="black"/>
                </a:solidFill>
                <a:latin typeface="Arial" charset="0"/>
                <a:ea typeface="新細明體" charset="-120"/>
              </a:rPr>
              <a:t>發文</a:t>
            </a:r>
          </a:p>
        </p:txBody>
      </p:sp>
      <p:sp>
        <p:nvSpPr>
          <p:cNvPr id="36883" name="Text Box 10"/>
          <p:cNvSpPr txBox="1">
            <a:spLocks noChangeArrowheads="1"/>
          </p:cNvSpPr>
          <p:nvPr/>
        </p:nvSpPr>
        <p:spPr bwMode="auto">
          <a:xfrm>
            <a:off x="599649" y="2028590"/>
            <a:ext cx="1771094" cy="990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300" dirty="0">
                <a:solidFill>
                  <a:prstClr val="black"/>
                </a:solidFill>
                <a:latin typeface="Arial" charset="0"/>
                <a:ea typeface="新細明體" charset="-120"/>
              </a:rPr>
              <a:t> </a:t>
            </a:r>
            <a:r>
              <a:rPr lang="en-US" altLang="zh-TW" sz="2300" b="1" dirty="0">
                <a:solidFill>
                  <a:prstClr val="black"/>
                </a:solidFill>
                <a:latin typeface="Arial" charset="0"/>
                <a:ea typeface="新細明體" charset="-120"/>
              </a:rPr>
              <a:t>1.</a:t>
            </a:r>
            <a:r>
              <a:rPr lang="zh-TW" altLang="en-US" sz="2300" b="1" dirty="0">
                <a:solidFill>
                  <a:prstClr val="black"/>
                </a:solidFill>
                <a:latin typeface="Arial" charset="0"/>
                <a:ea typeface="新細明體" charset="-120"/>
              </a:rPr>
              <a:t>交辦案件</a:t>
            </a:r>
            <a:endParaRPr lang="en-US" altLang="zh-TW" sz="2300" b="1" dirty="0">
              <a:solidFill>
                <a:prstClr val="black"/>
              </a:solidFill>
              <a:latin typeface="Arial" charset="0"/>
              <a:ea typeface="新細明體" charset="-120"/>
            </a:endParaRPr>
          </a:p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300" b="1" dirty="0">
                <a:solidFill>
                  <a:prstClr val="black"/>
                </a:solidFill>
                <a:latin typeface="Arial" charset="0"/>
                <a:ea typeface="新細明體" charset="-120"/>
              </a:rPr>
              <a:t> </a:t>
            </a:r>
            <a:r>
              <a:rPr lang="en-US" altLang="zh-TW" sz="2300" b="1" dirty="0">
                <a:solidFill>
                  <a:prstClr val="black"/>
                </a:solidFill>
                <a:latin typeface="Arial" charset="0"/>
                <a:ea typeface="新細明體" charset="-120"/>
              </a:rPr>
              <a:t>2.</a:t>
            </a:r>
            <a:r>
              <a:rPr lang="zh-TW" altLang="en-US" sz="2300" b="1" dirty="0">
                <a:solidFill>
                  <a:prstClr val="black"/>
                </a:solidFill>
                <a:latin typeface="Arial" charset="0"/>
                <a:ea typeface="新細明體" charset="-120"/>
              </a:rPr>
              <a:t>逕自辦稿</a:t>
            </a:r>
          </a:p>
        </p:txBody>
      </p:sp>
      <p:sp>
        <p:nvSpPr>
          <p:cNvPr id="36884" name="Rectangle 5"/>
          <p:cNvSpPr>
            <a:spLocks noChangeArrowheads="1"/>
          </p:cNvSpPr>
          <p:nvPr/>
        </p:nvSpPr>
        <p:spPr bwMode="auto">
          <a:xfrm>
            <a:off x="872552" y="945158"/>
            <a:ext cx="8822055" cy="5951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306" tIns="52153" rIns="104306" bIns="52153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TW" altLang="en-US" sz="2700">
              <a:solidFill>
                <a:srgbClr val="000000"/>
              </a:solidFill>
              <a:latin typeface="Times New Roman" pitchFamily="18" charset="0"/>
              <a:ea typeface="新細明體" charset="-120"/>
            </a:endParaRPr>
          </a:p>
        </p:txBody>
      </p:sp>
      <p:sp>
        <p:nvSpPr>
          <p:cNvPr id="36885" name="矩形 23"/>
          <p:cNvSpPr>
            <a:spLocks noChangeArrowheads="1"/>
          </p:cNvSpPr>
          <p:nvPr/>
        </p:nvSpPr>
        <p:spPr bwMode="auto">
          <a:xfrm>
            <a:off x="209784" y="141774"/>
            <a:ext cx="9000278" cy="813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>
                <a:srgbClr val="FE8637"/>
              </a:buClr>
              <a:buSzTx/>
              <a:buFontTx/>
              <a:buNone/>
            </a:pPr>
            <a:r>
              <a:rPr lang="zh-TW" altLang="en-US" sz="46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一、公文處理流程</a:t>
            </a:r>
            <a:endParaRPr lang="en-US" altLang="zh-TW" sz="4600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6886" name="Text Box 16"/>
          <p:cNvSpPr txBox="1">
            <a:spLocks noChangeArrowheads="1"/>
          </p:cNvSpPr>
          <p:nvPr/>
        </p:nvSpPr>
        <p:spPr bwMode="auto">
          <a:xfrm>
            <a:off x="5285487" y="5878091"/>
            <a:ext cx="1102757" cy="52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700" dirty="0">
                <a:solidFill>
                  <a:prstClr val="black"/>
                </a:solidFill>
                <a:latin typeface="Arial" charset="0"/>
                <a:ea typeface="新細明體" charset="-120"/>
              </a:rPr>
              <a:t>存查</a:t>
            </a:r>
          </a:p>
        </p:txBody>
      </p:sp>
      <p:sp>
        <p:nvSpPr>
          <p:cNvPr id="36887" name="Line 13"/>
          <p:cNvSpPr>
            <a:spLocks noChangeShapeType="1"/>
          </p:cNvSpPr>
          <p:nvPr/>
        </p:nvSpPr>
        <p:spPr bwMode="auto">
          <a:xfrm rot="-5400000">
            <a:off x="6961773" y="5023197"/>
            <a:ext cx="1751" cy="926389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306" tIns="52153" rIns="104306" bIns="52153"/>
          <a:lstStyle/>
          <a:p>
            <a:pPr eaLnBrk="0" hangingPunct="0"/>
            <a:endParaRPr lang="zh-TW" altLang="en-US" sz="2300">
              <a:solidFill>
                <a:prstClr val="black"/>
              </a:solidFill>
              <a:ea typeface="新細明體" charset="-120"/>
            </a:endParaRPr>
          </a:p>
        </p:txBody>
      </p:sp>
      <p:cxnSp>
        <p:nvCxnSpPr>
          <p:cNvPr id="20" name="肘形接點 19"/>
          <p:cNvCxnSpPr>
            <a:stCxn id="251911" idx="2"/>
          </p:cNvCxnSpPr>
          <p:nvPr/>
        </p:nvCxnSpPr>
        <p:spPr>
          <a:xfrm rot="5400000">
            <a:off x="7280457" y="5366056"/>
            <a:ext cx="929405" cy="1889910"/>
          </a:xfrm>
          <a:prstGeom prst="bentConnector2">
            <a:avLst/>
          </a:prstGeom>
          <a:ln w="57150">
            <a:solidFill>
              <a:srgbClr val="5ECCF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90" name="Text Box 16"/>
          <p:cNvSpPr txBox="1">
            <a:spLocks noChangeArrowheads="1"/>
          </p:cNvSpPr>
          <p:nvPr/>
        </p:nvSpPr>
        <p:spPr bwMode="auto">
          <a:xfrm>
            <a:off x="7411408" y="6231008"/>
            <a:ext cx="1102757" cy="52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700" dirty="0">
                <a:solidFill>
                  <a:prstClr val="black"/>
                </a:solidFill>
                <a:latin typeface="Arial" charset="0"/>
                <a:ea typeface="新細明體" charset="-120"/>
              </a:rPr>
              <a:t>存查</a:t>
            </a:r>
          </a:p>
        </p:txBody>
      </p:sp>
    </p:spTree>
    <p:extLst>
      <p:ext uri="{BB962C8B-B14F-4D97-AF65-F5344CB8AC3E}">
        <p14:creationId xmlns:p14="http://schemas.microsoft.com/office/powerpoint/2010/main" val="243378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標題 1"/>
          <p:cNvSpPr>
            <a:spLocks noGrp="1"/>
          </p:cNvSpPr>
          <p:nvPr>
            <p:ph type="title"/>
          </p:nvPr>
        </p:nvSpPr>
        <p:spPr>
          <a:xfrm>
            <a:off x="534178" y="108224"/>
            <a:ext cx="9624060" cy="936104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簽辦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3459" y="1140623"/>
            <a:ext cx="9624060" cy="5275381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>
                <a:solidFill>
                  <a:srgbClr val="FF0000"/>
                </a:solidFill>
              </a:rPr>
              <a:t>紙本</a:t>
            </a:r>
            <a:r>
              <a:rPr lang="zh-TW" altLang="en-US" dirty="0" smtClean="0"/>
              <a:t>簽核公文簽收簽辦流程</a:t>
            </a:r>
            <a:endParaRPr lang="en-US" altLang="zh-TW" dirty="0" smtClean="0"/>
          </a:p>
          <a:p>
            <a:pPr lvl="1">
              <a:buFont typeface="Wingdings" panose="05000000000000000000" pitchFamily="2" charset="2"/>
              <a:buChar char="u"/>
              <a:defRPr/>
            </a:pPr>
            <a:r>
              <a:rPr lang="zh-TW" altLang="en-US" dirty="0" smtClean="0"/>
              <a:t>操作步驟：</a:t>
            </a:r>
            <a:endParaRPr lang="en-US" altLang="zh-TW" dirty="0" smtClean="0"/>
          </a:p>
          <a:p>
            <a:pPr marL="1108247" lvl="1" indent="-586719">
              <a:buFont typeface="+mj-lt"/>
              <a:buAutoNum type="arabicPeriod"/>
              <a:defRPr/>
            </a:pPr>
            <a:r>
              <a:rPr lang="zh-TW" altLang="en-US" dirty="0" smtClean="0"/>
              <a:t>選取待簽收之公文</a:t>
            </a:r>
            <a:endParaRPr lang="en-US" altLang="zh-TW" dirty="0" smtClean="0"/>
          </a:p>
          <a:p>
            <a:pPr marL="1108247" lvl="1" indent="-586719">
              <a:buFont typeface="+mj-lt"/>
              <a:buAutoNum type="arabicPeriod"/>
              <a:defRPr/>
            </a:pPr>
            <a:r>
              <a:rPr lang="zh-TW" altLang="en-US" dirty="0" smtClean="0"/>
              <a:t>點選</a:t>
            </a:r>
            <a:r>
              <a:rPr lang="en-US" altLang="zh-TW" dirty="0" smtClean="0"/>
              <a:t>【</a:t>
            </a:r>
            <a:r>
              <a:rPr lang="zh-TW" altLang="en-US" dirty="0" smtClean="0"/>
              <a:t>簽收</a:t>
            </a:r>
            <a:r>
              <a:rPr lang="en-US" altLang="zh-TW" dirty="0" smtClean="0"/>
              <a:t>】</a:t>
            </a:r>
            <a:r>
              <a:rPr lang="zh-TW" altLang="en-US" dirty="0" smtClean="0"/>
              <a:t>，完成簽收</a:t>
            </a:r>
            <a:endParaRPr lang="en-US" altLang="zh-TW" dirty="0" smtClean="0"/>
          </a:p>
          <a:p>
            <a:pPr marL="1108247" lvl="1" indent="-586719">
              <a:buFont typeface="+mj-lt"/>
              <a:buAutoNum type="arabicPeriod"/>
              <a:defRPr/>
            </a:pPr>
            <a:r>
              <a:rPr lang="zh-TW" altLang="en-US" dirty="0" smtClean="0"/>
              <a:t>點選</a:t>
            </a:r>
            <a:r>
              <a:rPr lang="en-US" altLang="zh-TW" dirty="0" smtClean="0"/>
              <a:t>【</a:t>
            </a:r>
            <a:r>
              <a:rPr lang="zh-TW" altLang="en-US" dirty="0" smtClean="0"/>
              <a:t>簽辦</a:t>
            </a:r>
            <a:r>
              <a:rPr lang="en-US" altLang="zh-TW" dirty="0" smtClean="0"/>
              <a:t>】</a:t>
            </a:r>
            <a:r>
              <a:rPr lang="zh-TW" altLang="en-US" dirty="0" smtClean="0"/>
              <a:t>開啟公文製作</a:t>
            </a:r>
            <a:endParaRPr lang="en-US" altLang="zh-TW" dirty="0" smtClean="0"/>
          </a:p>
          <a:p>
            <a:pPr lvl="1">
              <a:defRPr/>
            </a:pPr>
            <a:endParaRPr lang="zh-TW" altLang="en-US" dirty="0"/>
          </a:p>
        </p:txBody>
      </p:sp>
      <p:pic>
        <p:nvPicPr>
          <p:cNvPr id="16389" name="圖片 4" descr="2012-09-17_1200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72" y="3651195"/>
            <a:ext cx="10027977" cy="139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圖片 5" descr="2012-09-17_1306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72" y="5258753"/>
            <a:ext cx="10084249" cy="158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1723870" y="3651194"/>
            <a:ext cx="673906" cy="3185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圖說文字 7"/>
          <p:cNvSpPr/>
          <p:nvPr/>
        </p:nvSpPr>
        <p:spPr>
          <a:xfrm>
            <a:off x="2682404" y="3969747"/>
            <a:ext cx="1938179" cy="477830"/>
          </a:xfrm>
          <a:prstGeom prst="wedgeRectCallout">
            <a:avLst>
              <a:gd name="adj1" fmla="val -66212"/>
              <a:gd name="adj2" fmla="val -4364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簽收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9" name="矩形 8"/>
          <p:cNvSpPr/>
          <p:nvPr/>
        </p:nvSpPr>
        <p:spPr>
          <a:xfrm>
            <a:off x="2682404" y="5256884"/>
            <a:ext cx="673906" cy="3168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矩形圖說文字 9"/>
          <p:cNvSpPr/>
          <p:nvPr/>
        </p:nvSpPr>
        <p:spPr>
          <a:xfrm>
            <a:off x="3546500" y="5573806"/>
            <a:ext cx="1936323" cy="477829"/>
          </a:xfrm>
          <a:prstGeom prst="wedgeRectCallout">
            <a:avLst>
              <a:gd name="adj1" fmla="val -66212"/>
              <a:gd name="adj2" fmla="val -4364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簽辦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11" name="矩形 10"/>
          <p:cNvSpPr/>
          <p:nvPr/>
        </p:nvSpPr>
        <p:spPr>
          <a:xfrm>
            <a:off x="969293" y="4347811"/>
            <a:ext cx="419567" cy="3185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30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0786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標題 1"/>
          <p:cNvSpPr>
            <a:spLocks noGrp="1"/>
          </p:cNvSpPr>
          <p:nvPr>
            <p:ph type="title"/>
          </p:nvPr>
        </p:nvSpPr>
        <p:spPr>
          <a:xfrm>
            <a:off x="594172" y="-20128"/>
            <a:ext cx="9624060" cy="1260211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函覆</a:t>
            </a:r>
          </a:p>
        </p:txBody>
      </p:sp>
      <p:pic>
        <p:nvPicPr>
          <p:cNvPr id="15363" name="內容版面配置區 4" descr="2012-09-17_13230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172" y="1764407"/>
            <a:ext cx="9740206" cy="3922406"/>
          </a:xfrm>
        </p:spPr>
      </p:pic>
      <p:sp>
        <p:nvSpPr>
          <p:cNvPr id="7" name="矩形 6"/>
          <p:cNvSpPr/>
          <p:nvPr/>
        </p:nvSpPr>
        <p:spPr>
          <a:xfrm>
            <a:off x="1260307" y="2003757"/>
            <a:ext cx="842848" cy="238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圖說文字 7"/>
          <p:cNvSpPr/>
          <p:nvPr/>
        </p:nvSpPr>
        <p:spPr>
          <a:xfrm>
            <a:off x="1957900" y="2547669"/>
            <a:ext cx="3100768" cy="584889"/>
          </a:xfrm>
          <a:prstGeom prst="wedgeRectCallout">
            <a:avLst>
              <a:gd name="adj1" fmla="val -49004"/>
              <a:gd name="adj2" fmla="val -11181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en-US" altLang="zh-TW" sz="2300" dirty="0"/>
              <a:t>2.</a:t>
            </a:r>
            <a:r>
              <a:rPr lang="zh-TW" altLang="en-US" sz="2300" dirty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增加簽稿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9" name="矩形 8"/>
          <p:cNvSpPr/>
          <p:nvPr/>
        </p:nvSpPr>
        <p:spPr>
          <a:xfrm>
            <a:off x="1276111" y="1739355"/>
            <a:ext cx="842848" cy="238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矩形圖說文字 9"/>
          <p:cNvSpPr/>
          <p:nvPr/>
        </p:nvSpPr>
        <p:spPr>
          <a:xfrm>
            <a:off x="1086050" y="972319"/>
            <a:ext cx="2947327" cy="530572"/>
          </a:xfrm>
          <a:prstGeom prst="wedgeRectCallout">
            <a:avLst>
              <a:gd name="adj1" fmla="val -27976"/>
              <a:gd name="adj2" fmla="val 8737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en-US" altLang="zh-TW" sz="2300" dirty="0"/>
              <a:t>1.</a:t>
            </a:r>
            <a:r>
              <a:rPr lang="zh-TW" altLang="en-US" sz="2300" dirty="0"/>
              <a:t>先打開</a:t>
            </a:r>
            <a:r>
              <a:rPr lang="en-US" altLang="zh-TW" sz="2300" dirty="0"/>
              <a:t>【</a:t>
            </a:r>
            <a:r>
              <a:rPr lang="zh-TW" altLang="en-US" sz="2300" dirty="0"/>
              <a:t>文稿處理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pic>
        <p:nvPicPr>
          <p:cNvPr id="12" name="圖片 5" descr="2012-09-17_11220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42" b="20463"/>
          <a:stretch/>
        </p:blipFill>
        <p:spPr bwMode="auto">
          <a:xfrm>
            <a:off x="4504607" y="4495162"/>
            <a:ext cx="5960300" cy="277637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圖說文字 12"/>
          <p:cNvSpPr/>
          <p:nvPr/>
        </p:nvSpPr>
        <p:spPr>
          <a:xfrm>
            <a:off x="1957901" y="3924647"/>
            <a:ext cx="3100767" cy="595104"/>
          </a:xfrm>
          <a:prstGeom prst="wedgeRectCallout">
            <a:avLst>
              <a:gd name="adj1" fmla="val 41162"/>
              <a:gd name="adj2" fmla="val 17531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en-US" altLang="zh-TW" sz="2300" dirty="0"/>
              <a:t>3.</a:t>
            </a:r>
            <a:r>
              <a:rPr lang="zh-TW" altLang="en-US" sz="2300" dirty="0"/>
              <a:t>選擇</a:t>
            </a:r>
            <a:r>
              <a:rPr lang="en-US" altLang="zh-TW" sz="2300" dirty="0"/>
              <a:t>【</a:t>
            </a:r>
            <a:r>
              <a:rPr lang="zh-TW" altLang="en-US" sz="2300" dirty="0"/>
              <a:t>公文格式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31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8837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96" y="3492599"/>
            <a:ext cx="9505244" cy="36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標題 1"/>
          <p:cNvSpPr>
            <a:spLocks noGrp="1"/>
          </p:cNvSpPr>
          <p:nvPr>
            <p:ph type="title"/>
          </p:nvPr>
        </p:nvSpPr>
        <p:spPr>
          <a:xfrm>
            <a:off x="560604" y="-11289"/>
            <a:ext cx="9624060" cy="964161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函覆</a:t>
            </a:r>
          </a:p>
        </p:txBody>
      </p:sp>
      <p:sp>
        <p:nvSpPr>
          <p:cNvPr id="17411" name="內容版面配置區 2"/>
          <p:cNvSpPr>
            <a:spLocks noGrp="1"/>
          </p:cNvSpPr>
          <p:nvPr>
            <p:ph idx="1"/>
          </p:nvPr>
        </p:nvSpPr>
        <p:spPr>
          <a:xfrm>
            <a:off x="234132" y="828303"/>
            <a:ext cx="10297144" cy="5434904"/>
          </a:xfrm>
        </p:spPr>
        <p:txBody>
          <a:bodyPr/>
          <a:lstStyle/>
          <a:p>
            <a:pPr marL="1108247" lvl="1" indent="-586719">
              <a:buFont typeface="標楷體" pitchFamily="65" charset="-120"/>
              <a:buAutoNum type="arabicPeriod" startAt="4"/>
            </a:pPr>
            <a:r>
              <a:rPr lang="zh-TW" altLang="en-US" sz="3000" dirty="0" smtClean="0"/>
              <a:t>選擇公文格式後，開始繕打公文，繕打完成後設定流程陳核</a:t>
            </a:r>
            <a:endParaRPr lang="en-US" altLang="zh-TW" sz="3000" dirty="0" smtClean="0"/>
          </a:p>
          <a:p>
            <a:pPr marL="1108247" lvl="1" indent="-586719">
              <a:buFont typeface="標楷體" pitchFamily="65" charset="-120"/>
              <a:buAutoNum type="arabicPeriod" startAt="4"/>
            </a:pPr>
            <a:r>
              <a:rPr lang="zh-TW" altLang="en-US" sz="3000" dirty="0" smtClean="0"/>
              <a:t>若為紙本公文繕打完畢存檔，印出公文紙本陳核</a:t>
            </a:r>
            <a:endParaRPr lang="en-US" altLang="zh-TW" sz="3000" dirty="0" smtClean="0"/>
          </a:p>
          <a:p>
            <a:pPr marL="1108247" lvl="1" indent="-586719">
              <a:buFont typeface="標楷體" pitchFamily="65" charset="-120"/>
              <a:buAutoNum type="arabicPeriod" startAt="4"/>
            </a:pPr>
            <a:r>
              <a:rPr lang="zh-TW" altLang="en-US" sz="3000" dirty="0" smtClean="0"/>
              <a:t>系統設定傳送流程將公文送回登記桌，並將紙本一併送交登記桌辦理</a:t>
            </a:r>
            <a:r>
              <a:rPr lang="en-US" altLang="zh-TW" sz="3000" dirty="0" smtClean="0"/>
              <a:t>(</a:t>
            </a:r>
            <a:r>
              <a:rPr lang="zh-TW" altLang="en-US" sz="3000" b="1" dirty="0" smtClean="0">
                <a:solidFill>
                  <a:srgbClr val="FF0000"/>
                </a:solidFill>
              </a:rPr>
              <a:t>傳送流程不要設自己單位的</a:t>
            </a:r>
            <a:r>
              <a:rPr lang="en-US" altLang="zh-TW" sz="3000" b="1" dirty="0" smtClean="0">
                <a:solidFill>
                  <a:srgbClr val="FF0000"/>
                </a:solidFill>
              </a:rPr>
              <a:t> </a:t>
            </a:r>
            <a:r>
              <a:rPr lang="zh-TW" altLang="en-US" sz="3000" b="1" dirty="0" smtClean="0">
                <a:solidFill>
                  <a:srgbClr val="FF0000"/>
                </a:solidFill>
              </a:rPr>
              <a:t>主管</a:t>
            </a:r>
            <a:r>
              <a:rPr lang="en-US" altLang="zh-TW" sz="3000" dirty="0" smtClean="0"/>
              <a:t>)</a:t>
            </a:r>
          </a:p>
          <a:p>
            <a:endParaRPr lang="zh-TW" altLang="en-US" dirty="0" smtClean="0"/>
          </a:p>
        </p:txBody>
      </p:sp>
      <p:sp>
        <p:nvSpPr>
          <p:cNvPr id="8" name="矩形 7"/>
          <p:cNvSpPr/>
          <p:nvPr/>
        </p:nvSpPr>
        <p:spPr>
          <a:xfrm>
            <a:off x="4365151" y="3976309"/>
            <a:ext cx="673908" cy="1892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4167770" y="4679754"/>
            <a:ext cx="2409728" cy="477829"/>
          </a:xfrm>
          <a:prstGeom prst="wedgeRectCallout">
            <a:avLst>
              <a:gd name="adj1" fmla="val -32069"/>
              <a:gd name="adj2" fmla="val -9233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回登記桌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32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3879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47666" y="1260351"/>
            <a:ext cx="10019493" cy="5219231"/>
          </a:xfrm>
        </p:spPr>
        <p:txBody>
          <a:bodyPr>
            <a:normAutofit/>
          </a:bodyPr>
          <a:lstStyle/>
          <a:p>
            <a:pPr marL="916144" lvl="1" indent="-457200">
              <a:buFont typeface="Wingdings" panose="05000000000000000000" pitchFamily="2" charset="2"/>
              <a:buChar char="u"/>
              <a:defRPr/>
            </a:pPr>
            <a:r>
              <a:rPr lang="zh-TW" altLang="en-US" sz="3000" dirty="0" smtClean="0"/>
              <a:t>操作步驟：</a:t>
            </a:r>
            <a:endParaRPr lang="en-US" altLang="zh-TW" sz="3000" dirty="0" smtClean="0"/>
          </a:p>
          <a:p>
            <a:pPr marL="1108247" lvl="1" indent="-586719">
              <a:buFont typeface="+mj-lt"/>
              <a:buAutoNum type="arabicPeriod"/>
              <a:defRPr/>
            </a:pPr>
            <a:r>
              <a:rPr lang="zh-TW" altLang="en-US" sz="3000" dirty="0" smtClean="0"/>
              <a:t>請於</a:t>
            </a:r>
            <a:r>
              <a:rPr lang="en-US" altLang="zh-TW" sz="3000" dirty="0" smtClean="0"/>
              <a:t>『</a:t>
            </a:r>
            <a:r>
              <a:rPr lang="zh-TW" altLang="en-US" sz="3000" dirty="0" smtClean="0"/>
              <a:t>承</a:t>
            </a:r>
            <a:r>
              <a:rPr lang="en-US" altLang="zh-TW" sz="3000" dirty="0" smtClean="0"/>
              <a:t>/</a:t>
            </a:r>
            <a:r>
              <a:rPr lang="zh-TW" altLang="en-US" sz="3000" dirty="0" smtClean="0"/>
              <a:t>會辦待辦區</a:t>
            </a:r>
            <a:r>
              <a:rPr lang="en-US" altLang="zh-TW" sz="3000" dirty="0" smtClean="0"/>
              <a:t>』</a:t>
            </a:r>
            <a:r>
              <a:rPr lang="zh-TW" altLang="en-US" sz="3000" dirty="0" smtClean="0"/>
              <a:t>勾選欲併文之簽、稿公文</a:t>
            </a:r>
          </a:p>
          <a:p>
            <a:pPr marL="1108247" lvl="1" indent="-586719">
              <a:buFont typeface="+mj-lt"/>
              <a:buAutoNum type="arabicPeriod"/>
              <a:defRPr/>
            </a:pPr>
            <a:r>
              <a:rPr lang="zh-TW" altLang="en-US" sz="3000" dirty="0" smtClean="0"/>
              <a:t>在</a:t>
            </a:r>
            <a:r>
              <a:rPr lang="en-US" altLang="zh-TW" sz="3000" dirty="0" smtClean="0"/>
              <a:t>【</a:t>
            </a:r>
            <a:r>
              <a:rPr lang="zh-TW" altLang="en-US" sz="3000" dirty="0" smtClean="0"/>
              <a:t>其它功能</a:t>
            </a:r>
            <a:r>
              <a:rPr lang="en-US" altLang="zh-TW" sz="3000" dirty="0" smtClean="0"/>
              <a:t>】</a:t>
            </a:r>
            <a:r>
              <a:rPr lang="zh-TW" altLang="en-US" sz="3000" dirty="0" smtClean="0"/>
              <a:t>，點選</a:t>
            </a:r>
            <a:r>
              <a:rPr lang="en-US" altLang="zh-TW" sz="3000" dirty="0" smtClean="0"/>
              <a:t>【</a:t>
            </a:r>
            <a:r>
              <a:rPr lang="zh-TW" altLang="en-US" sz="3000" dirty="0" smtClean="0"/>
              <a:t>併文</a:t>
            </a:r>
            <a:r>
              <a:rPr lang="en-US" altLang="zh-TW" sz="3000" dirty="0" smtClean="0"/>
              <a:t>】</a:t>
            </a:r>
          </a:p>
          <a:p>
            <a:pPr marL="1108247" lvl="1" indent="-586719">
              <a:buFont typeface="+mj-lt"/>
              <a:buAutoNum type="arabicPeriod"/>
              <a:defRPr/>
            </a:pPr>
            <a:r>
              <a:rPr lang="zh-TW" altLang="en-US" sz="3000" dirty="0"/>
              <a:t>點選</a:t>
            </a:r>
            <a:r>
              <a:rPr lang="en-US" altLang="zh-TW" sz="3000" dirty="0"/>
              <a:t>【</a:t>
            </a:r>
            <a:r>
              <a:rPr lang="zh-TW" altLang="en-US" sz="3000" dirty="0"/>
              <a:t>存檔</a:t>
            </a:r>
            <a:r>
              <a:rPr lang="en-US" altLang="zh-TW" sz="3000" dirty="0"/>
              <a:t>】</a:t>
            </a:r>
            <a:r>
              <a:rPr lang="zh-TW" altLang="en-US" sz="3000" dirty="0"/>
              <a:t>，完成公文併文處理</a:t>
            </a:r>
          </a:p>
          <a:p>
            <a:pPr marL="521528" lvl="1" indent="0">
              <a:buNone/>
              <a:defRPr/>
            </a:pPr>
            <a:endParaRPr lang="en-US" altLang="zh-TW" sz="3000" b="1" dirty="0" smtClean="0">
              <a:solidFill>
                <a:srgbClr val="FF0000"/>
              </a:solidFill>
            </a:endParaRPr>
          </a:p>
          <a:p>
            <a:pPr marL="521528" lvl="1" indent="0">
              <a:buNone/>
              <a:defRPr/>
            </a:pPr>
            <a:r>
              <a:rPr lang="en-US" altLang="zh-TW" sz="3000" b="1" dirty="0" smtClean="0">
                <a:solidFill>
                  <a:srgbClr val="FF0000"/>
                </a:solidFill>
              </a:rPr>
              <a:t>*</a:t>
            </a:r>
            <a:r>
              <a:rPr lang="zh-TW" altLang="en-US" sz="3000" b="1" dirty="0" smtClean="0">
                <a:solidFill>
                  <a:srgbClr val="FF0000"/>
                </a:solidFill>
              </a:rPr>
              <a:t>未決行之稿為主併文簽為被併</a:t>
            </a:r>
            <a:r>
              <a:rPr lang="zh-TW" altLang="en-US" sz="3000" b="1" dirty="0">
                <a:solidFill>
                  <a:srgbClr val="FF0000"/>
                </a:solidFill>
              </a:rPr>
              <a:t>文</a:t>
            </a:r>
            <a:endParaRPr lang="zh-TW" altLang="en-US" sz="3000" b="1" dirty="0" smtClean="0">
              <a:solidFill>
                <a:srgbClr val="FF0000"/>
              </a:solidFill>
            </a:endParaRPr>
          </a:p>
          <a:p>
            <a:pPr marL="730139" lvl="1" indent="-271195">
              <a:buFont typeface="Verdana"/>
              <a:buChar char="◦"/>
              <a:defRPr/>
            </a:pPr>
            <a:endParaRPr lang="zh-TW" altLang="en-US" sz="3000" dirty="0"/>
          </a:p>
        </p:txBody>
      </p:sp>
      <p:pic>
        <p:nvPicPr>
          <p:cNvPr id="33797" name="圖片 4" descr="2012-09-17_1505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64" y="4951578"/>
            <a:ext cx="10171236" cy="160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954212" y="5891677"/>
            <a:ext cx="504966" cy="4760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圖說文字 6"/>
          <p:cNvSpPr/>
          <p:nvPr/>
        </p:nvSpPr>
        <p:spPr>
          <a:xfrm>
            <a:off x="1193794" y="6582435"/>
            <a:ext cx="1431356" cy="477830"/>
          </a:xfrm>
          <a:prstGeom prst="wedgeRectCallout">
            <a:avLst>
              <a:gd name="adj1" fmla="val -33118"/>
              <a:gd name="adj2" fmla="val -9704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選取公文</a:t>
            </a:r>
          </a:p>
        </p:txBody>
      </p:sp>
      <p:sp>
        <p:nvSpPr>
          <p:cNvPr id="8" name="矩形 7"/>
          <p:cNvSpPr/>
          <p:nvPr/>
        </p:nvSpPr>
        <p:spPr>
          <a:xfrm>
            <a:off x="9019108" y="6094704"/>
            <a:ext cx="1431357" cy="238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5346700" y="4813304"/>
            <a:ext cx="3200594" cy="476080"/>
          </a:xfrm>
          <a:prstGeom prst="wedgeRectCallout">
            <a:avLst>
              <a:gd name="adj1" fmla="val 59144"/>
              <a:gd name="adj2" fmla="val -1480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滑鼠移至「其他功能」</a:t>
            </a:r>
          </a:p>
        </p:txBody>
      </p:sp>
      <p:sp>
        <p:nvSpPr>
          <p:cNvPr id="10" name="矩形圖說文字 9"/>
          <p:cNvSpPr/>
          <p:nvPr/>
        </p:nvSpPr>
        <p:spPr>
          <a:xfrm>
            <a:off x="6442031" y="5971997"/>
            <a:ext cx="2188806" cy="476080"/>
          </a:xfrm>
          <a:prstGeom prst="wedgeRectCallout">
            <a:avLst>
              <a:gd name="adj1" fmla="val 59144"/>
              <a:gd name="adj2" fmla="val -1480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併文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14" name="標題 1"/>
          <p:cNvSpPr>
            <a:spLocks noGrp="1"/>
          </p:cNvSpPr>
          <p:nvPr>
            <p:ph type="title"/>
          </p:nvPr>
        </p:nvSpPr>
        <p:spPr>
          <a:xfrm>
            <a:off x="1515827" y="10898"/>
            <a:ext cx="8276246" cy="961421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併文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33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0366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6756" t="3522" r="6250" b="12567"/>
          <a:stretch/>
        </p:blipFill>
        <p:spPr>
          <a:xfrm>
            <a:off x="3042444" y="1299788"/>
            <a:ext cx="7416824" cy="5567475"/>
          </a:xfrm>
          <a:prstGeom prst="rect">
            <a:avLst/>
          </a:prstGeom>
        </p:spPr>
      </p:pic>
      <p:sp>
        <p:nvSpPr>
          <p:cNvPr id="19458" name="標題 1"/>
          <p:cNvSpPr>
            <a:spLocks noGrp="1"/>
          </p:cNvSpPr>
          <p:nvPr>
            <p:ph type="title"/>
          </p:nvPr>
        </p:nvSpPr>
        <p:spPr>
          <a:xfrm>
            <a:off x="522164" y="30736"/>
            <a:ext cx="9624060" cy="941583"/>
          </a:xfrm>
        </p:spPr>
        <p:txBody>
          <a:bodyPr>
            <a:normAutofit/>
          </a:bodyPr>
          <a:lstStyle/>
          <a:p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三、常用公文格式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函稿</a:t>
            </a:r>
          </a:p>
        </p:txBody>
      </p:sp>
      <p:sp>
        <p:nvSpPr>
          <p:cNvPr id="5" name="橢圓 4"/>
          <p:cNvSpPr/>
          <p:nvPr/>
        </p:nvSpPr>
        <p:spPr>
          <a:xfrm>
            <a:off x="3834532" y="5859096"/>
            <a:ext cx="2503471" cy="100816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793194" y="1332359"/>
            <a:ext cx="2105234" cy="2906091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1">
                <a:lumMod val="75000"/>
              </a:schemeClr>
            </a:solidFill>
          </a:ln>
        </p:spPr>
        <p:txBody>
          <a:bodyPr wrap="square" lIns="104306" tIns="52153" rIns="104306" bIns="52153" rtlCol="0">
            <a:spAutoFit/>
          </a:bodyPr>
          <a:lstStyle/>
          <a:p>
            <a:r>
              <a:rPr lang="en-US" altLang="zh-TW" sz="2300" b="1" dirty="0"/>
              <a:t>1</a:t>
            </a:r>
            <a:r>
              <a:rPr lang="zh-TW" altLang="en-US" sz="2300" b="1" dirty="0"/>
              <a:t>上對下指示、交辦</a:t>
            </a:r>
            <a:endParaRPr lang="en-US" altLang="zh-TW" sz="2300" b="1" dirty="0"/>
          </a:p>
          <a:p>
            <a:r>
              <a:rPr lang="en-US" altLang="zh-TW" sz="2300" b="1" dirty="0"/>
              <a:t>2</a:t>
            </a:r>
            <a:r>
              <a:rPr lang="zh-TW" altLang="en-US" sz="2300" b="1" dirty="0"/>
              <a:t>下對上請求、報告</a:t>
            </a:r>
            <a:endParaRPr lang="en-US" altLang="zh-TW" sz="2300" b="1" dirty="0"/>
          </a:p>
          <a:p>
            <a:r>
              <a:rPr lang="en-US" altLang="zh-TW" sz="2300" b="1" dirty="0"/>
              <a:t>3</a:t>
            </a:r>
            <a:r>
              <a:rPr lang="zh-TW" altLang="en-US" sz="2300" b="1" dirty="0"/>
              <a:t>同級機關</a:t>
            </a:r>
            <a:endParaRPr lang="en-US" altLang="zh-TW" sz="2300" b="1" dirty="0"/>
          </a:p>
          <a:p>
            <a:r>
              <a:rPr lang="en-US" altLang="zh-TW" sz="2300" b="1" dirty="0"/>
              <a:t>4</a:t>
            </a:r>
            <a:r>
              <a:rPr lang="zh-TW" altLang="en-US" sz="2300" b="1" dirty="0">
                <a:solidFill>
                  <a:srgbClr val="FF0000"/>
                </a:solidFill>
              </a:rPr>
              <a:t>對民眾之申請、答復</a:t>
            </a:r>
            <a:endParaRPr lang="en-US" altLang="zh-TW" sz="2300" b="1" dirty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34</a:t>
            </a:fld>
            <a:endParaRPr lang="en-US" altLang="zh-TW"/>
          </a:p>
        </p:txBody>
      </p:sp>
      <p:sp>
        <p:nvSpPr>
          <p:cNvPr id="7" name="文字方塊 6"/>
          <p:cNvSpPr txBox="1"/>
          <p:nvPr/>
        </p:nvSpPr>
        <p:spPr>
          <a:xfrm>
            <a:off x="810196" y="4607503"/>
            <a:ext cx="2526281" cy="22597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104306" tIns="52153" rIns="104306" bIns="52153" rtlCol="0">
            <a:spAutoFit/>
          </a:bodyPr>
          <a:lstStyle/>
          <a:p>
            <a:r>
              <a:rPr lang="en-US" altLang="zh-TW" sz="2700" b="1" dirty="0">
                <a:solidFill>
                  <a:srgbClr val="C00000"/>
                </a:solidFill>
                <a:latin typeface="+mn-ea"/>
              </a:rPr>
              <a:t>1</a:t>
            </a:r>
            <a:r>
              <a:rPr lang="en-US" altLang="zh-TW" sz="3200" b="1" dirty="0">
                <a:solidFill>
                  <a:srgbClr val="C00000"/>
                </a:solidFill>
                <a:latin typeface="+mn-ea"/>
              </a:rPr>
              <a:t>.</a:t>
            </a:r>
            <a:r>
              <a:rPr lang="zh-TW" altLang="en-US" sz="3200" b="1" dirty="0">
                <a:solidFill>
                  <a:srgbClr val="C00000"/>
                </a:solidFill>
                <a:latin typeface="+mn-ea"/>
              </a:rPr>
              <a:t>先簽後</a:t>
            </a:r>
            <a:r>
              <a:rPr lang="zh-TW" altLang="en-US" sz="3200" b="1" dirty="0" smtClean="0">
                <a:solidFill>
                  <a:srgbClr val="C00000"/>
                </a:solidFill>
                <a:latin typeface="+mn-ea"/>
              </a:rPr>
              <a:t>稿</a:t>
            </a:r>
            <a:r>
              <a:rPr lang="en-US" altLang="zh-TW" sz="3200" b="1" dirty="0" smtClean="0">
                <a:solidFill>
                  <a:srgbClr val="C00000"/>
                </a:solidFill>
                <a:latin typeface="+mn-ea"/>
              </a:rPr>
              <a:t>--</a:t>
            </a:r>
            <a:r>
              <a:rPr lang="zh-TW" altLang="en-US" sz="2200" b="1" dirty="0" smtClean="0">
                <a:solidFill>
                  <a:srgbClr val="C00000"/>
                </a:solidFill>
                <a:latin typeface="+mn-ea"/>
              </a:rPr>
              <a:t>簽</a:t>
            </a:r>
            <a:r>
              <a:rPr lang="zh-TW" altLang="en-US" sz="2200" b="1" dirty="0">
                <a:solidFill>
                  <a:srgbClr val="C00000"/>
                </a:solidFill>
                <a:latin typeface="+mn-ea"/>
              </a:rPr>
              <a:t>已決行後再創稿</a:t>
            </a:r>
            <a:r>
              <a:rPr lang="en-US" altLang="zh-TW" sz="2200" b="1" dirty="0">
                <a:solidFill>
                  <a:srgbClr val="C00000"/>
                </a:solidFill>
                <a:latin typeface="+mn-ea"/>
              </a:rPr>
              <a:t>(</a:t>
            </a:r>
            <a:r>
              <a:rPr lang="zh-TW" altLang="en-US" sz="2200" b="1" dirty="0">
                <a:solidFill>
                  <a:srgbClr val="C00000"/>
                </a:solidFill>
                <a:latin typeface="+mn-ea"/>
              </a:rPr>
              <a:t>函稿、書函稿</a:t>
            </a:r>
            <a:r>
              <a:rPr lang="en-US" altLang="zh-TW" sz="2200" b="1" dirty="0">
                <a:solidFill>
                  <a:srgbClr val="C00000"/>
                </a:solidFill>
                <a:latin typeface="+mn-ea"/>
              </a:rPr>
              <a:t>)</a:t>
            </a:r>
          </a:p>
          <a:p>
            <a:r>
              <a:rPr lang="en-US" altLang="zh-TW" sz="3200" b="1" dirty="0" smtClean="0">
                <a:solidFill>
                  <a:srgbClr val="C00000"/>
                </a:solidFill>
                <a:latin typeface="+mn-ea"/>
              </a:rPr>
              <a:t>2</a:t>
            </a:r>
            <a:r>
              <a:rPr lang="en-US" altLang="zh-TW" sz="3200" b="1" dirty="0">
                <a:solidFill>
                  <a:srgbClr val="C00000"/>
                </a:solidFill>
                <a:latin typeface="+mn-ea"/>
              </a:rPr>
              <a:t>.</a:t>
            </a:r>
            <a:r>
              <a:rPr lang="zh-TW" altLang="en-US" sz="3200" b="1" dirty="0">
                <a:solidFill>
                  <a:srgbClr val="C00000"/>
                </a:solidFill>
                <a:latin typeface="+mn-ea"/>
              </a:rPr>
              <a:t>簽稿併陳</a:t>
            </a:r>
            <a:endParaRPr lang="en-US" altLang="zh-TW" sz="3200" b="1" dirty="0">
              <a:solidFill>
                <a:srgbClr val="C00000"/>
              </a:solidFill>
              <a:latin typeface="+mn-ea"/>
            </a:endParaRPr>
          </a:p>
          <a:p>
            <a:r>
              <a:rPr lang="en-US" altLang="zh-TW" sz="3200" b="1" dirty="0">
                <a:solidFill>
                  <a:srgbClr val="C00000"/>
                </a:solidFill>
                <a:latin typeface="+mn-ea"/>
              </a:rPr>
              <a:t>3.</a:t>
            </a:r>
            <a:r>
              <a:rPr lang="zh-TW" altLang="en-US" sz="3200" b="1" dirty="0">
                <a:solidFill>
                  <a:srgbClr val="C00000"/>
                </a:solidFill>
                <a:latin typeface="+mn-ea"/>
              </a:rPr>
              <a:t>以稿代簽</a:t>
            </a:r>
          </a:p>
        </p:txBody>
      </p:sp>
    </p:spTree>
    <p:extLst>
      <p:ext uri="{BB962C8B-B14F-4D97-AF65-F5344CB8AC3E}">
        <p14:creationId xmlns:p14="http://schemas.microsoft.com/office/powerpoint/2010/main" val="86809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/>
          <p:cNvSpPr>
            <a:spLocks noGrp="1"/>
          </p:cNvSpPr>
          <p:nvPr>
            <p:ph type="title"/>
          </p:nvPr>
        </p:nvSpPr>
        <p:spPr>
          <a:xfrm>
            <a:off x="522164" y="108223"/>
            <a:ext cx="9624060" cy="892153"/>
          </a:xfrm>
        </p:spPr>
        <p:txBody>
          <a:bodyPr>
            <a:normAutofit/>
          </a:bodyPr>
          <a:lstStyle/>
          <a:p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三、常用公文格式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書函稿</a:t>
            </a:r>
          </a:p>
        </p:txBody>
      </p:sp>
      <p:graphicFrame>
        <p:nvGraphicFramePr>
          <p:cNvPr id="20484" name="內容版面配置區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3256961"/>
              </p:ext>
            </p:extLst>
          </p:nvPr>
        </p:nvGraphicFramePr>
        <p:xfrm>
          <a:off x="2538388" y="1116335"/>
          <a:ext cx="7561497" cy="5868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9" name="文件" r:id="rId3" imgW="5271734" imgH="4340364" progId="Word.Document.12">
                  <p:embed/>
                </p:oleObj>
              </mc:Choice>
              <mc:Fallback>
                <p:oleObj name="文件" r:id="rId3" imgW="5271734" imgH="4340364" progId="Word.Document.12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8388" y="1116335"/>
                        <a:ext cx="7561497" cy="58687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橢圓 7"/>
          <p:cNvSpPr/>
          <p:nvPr/>
        </p:nvSpPr>
        <p:spPr>
          <a:xfrm>
            <a:off x="3258468" y="5796855"/>
            <a:ext cx="1772951" cy="59841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594172" y="1188343"/>
            <a:ext cx="1684187" cy="3260034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1">
                <a:lumMod val="75000"/>
              </a:schemeClr>
            </a:solidFill>
          </a:ln>
        </p:spPr>
        <p:txBody>
          <a:bodyPr wrap="square" lIns="104306" tIns="52153" rIns="104306" bIns="52153" rtlCol="0">
            <a:spAutoFit/>
          </a:bodyPr>
          <a:lstStyle/>
          <a:p>
            <a:r>
              <a:rPr lang="en-US" altLang="zh-TW" sz="2300" b="1" dirty="0"/>
              <a:t>1</a:t>
            </a:r>
            <a:r>
              <a:rPr lang="zh-TW" altLang="en-US" sz="2300" b="1" dirty="0"/>
              <a:t>答復簡單案情</a:t>
            </a:r>
            <a:endParaRPr lang="en-US" altLang="zh-TW" sz="2300" b="1" dirty="0"/>
          </a:p>
          <a:p>
            <a:r>
              <a:rPr lang="en-US" altLang="zh-TW" sz="2300" b="1" dirty="0"/>
              <a:t>2</a:t>
            </a:r>
            <a:r>
              <a:rPr lang="zh-TW" altLang="en-US" sz="2300" b="1" dirty="0"/>
              <a:t>寄送普通文件</a:t>
            </a:r>
            <a:endParaRPr lang="en-US" altLang="zh-TW" sz="2300" b="1" dirty="0"/>
          </a:p>
          <a:p>
            <a:r>
              <a:rPr lang="en-US" altLang="zh-TW" sz="2300" b="1" dirty="0"/>
              <a:t>3</a:t>
            </a:r>
            <a:r>
              <a:rPr lang="zh-TW" altLang="en-US" sz="2300" b="1" dirty="0"/>
              <a:t>性質不如函正式</a:t>
            </a:r>
            <a:endParaRPr lang="en-US" altLang="zh-TW" sz="2300" b="1" dirty="0"/>
          </a:p>
          <a:p>
            <a:r>
              <a:rPr lang="en-US" altLang="zh-TW" sz="2300" b="1" dirty="0">
                <a:solidFill>
                  <a:srgbClr val="FF0000"/>
                </a:solidFill>
              </a:rPr>
              <a:t>4</a:t>
            </a:r>
            <a:r>
              <a:rPr lang="zh-TW" altLang="en-US" sz="2300" b="1" dirty="0">
                <a:solidFill>
                  <a:srgbClr val="FF0000"/>
                </a:solidFill>
              </a:rPr>
              <a:t>適用機關內部發文</a:t>
            </a:r>
            <a:endParaRPr lang="en-US" altLang="zh-TW" sz="2300" b="1" dirty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35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8911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/>
          <p:cNvSpPr>
            <a:spLocks noGrp="1"/>
          </p:cNvSpPr>
          <p:nvPr>
            <p:ph type="title"/>
          </p:nvPr>
        </p:nvSpPr>
        <p:spPr>
          <a:xfrm>
            <a:off x="450156" y="19448"/>
            <a:ext cx="9624060" cy="952872"/>
          </a:xfrm>
        </p:spPr>
        <p:txBody>
          <a:bodyPr>
            <a:normAutofit/>
          </a:bodyPr>
          <a:lstStyle/>
          <a:p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三、常用公文格式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簽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522164" y="1188343"/>
            <a:ext cx="1684187" cy="1490319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1">
                <a:lumMod val="75000"/>
              </a:schemeClr>
            </a:solidFill>
          </a:ln>
        </p:spPr>
        <p:txBody>
          <a:bodyPr wrap="square" lIns="104306" tIns="52153" rIns="104306" bIns="52153" rtlCol="0">
            <a:spAutoFit/>
          </a:bodyPr>
          <a:lstStyle/>
          <a:p>
            <a:r>
              <a:rPr lang="zh-TW" altLang="en-US" sz="2300" b="1" dirty="0"/>
              <a:t>案情較複雜之請示、建議</a:t>
            </a:r>
            <a:endParaRPr lang="en-US" altLang="zh-TW" sz="2300" b="1" dirty="0"/>
          </a:p>
          <a:p>
            <a:endParaRPr lang="zh-TW" altLang="en-US" dirty="0"/>
          </a:p>
        </p:txBody>
      </p:sp>
      <p:pic>
        <p:nvPicPr>
          <p:cNvPr id="28880" name="Picture 20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356" y="1210572"/>
            <a:ext cx="8192878" cy="5666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36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6166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標題 1"/>
          <p:cNvSpPr>
            <a:spLocks noGrp="1"/>
          </p:cNvSpPr>
          <p:nvPr>
            <p:ph type="title"/>
          </p:nvPr>
        </p:nvSpPr>
        <p:spPr>
          <a:xfrm>
            <a:off x="594172" y="108223"/>
            <a:ext cx="9624060" cy="813534"/>
          </a:xfrm>
        </p:spPr>
        <p:txBody>
          <a:bodyPr>
            <a:normAutofit/>
          </a:bodyPr>
          <a:lstStyle/>
          <a:p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三、常用公文格式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便簽</a:t>
            </a:r>
          </a:p>
        </p:txBody>
      </p:sp>
      <p:graphicFrame>
        <p:nvGraphicFramePr>
          <p:cNvPr id="22533" name="內容版面配置區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3787868"/>
              </p:ext>
            </p:extLst>
          </p:nvPr>
        </p:nvGraphicFramePr>
        <p:xfrm>
          <a:off x="2399372" y="1044327"/>
          <a:ext cx="7561497" cy="6143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4" name="文件" r:id="rId3" imgW="5271734" imgH="4340364" progId="Word.Document.12">
                  <p:embed/>
                </p:oleObj>
              </mc:Choice>
              <mc:Fallback>
                <p:oleObj name="文件" r:id="rId3" imgW="5271734" imgH="4340364" progId="Word.Document.12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9372" y="1044327"/>
                        <a:ext cx="7561497" cy="61438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594172" y="1188343"/>
            <a:ext cx="1684187" cy="184426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1">
                <a:lumMod val="75000"/>
              </a:schemeClr>
            </a:solidFill>
          </a:ln>
        </p:spPr>
        <p:txBody>
          <a:bodyPr wrap="square" lIns="104306" tIns="52153" rIns="104306" bIns="52153" rtlCol="0">
            <a:spAutoFit/>
          </a:bodyPr>
          <a:lstStyle/>
          <a:p>
            <a:r>
              <a:rPr lang="en-US" altLang="zh-TW" sz="2300" b="1" dirty="0"/>
              <a:t>1.</a:t>
            </a:r>
            <a:r>
              <a:rPr lang="zh-TW" altLang="en-US" sz="2300" b="1" dirty="0"/>
              <a:t>案情較簡單之請示、說明</a:t>
            </a:r>
            <a:endParaRPr lang="en-US" altLang="zh-TW" sz="2300" b="1" dirty="0"/>
          </a:p>
          <a:p>
            <a:r>
              <a:rPr lang="en-US" altLang="zh-TW" sz="2300" b="1" dirty="0"/>
              <a:t>2.</a:t>
            </a:r>
            <a:r>
              <a:rPr lang="zh-TW" altLang="en-US" sz="2300" b="1" dirty="0"/>
              <a:t>意見答覆</a:t>
            </a:r>
            <a:endParaRPr lang="en-US" altLang="zh-TW" sz="2300" b="1" dirty="0"/>
          </a:p>
          <a:p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37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1767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46767" y="1898192"/>
            <a:ext cx="9624060" cy="4906069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</p:txBody>
      </p:sp>
      <p:sp>
        <p:nvSpPr>
          <p:cNvPr id="23556" name="Oval 1028"/>
          <p:cNvSpPr>
            <a:spLocks noChangeArrowheads="1"/>
          </p:cNvSpPr>
          <p:nvPr/>
        </p:nvSpPr>
        <p:spPr bwMode="auto">
          <a:xfrm>
            <a:off x="2316903" y="3528589"/>
            <a:ext cx="3208020" cy="1428239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306" tIns="52153" rIns="104306" bIns="52153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3557" name="Rectangle 1029"/>
          <p:cNvSpPr>
            <a:spLocks noChangeArrowheads="1"/>
          </p:cNvSpPr>
          <p:nvPr/>
        </p:nvSpPr>
        <p:spPr bwMode="auto">
          <a:xfrm>
            <a:off x="1693122" y="3864645"/>
            <a:ext cx="8287385" cy="2268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306" tIns="52153" rIns="104306" bIns="52153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3558" name="Text Box 1030"/>
          <p:cNvSpPr txBox="1">
            <a:spLocks noChangeArrowheads="1"/>
          </p:cNvSpPr>
          <p:nvPr/>
        </p:nvSpPr>
        <p:spPr bwMode="auto">
          <a:xfrm>
            <a:off x="1247563" y="3444575"/>
            <a:ext cx="1871345" cy="4284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科員○○○</a:t>
            </a:r>
          </a:p>
        </p:txBody>
      </p:sp>
      <p:sp>
        <p:nvSpPr>
          <p:cNvPr id="23559" name="Text Box 1031"/>
          <p:cNvSpPr txBox="1">
            <a:spLocks noChangeArrowheads="1"/>
          </p:cNvSpPr>
          <p:nvPr/>
        </p:nvSpPr>
        <p:spPr bwMode="auto">
          <a:xfrm>
            <a:off x="1158452" y="4284716"/>
            <a:ext cx="1960457" cy="4284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科長○○○</a:t>
            </a:r>
          </a:p>
        </p:txBody>
      </p:sp>
      <p:sp>
        <p:nvSpPr>
          <p:cNvPr id="23560" name="Text Box 1032"/>
          <p:cNvSpPr txBox="1">
            <a:spLocks noChangeArrowheads="1"/>
          </p:cNvSpPr>
          <p:nvPr/>
        </p:nvSpPr>
        <p:spPr bwMode="auto">
          <a:xfrm>
            <a:off x="1158452" y="5124856"/>
            <a:ext cx="1960457" cy="4284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主任 ○○○</a:t>
            </a:r>
          </a:p>
        </p:txBody>
      </p:sp>
      <p:sp>
        <p:nvSpPr>
          <p:cNvPr id="23561" name="Text Box 1033"/>
          <p:cNvSpPr txBox="1">
            <a:spLocks noChangeArrowheads="1"/>
          </p:cNvSpPr>
          <p:nvPr/>
        </p:nvSpPr>
        <p:spPr bwMode="auto">
          <a:xfrm>
            <a:off x="3118908" y="3360562"/>
            <a:ext cx="891117" cy="59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600">
                <a:latin typeface="Times New Roman" pitchFamily="18" charset="0"/>
              </a:rPr>
              <a:t>1121</a:t>
            </a:r>
          </a:p>
          <a:p>
            <a:pPr eaLnBrk="1" hangingPunct="1"/>
            <a:r>
              <a:rPr lang="en-US" altLang="zh-TW" sz="1600">
                <a:latin typeface="Times New Roman" pitchFamily="18" charset="0"/>
              </a:rPr>
              <a:t>1000</a:t>
            </a:r>
          </a:p>
        </p:txBody>
      </p:sp>
      <p:sp>
        <p:nvSpPr>
          <p:cNvPr id="23562" name="Text Box 1034"/>
          <p:cNvSpPr txBox="1">
            <a:spLocks noChangeArrowheads="1"/>
          </p:cNvSpPr>
          <p:nvPr/>
        </p:nvSpPr>
        <p:spPr bwMode="auto">
          <a:xfrm>
            <a:off x="3118908" y="5040843"/>
            <a:ext cx="891117" cy="59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600">
                <a:latin typeface="Times New Roman" pitchFamily="18" charset="0"/>
              </a:rPr>
              <a:t>1121</a:t>
            </a:r>
          </a:p>
          <a:p>
            <a:pPr eaLnBrk="1" hangingPunct="1"/>
            <a:r>
              <a:rPr lang="en-US" altLang="zh-TW" sz="1600">
                <a:latin typeface="Times New Roman" pitchFamily="18" charset="0"/>
              </a:rPr>
              <a:t>1020</a:t>
            </a:r>
          </a:p>
        </p:txBody>
      </p:sp>
      <p:sp>
        <p:nvSpPr>
          <p:cNvPr id="23563" name="Text Box 1035"/>
          <p:cNvSpPr txBox="1">
            <a:spLocks noChangeArrowheads="1"/>
          </p:cNvSpPr>
          <p:nvPr/>
        </p:nvSpPr>
        <p:spPr bwMode="auto">
          <a:xfrm flipV="1">
            <a:off x="1960457" y="6049010"/>
            <a:ext cx="1425787" cy="351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TW" altLang="zh-TW" sz="1600">
              <a:latin typeface="Times New Roman" pitchFamily="18" charset="0"/>
            </a:endParaRPr>
          </a:p>
        </p:txBody>
      </p:sp>
      <p:sp>
        <p:nvSpPr>
          <p:cNvPr id="23564" name="Text Box 1036"/>
          <p:cNvSpPr txBox="1">
            <a:spLocks noChangeArrowheads="1"/>
          </p:cNvSpPr>
          <p:nvPr/>
        </p:nvSpPr>
        <p:spPr bwMode="auto">
          <a:xfrm>
            <a:off x="980228" y="2520421"/>
            <a:ext cx="2940685" cy="382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9144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3716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8288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2860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>
                <a:latin typeface="Times New Roman" pitchFamily="18" charset="0"/>
              </a:rPr>
              <a:t>擬辦：陳閱後文存參。</a:t>
            </a:r>
          </a:p>
        </p:txBody>
      </p:sp>
      <p:sp>
        <p:nvSpPr>
          <p:cNvPr id="23565" name="Text Box 1037"/>
          <p:cNvSpPr txBox="1">
            <a:spLocks noChangeArrowheads="1"/>
          </p:cNvSpPr>
          <p:nvPr/>
        </p:nvSpPr>
        <p:spPr bwMode="auto">
          <a:xfrm>
            <a:off x="3118908" y="4200702"/>
            <a:ext cx="802005" cy="59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600">
                <a:latin typeface="Times New Roman" pitchFamily="18" charset="0"/>
              </a:rPr>
              <a:t>1121</a:t>
            </a:r>
          </a:p>
          <a:p>
            <a:pPr eaLnBrk="1" hangingPunct="1"/>
            <a:r>
              <a:rPr lang="en-US" altLang="zh-TW" sz="1600">
                <a:latin typeface="Times New Roman" pitchFamily="18" charset="0"/>
              </a:rPr>
              <a:t>1010</a:t>
            </a:r>
          </a:p>
        </p:txBody>
      </p:sp>
      <p:sp>
        <p:nvSpPr>
          <p:cNvPr id="23566" name="Text Box 1038"/>
          <p:cNvSpPr txBox="1">
            <a:spLocks noChangeArrowheads="1"/>
          </p:cNvSpPr>
          <p:nvPr/>
        </p:nvSpPr>
        <p:spPr bwMode="auto">
          <a:xfrm>
            <a:off x="4722918" y="2100351"/>
            <a:ext cx="1604010" cy="428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9144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3716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8288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2860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審核位置</a:t>
            </a:r>
          </a:p>
        </p:txBody>
      </p:sp>
      <p:sp>
        <p:nvSpPr>
          <p:cNvPr id="23567" name="Text Box 1039"/>
          <p:cNvSpPr txBox="1">
            <a:spLocks noChangeArrowheads="1"/>
          </p:cNvSpPr>
          <p:nvPr/>
        </p:nvSpPr>
        <p:spPr bwMode="auto">
          <a:xfrm>
            <a:off x="7797271" y="2116104"/>
            <a:ext cx="1693122" cy="428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9144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3716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8288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2860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批示位置</a:t>
            </a:r>
          </a:p>
        </p:txBody>
      </p:sp>
      <p:sp>
        <p:nvSpPr>
          <p:cNvPr id="23568" name="Oval 1040"/>
          <p:cNvSpPr>
            <a:spLocks noChangeArrowheads="1"/>
          </p:cNvSpPr>
          <p:nvPr/>
        </p:nvSpPr>
        <p:spPr bwMode="auto">
          <a:xfrm>
            <a:off x="7128933" y="2940491"/>
            <a:ext cx="2406015" cy="1512253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306" tIns="52153" rIns="104306" bIns="52153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3569" name="Line 1041"/>
          <p:cNvSpPr>
            <a:spLocks noChangeShapeType="1"/>
          </p:cNvSpPr>
          <p:nvPr/>
        </p:nvSpPr>
        <p:spPr bwMode="auto">
          <a:xfrm>
            <a:off x="3831802" y="2016337"/>
            <a:ext cx="0" cy="4699536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/>
          <a:lstStyle/>
          <a:p>
            <a:endParaRPr lang="zh-TW" altLang="en-US"/>
          </a:p>
        </p:txBody>
      </p:sp>
      <p:sp>
        <p:nvSpPr>
          <p:cNvPr id="23570" name="Text Box 1042"/>
          <p:cNvSpPr txBox="1">
            <a:spLocks noChangeArrowheads="1"/>
          </p:cNvSpPr>
          <p:nvPr/>
        </p:nvSpPr>
        <p:spPr bwMode="auto">
          <a:xfrm>
            <a:off x="1247563" y="2016337"/>
            <a:ext cx="2940685" cy="382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9144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3716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8288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2860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>
                <a:latin typeface="Times New Roman" pitchFamily="18" charset="0"/>
              </a:rPr>
              <a:t>承辦單位位置</a:t>
            </a:r>
          </a:p>
        </p:txBody>
      </p:sp>
      <p:sp>
        <p:nvSpPr>
          <p:cNvPr id="23571" name="Text Box 1043"/>
          <p:cNvSpPr txBox="1">
            <a:spLocks noChangeArrowheads="1"/>
          </p:cNvSpPr>
          <p:nvPr/>
        </p:nvSpPr>
        <p:spPr bwMode="auto">
          <a:xfrm>
            <a:off x="4188248" y="3108519"/>
            <a:ext cx="1871345" cy="4284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主任秘書</a:t>
            </a:r>
          </a:p>
        </p:txBody>
      </p:sp>
      <p:sp>
        <p:nvSpPr>
          <p:cNvPr id="23572" name="Text Box 1044"/>
          <p:cNvSpPr txBox="1">
            <a:spLocks noChangeArrowheads="1"/>
          </p:cNvSpPr>
          <p:nvPr/>
        </p:nvSpPr>
        <p:spPr bwMode="auto">
          <a:xfrm>
            <a:off x="4188248" y="3864645"/>
            <a:ext cx="1871345" cy="4284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副所長</a:t>
            </a:r>
          </a:p>
        </p:txBody>
      </p:sp>
      <p:sp>
        <p:nvSpPr>
          <p:cNvPr id="23573" name="Text Box 1045"/>
          <p:cNvSpPr txBox="1">
            <a:spLocks noChangeArrowheads="1"/>
          </p:cNvSpPr>
          <p:nvPr/>
        </p:nvSpPr>
        <p:spPr bwMode="auto">
          <a:xfrm>
            <a:off x="4188248" y="4788800"/>
            <a:ext cx="1871345" cy="4284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副所長</a:t>
            </a:r>
          </a:p>
        </p:txBody>
      </p:sp>
      <p:sp>
        <p:nvSpPr>
          <p:cNvPr id="23574" name="Text Box 1046"/>
          <p:cNvSpPr txBox="1">
            <a:spLocks noChangeArrowheads="1"/>
          </p:cNvSpPr>
          <p:nvPr/>
        </p:nvSpPr>
        <p:spPr bwMode="auto">
          <a:xfrm>
            <a:off x="5970482" y="3024506"/>
            <a:ext cx="802005" cy="59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600" dirty="0">
                <a:latin typeface="Times New Roman" pitchFamily="18" charset="0"/>
              </a:rPr>
              <a:t>1121</a:t>
            </a:r>
          </a:p>
          <a:p>
            <a:pPr eaLnBrk="1" hangingPunct="1"/>
            <a:r>
              <a:rPr lang="en-US" altLang="zh-TW" sz="1600" dirty="0" smtClean="0">
                <a:latin typeface="Times New Roman" pitchFamily="18" charset="0"/>
              </a:rPr>
              <a:t>1030</a:t>
            </a:r>
            <a:endParaRPr lang="en-US" altLang="zh-TW" sz="1600" dirty="0">
              <a:latin typeface="Times New Roman" pitchFamily="18" charset="0"/>
            </a:endParaRPr>
          </a:p>
        </p:txBody>
      </p:sp>
      <p:sp>
        <p:nvSpPr>
          <p:cNvPr id="23575" name="Text Box 1047"/>
          <p:cNvSpPr txBox="1">
            <a:spLocks noChangeArrowheads="1"/>
          </p:cNvSpPr>
          <p:nvPr/>
        </p:nvSpPr>
        <p:spPr bwMode="auto">
          <a:xfrm>
            <a:off x="5970482" y="3780632"/>
            <a:ext cx="802005" cy="59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600">
                <a:latin typeface="Times New Roman" pitchFamily="18" charset="0"/>
              </a:rPr>
              <a:t>1121</a:t>
            </a:r>
          </a:p>
          <a:p>
            <a:pPr eaLnBrk="1" hangingPunct="1"/>
            <a:r>
              <a:rPr lang="en-US" altLang="zh-TW" sz="1600">
                <a:latin typeface="Times New Roman" pitchFamily="18" charset="0"/>
              </a:rPr>
              <a:t>1040</a:t>
            </a:r>
          </a:p>
        </p:txBody>
      </p:sp>
      <p:sp>
        <p:nvSpPr>
          <p:cNvPr id="23576" name="Text Box 1048"/>
          <p:cNvSpPr txBox="1">
            <a:spLocks noChangeArrowheads="1"/>
          </p:cNvSpPr>
          <p:nvPr/>
        </p:nvSpPr>
        <p:spPr bwMode="auto">
          <a:xfrm>
            <a:off x="5970482" y="4704787"/>
            <a:ext cx="891117" cy="59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600">
                <a:latin typeface="Times New Roman" pitchFamily="18" charset="0"/>
              </a:rPr>
              <a:t>1121</a:t>
            </a:r>
          </a:p>
          <a:p>
            <a:pPr eaLnBrk="1" hangingPunct="1"/>
            <a:r>
              <a:rPr lang="en-US" altLang="zh-TW" sz="1600">
                <a:latin typeface="Times New Roman" pitchFamily="18" charset="0"/>
              </a:rPr>
              <a:t>1050</a:t>
            </a:r>
          </a:p>
        </p:txBody>
      </p:sp>
      <p:sp>
        <p:nvSpPr>
          <p:cNvPr id="23577" name="Text Box 1049"/>
          <p:cNvSpPr txBox="1">
            <a:spLocks noChangeArrowheads="1"/>
          </p:cNvSpPr>
          <p:nvPr/>
        </p:nvSpPr>
        <p:spPr bwMode="auto">
          <a:xfrm>
            <a:off x="9089390" y="4704786"/>
            <a:ext cx="802005" cy="59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600" dirty="0">
                <a:latin typeface="Times New Roman" pitchFamily="18" charset="0"/>
              </a:rPr>
              <a:t>1122</a:t>
            </a:r>
          </a:p>
          <a:p>
            <a:pPr eaLnBrk="1" hangingPunct="1"/>
            <a:r>
              <a:rPr lang="en-US" altLang="zh-TW" sz="1600" dirty="0">
                <a:latin typeface="Times New Roman" pitchFamily="18" charset="0"/>
              </a:rPr>
              <a:t>1100</a:t>
            </a:r>
          </a:p>
        </p:txBody>
      </p:sp>
      <p:sp>
        <p:nvSpPr>
          <p:cNvPr id="23578" name="Text Box 1050"/>
          <p:cNvSpPr txBox="1">
            <a:spLocks noChangeArrowheads="1"/>
          </p:cNvSpPr>
          <p:nvPr/>
        </p:nvSpPr>
        <p:spPr bwMode="auto">
          <a:xfrm>
            <a:off x="7307157" y="4788800"/>
            <a:ext cx="1871345" cy="4284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所長</a:t>
            </a:r>
          </a:p>
        </p:txBody>
      </p:sp>
      <p:sp>
        <p:nvSpPr>
          <p:cNvPr id="23579" name="Text Box 1051"/>
          <p:cNvSpPr txBox="1">
            <a:spLocks noChangeArrowheads="1"/>
          </p:cNvSpPr>
          <p:nvPr/>
        </p:nvSpPr>
        <p:spPr bwMode="auto">
          <a:xfrm>
            <a:off x="7663603" y="3528590"/>
            <a:ext cx="1425787" cy="52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zh-TW" altLang="en-US" sz="2700">
                <a:latin typeface="Times New Roman" pitchFamily="18" charset="0"/>
              </a:rPr>
              <a:t>批示語</a:t>
            </a:r>
          </a:p>
        </p:txBody>
      </p:sp>
      <p:sp>
        <p:nvSpPr>
          <p:cNvPr id="23580" name="Line 1052"/>
          <p:cNvSpPr>
            <a:spLocks noChangeShapeType="1"/>
          </p:cNvSpPr>
          <p:nvPr/>
        </p:nvSpPr>
        <p:spPr bwMode="auto">
          <a:xfrm>
            <a:off x="6772487" y="2016337"/>
            <a:ext cx="0" cy="4701805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/>
          <a:lstStyle/>
          <a:p>
            <a:endParaRPr lang="zh-TW" altLang="en-US"/>
          </a:p>
        </p:txBody>
      </p:sp>
      <p:sp>
        <p:nvSpPr>
          <p:cNvPr id="23581" name="標題 1"/>
          <p:cNvSpPr>
            <a:spLocks noGrp="1"/>
          </p:cNvSpPr>
          <p:nvPr>
            <p:ph type="title"/>
          </p:nvPr>
        </p:nvSpPr>
        <p:spPr>
          <a:xfrm>
            <a:off x="522164" y="0"/>
            <a:ext cx="9624060" cy="1044327"/>
          </a:xfrm>
        </p:spPr>
        <p:txBody>
          <a:bodyPr>
            <a:normAutofit/>
          </a:bodyPr>
          <a:lstStyle/>
          <a:p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、常用公文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格式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紙本核章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980228" y="1188343"/>
            <a:ext cx="5208565" cy="674711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chemeClr val="tx2">
                <a:lumMod val="95000"/>
                <a:lumOff val="5000"/>
              </a:schemeClr>
            </a:solidFill>
          </a:ln>
        </p:spPr>
        <p:txBody>
          <a:bodyPr wrap="square" lIns="104306" tIns="52153" rIns="104306" bIns="52153" rtlCol="0">
            <a:spAutoFit/>
          </a:bodyPr>
          <a:lstStyle/>
          <a:p>
            <a:r>
              <a:rPr lang="zh-TW" altLang="en-US" sz="3700" b="1" dirty="0">
                <a:solidFill>
                  <a:srgbClr val="FF0000"/>
                </a:solidFill>
              </a:rPr>
              <a:t>由上往下；由左至右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38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6327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1"/>
          <p:cNvSpPr>
            <a:spLocks noGrp="1"/>
          </p:cNvSpPr>
          <p:nvPr>
            <p:ph type="title"/>
          </p:nvPr>
        </p:nvSpPr>
        <p:spPr>
          <a:xfrm>
            <a:off x="522164" y="108223"/>
            <a:ext cx="9624060" cy="972319"/>
          </a:xfrm>
        </p:spPr>
        <p:txBody>
          <a:bodyPr>
            <a:normAutofit/>
          </a:bodyPr>
          <a:lstStyle/>
          <a:p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三、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常用公文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格式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紙本核章</a:t>
            </a:r>
          </a:p>
        </p:txBody>
      </p:sp>
      <p:pic>
        <p:nvPicPr>
          <p:cNvPr id="24581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8228" y="1188343"/>
            <a:ext cx="9104242" cy="5976664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986716"/>
              </p:ext>
            </p:extLst>
          </p:nvPr>
        </p:nvGraphicFramePr>
        <p:xfrm>
          <a:off x="2062536" y="1188343"/>
          <a:ext cx="5810444" cy="5819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7" name="Document" r:id="rId4" imgW="6387005" imgH="9454187" progId="Word.Document.8">
                  <p:embed/>
                </p:oleObj>
              </mc:Choice>
              <mc:Fallback>
                <p:oleObj name="Document" r:id="rId4" imgW="6387005" imgH="9454187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62536" y="1188343"/>
                        <a:ext cx="5810444" cy="58198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39</a:t>
            </a:fld>
            <a:endParaRPr lang="en-US" altLang="zh-TW"/>
          </a:p>
        </p:txBody>
      </p:sp>
      <p:sp>
        <p:nvSpPr>
          <p:cNvPr id="4" name="矩形 3"/>
          <p:cNvSpPr/>
          <p:nvPr/>
        </p:nvSpPr>
        <p:spPr>
          <a:xfrm>
            <a:off x="3095607" y="4108774"/>
            <a:ext cx="28803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陳</a:t>
            </a:r>
            <a:endParaRPr lang="zh-TW" altLang="en-US" sz="1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1624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2078" y="3069488"/>
            <a:ext cx="9938050" cy="4220363"/>
          </a:xfrm>
        </p:spPr>
        <p:txBody>
          <a:bodyPr/>
          <a:lstStyle/>
          <a:p>
            <a:pPr marL="434607" indent="-434607">
              <a:buNone/>
            </a:pPr>
            <a:endParaRPr lang="en-US" altLang="zh-TW" sz="5500" dirty="0">
              <a:solidFill>
                <a:srgbClr val="FF0000"/>
              </a:solidFill>
            </a:endParaRPr>
          </a:p>
          <a:p>
            <a:pPr marL="434607" indent="-434607">
              <a:buNone/>
            </a:pPr>
            <a:r>
              <a:rPr lang="en-US" altLang="zh-TW" sz="2700" dirty="0">
                <a:solidFill>
                  <a:srgbClr val="FF0000"/>
                </a:solidFill>
              </a:rPr>
              <a:t>            </a:t>
            </a:r>
          </a:p>
        </p:txBody>
      </p:sp>
      <p:sp>
        <p:nvSpPr>
          <p:cNvPr id="7172" name="Rectangle 5"/>
          <p:cNvSpPr>
            <a:spLocks noGrp="1" noChangeArrowheads="1"/>
          </p:cNvSpPr>
          <p:nvPr>
            <p:ph type="title"/>
          </p:nvPr>
        </p:nvSpPr>
        <p:spPr>
          <a:xfrm>
            <a:off x="1370092" y="128592"/>
            <a:ext cx="8636406" cy="84014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eaLnBrk="1" hangingPunct="1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一、公文處理流程說明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-1</a:t>
            </a:r>
          </a:p>
        </p:txBody>
      </p:sp>
      <p:grpSp>
        <p:nvGrpSpPr>
          <p:cNvPr id="247828" name="Group 20"/>
          <p:cNvGrpSpPr>
            <a:grpSpLocks/>
          </p:cNvGrpSpPr>
          <p:nvPr/>
        </p:nvGrpSpPr>
        <p:grpSpPr bwMode="auto">
          <a:xfrm>
            <a:off x="2607056" y="948547"/>
            <a:ext cx="2313153" cy="1176196"/>
            <a:chOff x="1536" y="768"/>
            <a:chExt cx="1104" cy="672"/>
          </a:xfrm>
          <a:solidFill>
            <a:srgbClr val="FFC000"/>
          </a:solidFill>
        </p:grpSpPr>
        <p:sp>
          <p:nvSpPr>
            <p:cNvPr id="7193" name="Oval 21"/>
            <p:cNvSpPr>
              <a:spLocks noChangeArrowheads="1"/>
            </p:cNvSpPr>
            <p:nvPr/>
          </p:nvSpPr>
          <p:spPr bwMode="auto">
            <a:xfrm>
              <a:off x="1536" y="768"/>
              <a:ext cx="1104" cy="672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 cap="sq">
              <a:solidFill>
                <a:srgbClr val="00B05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5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4" name="WordArt 22"/>
            <p:cNvSpPr>
              <a:spLocks noChangeArrowheads="1" noChangeShapeType="1" noTextEdit="1"/>
            </p:cNvSpPr>
            <p:nvPr/>
          </p:nvSpPr>
          <p:spPr bwMode="auto">
            <a:xfrm>
              <a:off x="1680" y="912"/>
              <a:ext cx="816" cy="38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zh-TW" altLang="en-US" sz="4100" b="1" kern="10" spc="57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標楷體"/>
                  <a:ea typeface="標楷體"/>
                </a:rPr>
                <a:t>創稿</a:t>
              </a:r>
            </a:p>
          </p:txBody>
        </p:sp>
      </p:grpSp>
      <p:grpSp>
        <p:nvGrpSpPr>
          <p:cNvPr id="247831" name="Group 23"/>
          <p:cNvGrpSpPr>
            <a:grpSpLocks/>
          </p:cNvGrpSpPr>
          <p:nvPr/>
        </p:nvGrpSpPr>
        <p:grpSpPr bwMode="auto">
          <a:xfrm>
            <a:off x="6662720" y="900311"/>
            <a:ext cx="2049568" cy="1176196"/>
            <a:chOff x="3744" y="768"/>
            <a:chExt cx="1104" cy="672"/>
          </a:xfrm>
          <a:solidFill>
            <a:srgbClr val="FFC000"/>
          </a:solidFill>
        </p:grpSpPr>
        <p:sp>
          <p:nvSpPr>
            <p:cNvPr id="7191" name="Oval 24"/>
            <p:cNvSpPr>
              <a:spLocks noChangeArrowheads="1"/>
            </p:cNvSpPr>
            <p:nvPr/>
          </p:nvSpPr>
          <p:spPr bwMode="auto">
            <a:xfrm>
              <a:off x="3744" y="768"/>
              <a:ext cx="1104" cy="672"/>
            </a:xfrm>
            <a:prstGeom prst="ellipse">
              <a:avLst/>
            </a:prstGeom>
            <a:solidFill>
              <a:srgbClr val="CCECFF"/>
            </a:solidFill>
            <a:ln w="12700" cap="sq">
              <a:solidFill>
                <a:srgbClr val="FFFF99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5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2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3936" y="912"/>
              <a:ext cx="816" cy="384"/>
            </a:xfrm>
            <a:prstGeom prst="rect">
              <a:avLst/>
            </a:prstGeom>
            <a:solidFill>
              <a:srgbClr val="CCECFF"/>
            </a:solidFill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zh-TW" altLang="en-US" sz="4100" b="1" kern="10" spc="57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標楷體"/>
                  <a:ea typeface="標楷體"/>
                </a:rPr>
                <a:t>來文</a:t>
              </a:r>
            </a:p>
          </p:txBody>
        </p:sp>
      </p:grpSp>
      <p:sp>
        <p:nvSpPr>
          <p:cNvPr id="247834" name="AutoShape 26"/>
          <p:cNvSpPr>
            <a:spLocks noChangeArrowheads="1"/>
          </p:cNvSpPr>
          <p:nvPr/>
        </p:nvSpPr>
        <p:spPr bwMode="auto">
          <a:xfrm>
            <a:off x="3139852" y="2154419"/>
            <a:ext cx="1247563" cy="122507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160 w 21600"/>
              <a:gd name="T13" fmla="*/ 12343 h 21600"/>
              <a:gd name="T14" fmla="*/ 19440 w 21600"/>
              <a:gd name="T15" fmla="*/ 1851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lnTo>
                  <a:pt x="10800" y="0"/>
                </a:lnTo>
                <a:close/>
              </a:path>
            </a:pathLst>
          </a:custGeom>
          <a:solidFill>
            <a:srgbClr val="92D050"/>
          </a:solidFill>
          <a:ln w="12700" cap="sq">
            <a:solidFill>
              <a:srgbClr val="FFFF99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none" lIns="104306" tIns="52153" rIns="104306" bIns="52153" anchor="ctr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247835" name="AutoShape 27"/>
          <p:cNvSpPr>
            <a:spLocks noChangeArrowheads="1"/>
          </p:cNvSpPr>
          <p:nvPr/>
        </p:nvSpPr>
        <p:spPr bwMode="auto">
          <a:xfrm rot="5120027">
            <a:off x="3042861" y="4222534"/>
            <a:ext cx="1380549" cy="891117"/>
          </a:xfrm>
          <a:prstGeom prst="curvedUpArrow">
            <a:avLst>
              <a:gd name="adj1" fmla="val 19769"/>
              <a:gd name="adj2" fmla="val 63769"/>
              <a:gd name="adj3" fmla="val 33333"/>
            </a:avLst>
          </a:prstGeom>
          <a:solidFill>
            <a:schemeClr val="accent4">
              <a:lumMod val="40000"/>
              <a:lumOff val="60000"/>
            </a:schemeClr>
          </a:solidFill>
          <a:ln w="12700" cap="sq">
            <a:solidFill>
              <a:schemeClr val="accent4">
                <a:lumMod val="75000"/>
              </a:schemeClr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none" lIns="104306" tIns="52153" rIns="104306" bIns="52153" anchor="ctr"/>
          <a:lstStyle>
            <a:lvl1pPr eaLnBrk="0" hangingPunct="0">
              <a:spcBef>
                <a:spcPct val="20000"/>
              </a:spcBef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7839" name="Line 31"/>
          <p:cNvSpPr>
            <a:spLocks noChangeShapeType="1"/>
          </p:cNvSpPr>
          <p:nvPr/>
        </p:nvSpPr>
        <p:spPr bwMode="auto">
          <a:xfrm>
            <a:off x="7714929" y="2154419"/>
            <a:ext cx="0" cy="336056"/>
          </a:xfrm>
          <a:prstGeom prst="line">
            <a:avLst/>
          </a:prstGeom>
          <a:noFill/>
          <a:ln w="762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306" tIns="52153" rIns="104306" bIns="52153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247840" name="WordArt 32"/>
          <p:cNvSpPr>
            <a:spLocks noChangeArrowheads="1" noChangeShapeType="1" noTextEdit="1"/>
          </p:cNvSpPr>
          <p:nvPr/>
        </p:nvSpPr>
        <p:spPr bwMode="auto">
          <a:xfrm>
            <a:off x="6957480" y="2490475"/>
            <a:ext cx="1514898" cy="504084"/>
          </a:xfrm>
          <a:prstGeom prst="rect">
            <a:avLst/>
          </a:prstGeom>
        </p:spPr>
        <p:txBody>
          <a:bodyPr wrap="none" lIns="104306" tIns="52153" rIns="104306" bIns="52153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zh-TW" altLang="en-US" sz="4100" kern="10" dirty="0">
                <a:ln w="9525" cap="sq">
                  <a:solidFill>
                    <a:srgbClr val="0000CC"/>
                  </a:solidFill>
                  <a:round/>
                  <a:headEnd type="none" w="sm" len="sm"/>
                  <a:tailEnd type="none" w="sm" len="sm"/>
                </a:ln>
                <a:solidFill>
                  <a:srgbClr val="0000CC"/>
                </a:solidFill>
                <a:latin typeface="標楷體"/>
                <a:ea typeface="標楷體"/>
              </a:rPr>
              <a:t>收文</a:t>
            </a:r>
          </a:p>
        </p:txBody>
      </p:sp>
      <p:sp>
        <p:nvSpPr>
          <p:cNvPr id="247841" name="Line 33"/>
          <p:cNvSpPr>
            <a:spLocks noChangeShapeType="1"/>
          </p:cNvSpPr>
          <p:nvPr/>
        </p:nvSpPr>
        <p:spPr bwMode="auto">
          <a:xfrm>
            <a:off x="7724789" y="3179133"/>
            <a:ext cx="0" cy="336056"/>
          </a:xfrm>
          <a:prstGeom prst="line">
            <a:avLst/>
          </a:prstGeom>
          <a:noFill/>
          <a:ln w="762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306" tIns="52153" rIns="104306" bIns="52153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247842" name="WordArt 34"/>
          <p:cNvSpPr>
            <a:spLocks noChangeArrowheads="1" noChangeShapeType="1" noTextEdit="1"/>
          </p:cNvSpPr>
          <p:nvPr/>
        </p:nvSpPr>
        <p:spPr bwMode="auto">
          <a:xfrm>
            <a:off x="6967340" y="3515189"/>
            <a:ext cx="1514898" cy="504084"/>
          </a:xfrm>
          <a:prstGeom prst="rect">
            <a:avLst/>
          </a:prstGeom>
        </p:spPr>
        <p:txBody>
          <a:bodyPr wrap="none" lIns="104306" tIns="52153" rIns="104306" bIns="52153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zh-TW" altLang="en-US" sz="4100" kern="10" dirty="0">
                <a:ln w="9525" cap="sq">
                  <a:solidFill>
                    <a:srgbClr val="0000CC"/>
                  </a:solidFill>
                  <a:round/>
                  <a:headEnd type="none" w="sm" len="sm"/>
                  <a:tailEnd type="none" w="sm" len="sm"/>
                </a:ln>
                <a:solidFill>
                  <a:srgbClr val="0000CC"/>
                </a:solidFill>
                <a:latin typeface="標楷體"/>
                <a:ea typeface="標楷體"/>
              </a:rPr>
              <a:t>分文</a:t>
            </a:r>
          </a:p>
        </p:txBody>
      </p:sp>
      <p:sp>
        <p:nvSpPr>
          <p:cNvPr id="247843" name="AutoShape 35"/>
          <p:cNvSpPr>
            <a:spLocks noChangeArrowheads="1"/>
          </p:cNvSpPr>
          <p:nvPr/>
        </p:nvSpPr>
        <p:spPr bwMode="auto">
          <a:xfrm rot="243478">
            <a:off x="6797443" y="4096435"/>
            <a:ext cx="802005" cy="1253601"/>
          </a:xfrm>
          <a:prstGeom prst="curvedLeftArrow">
            <a:avLst>
              <a:gd name="adj1" fmla="val 13472"/>
              <a:gd name="adj2" fmla="val 54028"/>
              <a:gd name="adj3" fmla="val 25694"/>
            </a:avLst>
          </a:prstGeom>
          <a:solidFill>
            <a:schemeClr val="accent4">
              <a:lumMod val="40000"/>
              <a:lumOff val="60000"/>
            </a:schemeClr>
          </a:solidFill>
          <a:ln w="12700" cap="sq">
            <a:solidFill>
              <a:schemeClr val="accent4">
                <a:lumMod val="75000"/>
              </a:schemeClr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none" lIns="104306" tIns="52153" rIns="104306" bIns="52153" anchor="ctr"/>
          <a:lstStyle>
            <a:lvl1pPr eaLnBrk="0" hangingPunct="0">
              <a:spcBef>
                <a:spcPct val="20000"/>
              </a:spcBef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7844" name="WordArt 36"/>
          <p:cNvSpPr>
            <a:spLocks noChangeArrowheads="1" noChangeShapeType="1" noTextEdit="1"/>
          </p:cNvSpPr>
          <p:nvPr/>
        </p:nvSpPr>
        <p:spPr bwMode="auto">
          <a:xfrm>
            <a:off x="1467390" y="2679517"/>
            <a:ext cx="1514898" cy="504084"/>
          </a:xfrm>
          <a:prstGeom prst="rect">
            <a:avLst/>
          </a:prstGeom>
        </p:spPr>
        <p:txBody>
          <a:bodyPr wrap="none" lIns="104306" tIns="52153" rIns="104306" bIns="52153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zh-TW" altLang="en-US" sz="4100" kern="10" dirty="0">
                <a:ln w="9525" cap="sq">
                  <a:solidFill>
                    <a:srgbClr val="0000CC"/>
                  </a:solidFill>
                  <a:round/>
                  <a:headEnd type="none" w="sm" len="sm"/>
                  <a:tailEnd type="none" w="sm" len="sm"/>
                </a:ln>
                <a:solidFill>
                  <a:srgbClr val="0000CC"/>
                </a:solidFill>
                <a:latin typeface="標楷體"/>
                <a:ea typeface="標楷體"/>
              </a:rPr>
              <a:t>自辦</a:t>
            </a:r>
          </a:p>
        </p:txBody>
      </p:sp>
      <p:sp>
        <p:nvSpPr>
          <p:cNvPr id="247845" name="WordArt 37"/>
          <p:cNvSpPr>
            <a:spLocks noChangeArrowheads="1" noChangeShapeType="1" noTextEdit="1"/>
          </p:cNvSpPr>
          <p:nvPr/>
        </p:nvSpPr>
        <p:spPr bwMode="auto">
          <a:xfrm>
            <a:off x="4454444" y="2675049"/>
            <a:ext cx="1514898" cy="504084"/>
          </a:xfrm>
          <a:prstGeom prst="rect">
            <a:avLst/>
          </a:prstGeom>
        </p:spPr>
        <p:txBody>
          <a:bodyPr wrap="none" lIns="104306" tIns="52153" rIns="104306" bIns="52153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zh-TW" altLang="en-US" sz="4100" kern="10" dirty="0">
                <a:ln w="9525" cap="sq">
                  <a:solidFill>
                    <a:srgbClr val="0000CC"/>
                  </a:solidFill>
                  <a:round/>
                  <a:headEnd type="none" w="sm" len="sm"/>
                  <a:tailEnd type="none" w="sm" len="sm"/>
                </a:ln>
                <a:solidFill>
                  <a:srgbClr val="0000CC"/>
                </a:solidFill>
                <a:latin typeface="標楷體"/>
                <a:ea typeface="標楷體"/>
              </a:rPr>
              <a:t>交辦</a:t>
            </a:r>
          </a:p>
        </p:txBody>
      </p:sp>
      <p:sp>
        <p:nvSpPr>
          <p:cNvPr id="247846" name="WordArt 38"/>
          <p:cNvSpPr>
            <a:spLocks noChangeArrowheads="1" noChangeShapeType="1" noTextEdit="1"/>
          </p:cNvSpPr>
          <p:nvPr/>
        </p:nvSpPr>
        <p:spPr bwMode="auto">
          <a:xfrm>
            <a:off x="4494705" y="3396630"/>
            <a:ext cx="2203202" cy="741201"/>
          </a:xfrm>
          <a:prstGeom prst="rect">
            <a:avLst/>
          </a:prstGeom>
          <a:noFill/>
        </p:spPr>
        <p:txBody>
          <a:bodyPr wrap="none" lIns="104306" tIns="52153" rIns="104306" bIns="52153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zh-TW" altLang="en-US" sz="41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標楷體"/>
                <a:ea typeface="標楷體"/>
              </a:rPr>
              <a:t>承辦人員</a:t>
            </a:r>
          </a:p>
        </p:txBody>
      </p:sp>
      <p:sp>
        <p:nvSpPr>
          <p:cNvPr id="247847" name="Line 39"/>
          <p:cNvSpPr>
            <a:spLocks noChangeShapeType="1"/>
          </p:cNvSpPr>
          <p:nvPr/>
        </p:nvSpPr>
        <p:spPr bwMode="auto">
          <a:xfrm>
            <a:off x="5558684" y="4389873"/>
            <a:ext cx="0" cy="316907"/>
          </a:xfrm>
          <a:prstGeom prst="line">
            <a:avLst/>
          </a:prstGeom>
          <a:noFill/>
          <a:ln w="762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306" tIns="52153" rIns="104306" bIns="52153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27" name="Picture 2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593" y="5070586"/>
            <a:ext cx="1516319" cy="168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49" y="2848227"/>
            <a:ext cx="2237006" cy="17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8325527" y="3052944"/>
            <a:ext cx="2498413" cy="1274876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zh-TW" altLang="en-US" sz="2400" b="1" dirty="0" smtClean="0">
                <a:solidFill>
                  <a:srgbClr val="000000"/>
                </a:solidFill>
              </a:rPr>
              <a:t>單位收文</a:t>
            </a:r>
            <a:r>
              <a:rPr lang="en-US" altLang="zh-TW" sz="2400" dirty="0" smtClean="0">
                <a:solidFill>
                  <a:srgbClr val="000000"/>
                </a:solidFill>
              </a:rPr>
              <a:t>:</a:t>
            </a:r>
          </a:p>
          <a:p>
            <a:r>
              <a:rPr lang="en-US" altLang="zh-TW" sz="2400" b="1" u="sng" dirty="0" smtClean="0">
                <a:solidFill>
                  <a:srgbClr val="000000"/>
                </a:solidFill>
              </a:rPr>
              <a:t>110</a:t>
            </a:r>
            <a:r>
              <a:rPr lang="en-US" altLang="zh-TW" sz="2400" dirty="0" smtClean="0">
                <a:solidFill>
                  <a:srgbClr val="000000"/>
                </a:solidFill>
              </a:rPr>
              <a:t>0163</a:t>
            </a:r>
            <a:r>
              <a:rPr lang="en-US" altLang="zh-TW" sz="2400" b="1" u="sng" dirty="0" smtClean="0">
                <a:solidFill>
                  <a:srgbClr val="FF0000"/>
                </a:solidFill>
              </a:rPr>
              <a:t>U</a:t>
            </a:r>
            <a:r>
              <a:rPr lang="en-US" altLang="zh-TW" sz="2400" dirty="0" smtClean="0">
                <a:solidFill>
                  <a:srgbClr val="000000"/>
                </a:solidFill>
              </a:rPr>
              <a:t>00121</a:t>
            </a:r>
            <a:endParaRPr lang="en-US" altLang="zh-TW" sz="2400" dirty="0" smtClean="0">
              <a:solidFill>
                <a:srgbClr val="000000"/>
              </a:solidFill>
            </a:endParaRPr>
          </a:p>
          <a:p>
            <a:r>
              <a:rPr lang="zh-TW" altLang="en-US" sz="2800" b="1" dirty="0" smtClean="0">
                <a:solidFill>
                  <a:srgbClr val="FF0000"/>
                </a:solidFill>
              </a:rPr>
              <a:t>單位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/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個人存查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4</a:t>
            </a:fld>
            <a:endParaRPr lang="en-US" altLang="zh-TW"/>
          </a:p>
        </p:txBody>
      </p:sp>
      <p:grpSp>
        <p:nvGrpSpPr>
          <p:cNvPr id="34" name="Group 3"/>
          <p:cNvGrpSpPr>
            <a:grpSpLocks/>
          </p:cNvGrpSpPr>
          <p:nvPr/>
        </p:nvGrpSpPr>
        <p:grpSpPr bwMode="auto">
          <a:xfrm>
            <a:off x="4154166" y="4787370"/>
            <a:ext cx="3031654" cy="945391"/>
            <a:chOff x="2448" y="3429"/>
            <a:chExt cx="1728" cy="79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5" name="AutoShape 4"/>
            <p:cNvSpPr>
              <a:spLocks noChangeArrowheads="1"/>
            </p:cNvSpPr>
            <p:nvPr/>
          </p:nvSpPr>
          <p:spPr bwMode="auto">
            <a:xfrm>
              <a:off x="2448" y="3456"/>
              <a:ext cx="1728" cy="768"/>
            </a:xfrm>
            <a:prstGeom prst="flowChartDocument">
              <a:avLst/>
            </a:prstGeom>
            <a:noFill/>
            <a:ln w="12700" cap="sq">
              <a:solidFill>
                <a:srgbClr val="FFFF99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5000">
                <a:latin typeface="Times New Roman" pitchFamily="18" charset="0"/>
              </a:endParaRPr>
            </a:p>
          </p:txBody>
        </p:sp>
        <p:sp>
          <p:nvSpPr>
            <p:cNvPr id="36" name="WordArt 5"/>
            <p:cNvSpPr>
              <a:spLocks noChangeArrowheads="1" noChangeShapeType="1" noTextEdit="1"/>
            </p:cNvSpPr>
            <p:nvPr/>
          </p:nvSpPr>
          <p:spPr bwMode="auto">
            <a:xfrm>
              <a:off x="2670" y="3429"/>
              <a:ext cx="1200" cy="480"/>
            </a:xfrm>
            <a:prstGeom prst="rect">
              <a:avLst/>
            </a:prstGeom>
            <a:noFill/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>
                <a:buFont typeface="Wingdings" pitchFamily="2" charset="2"/>
                <a:buNone/>
                <a:defRPr/>
              </a:pPr>
              <a:r>
                <a:rPr lang="zh-TW" altLang="en-US" sz="41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擬</a:t>
              </a:r>
              <a:r>
                <a:rPr lang="en-US" altLang="zh-TW" sz="41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(</a:t>
              </a:r>
              <a:r>
                <a:rPr lang="zh-TW" altLang="en-US" sz="41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簽</a:t>
              </a:r>
              <a:r>
                <a:rPr lang="en-US" altLang="zh-TW" sz="41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)</a:t>
              </a:r>
              <a:r>
                <a:rPr lang="zh-TW" altLang="en-US" sz="41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稿</a:t>
              </a:r>
            </a:p>
          </p:txBody>
        </p:sp>
      </p:grpSp>
      <p:sp>
        <p:nvSpPr>
          <p:cNvPr id="7" name="文字方塊 6"/>
          <p:cNvSpPr txBox="1"/>
          <p:nvPr/>
        </p:nvSpPr>
        <p:spPr>
          <a:xfrm>
            <a:off x="738188" y="5412773"/>
            <a:ext cx="7974099" cy="156966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</a:rPr>
              <a:t>「外來文」及「創稿」之文號均為</a:t>
            </a:r>
            <a:r>
              <a:rPr lang="en-US" altLang="zh-TW" sz="3200" b="1" dirty="0" smtClean="0">
                <a:solidFill>
                  <a:srgbClr val="FF0000"/>
                </a:solidFill>
              </a:rPr>
              <a:t>10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碼所號</a:t>
            </a:r>
            <a:endParaRPr lang="en-US" altLang="zh-TW" sz="3200" b="1" dirty="0" smtClean="0">
              <a:solidFill>
                <a:srgbClr val="FF0000"/>
              </a:solidFill>
            </a:endParaRPr>
          </a:p>
          <a:p>
            <a:r>
              <a:rPr lang="zh-TW" altLang="en-US" sz="3200" b="1" dirty="0">
                <a:solidFill>
                  <a:srgbClr val="FF0000"/>
                </a:solidFill>
              </a:rPr>
              <a:t> 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  </a:t>
            </a:r>
            <a:r>
              <a:rPr lang="en-US" altLang="zh-TW" sz="3200" b="1" dirty="0" smtClean="0">
                <a:solidFill>
                  <a:srgbClr val="FF0000"/>
                </a:solidFill>
              </a:rPr>
              <a:t>(</a:t>
            </a:r>
            <a:r>
              <a:rPr lang="zh-TW" altLang="en-US" sz="3200" b="1" dirty="0">
                <a:solidFill>
                  <a:srgbClr val="FF0000"/>
                </a:solidFill>
              </a:rPr>
              <a:t>年度</a:t>
            </a:r>
            <a:r>
              <a:rPr lang="en-US" altLang="zh-TW" sz="3200" b="1" dirty="0">
                <a:solidFill>
                  <a:srgbClr val="FF0000"/>
                </a:solidFill>
              </a:rPr>
              <a:t>+7</a:t>
            </a:r>
            <a:r>
              <a:rPr lang="zh-TW" altLang="en-US" sz="3200" b="1" dirty="0">
                <a:solidFill>
                  <a:srgbClr val="FF0000"/>
                </a:solidFill>
              </a:rPr>
              <a:t>碼流水號，例</a:t>
            </a:r>
            <a:r>
              <a:rPr lang="en-US" altLang="zh-TW" sz="3200" b="1" dirty="0">
                <a:solidFill>
                  <a:srgbClr val="FF0000"/>
                </a:solidFill>
              </a:rPr>
              <a:t>:</a:t>
            </a:r>
            <a:r>
              <a:rPr lang="en-US" altLang="zh-TW" sz="3200" b="1" u="sng" dirty="0" smtClean="0">
                <a:solidFill>
                  <a:srgbClr val="FF0000"/>
                </a:solidFill>
              </a:rPr>
              <a:t>110</a:t>
            </a:r>
            <a:r>
              <a:rPr lang="en-US" altLang="zh-TW" sz="3200" dirty="0" smtClean="0">
                <a:solidFill>
                  <a:srgbClr val="FF0000"/>
                </a:solidFill>
              </a:rPr>
              <a:t>0001125</a:t>
            </a:r>
            <a:r>
              <a:rPr lang="en-US" altLang="zh-TW" sz="3200" b="1" dirty="0" smtClean="0">
                <a:solidFill>
                  <a:srgbClr val="FF0000"/>
                </a:solidFill>
              </a:rPr>
              <a:t>)</a:t>
            </a:r>
          </a:p>
          <a:p>
            <a:r>
              <a:rPr lang="zh-TW" altLang="en-US" sz="3200" b="1" dirty="0" smtClean="0">
                <a:solidFill>
                  <a:srgbClr val="FF0000"/>
                </a:solidFill>
              </a:rPr>
              <a:t>  均歸檔</a:t>
            </a:r>
            <a:r>
              <a:rPr lang="zh-TW" altLang="en-US" sz="3200" b="1" dirty="0">
                <a:solidFill>
                  <a:srgbClr val="FF0000"/>
                </a:solidFill>
              </a:rPr>
              <a:t>案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室存查</a:t>
            </a:r>
            <a:endParaRPr lang="zh-TW" alt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09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/>
          <p:cNvSpPr>
            <a:spLocks noGrp="1"/>
          </p:cNvSpPr>
          <p:nvPr>
            <p:ph type="title"/>
          </p:nvPr>
        </p:nvSpPr>
        <p:spPr>
          <a:xfrm>
            <a:off x="860195" y="-1"/>
            <a:ext cx="9647671" cy="1044327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、常用特殊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功能</a:t>
            </a:r>
            <a:r>
              <a:rPr lang="en-US" altLang="zh-TW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en-US" altLang="zh-TW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隱藏、修訂</a:t>
            </a:r>
          </a:p>
        </p:txBody>
      </p:sp>
      <p:pic>
        <p:nvPicPr>
          <p:cNvPr id="2970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92166" y="2476665"/>
            <a:ext cx="6169127" cy="353209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860195" y="1116335"/>
            <a:ext cx="9197153" cy="6014635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marL="412876" indent="-412876">
              <a:defRPr/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長官將該筆公文退承辦人，承辦人於「待辦區作業」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承會辦作業，點該文號進入公文製作畫面，於意見輸入區輸入新意見存檔。</a:t>
            </a:r>
          </a:p>
          <a:p>
            <a:pPr marL="391146" indent="-391146">
              <a:buFontTx/>
              <a:buAutoNum type="arabicPeriod" startAt="2"/>
              <a:defRPr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於簽核意見區按下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隱藏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鈕，在“意見設定”頁籤可以看見自己寫過的意見，在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〔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隱藏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〕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欄位勾選，按下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確定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後，勾選的意見就可以隱藏起來。（若要取消隱藏，則再把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〔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隱藏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〕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欄位的勾勾拿掉即可）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91146" indent="-391146">
              <a:buFontTx/>
              <a:buAutoNum type="arabicPeriod" startAt="2"/>
              <a:defRPr/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注意：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公文出單位後則無法再使用隠藏功能。</a:t>
            </a:r>
            <a:endParaRPr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91146" indent="-391146">
              <a:buFontTx/>
              <a:buAutoNum type="arabicPeriod" startAt="2"/>
              <a:defRPr/>
            </a:pP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建議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案情複雜者，勿於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簽核意見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區輸入意見，請使用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便簽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辦理。</a:t>
            </a:r>
            <a:endParaRPr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91146" indent="-391146">
              <a:buFontTx/>
              <a:buAutoNum type="arabicPeriod" startAt="2"/>
              <a:defRPr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小修改可請長官使用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修訂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功能。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40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4939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/>
          <p:cNvSpPr>
            <a:spLocks noGrp="1"/>
          </p:cNvSpPr>
          <p:nvPr>
            <p:ph type="title"/>
          </p:nvPr>
        </p:nvSpPr>
        <p:spPr>
          <a:xfrm>
            <a:off x="810196" y="108223"/>
            <a:ext cx="9575664" cy="1032672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四、常用特殊功能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-1.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隱藏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、修訂</a:t>
            </a:r>
            <a:endParaRPr lang="zh-TW" altLang="en-US" sz="4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72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92166" y="2476665"/>
            <a:ext cx="6169127" cy="353209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04" y="1478259"/>
            <a:ext cx="9431648" cy="533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橢圓 8"/>
          <p:cNvSpPr/>
          <p:nvPr/>
        </p:nvSpPr>
        <p:spPr>
          <a:xfrm>
            <a:off x="8752225" y="3105928"/>
            <a:ext cx="589465" cy="3969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41</a:t>
            </a:fld>
            <a:endParaRPr lang="en-US" altLang="zh-TW"/>
          </a:p>
        </p:txBody>
      </p:sp>
      <p:sp>
        <p:nvSpPr>
          <p:cNvPr id="8" name="橢圓 7"/>
          <p:cNvSpPr/>
          <p:nvPr/>
        </p:nvSpPr>
        <p:spPr>
          <a:xfrm>
            <a:off x="6554409" y="3183687"/>
            <a:ext cx="589465" cy="3969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233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/>
          <p:cNvSpPr>
            <a:spLocks noGrp="1"/>
          </p:cNvSpPr>
          <p:nvPr>
            <p:ph type="title"/>
          </p:nvPr>
        </p:nvSpPr>
        <p:spPr>
          <a:xfrm>
            <a:off x="810196" y="252239"/>
            <a:ext cx="9563460" cy="1032672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、常用特殊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功能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-1.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隱藏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、修訂</a:t>
            </a:r>
            <a:endParaRPr lang="zh-TW" altLang="en-US" sz="4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72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92166" y="2476665"/>
            <a:ext cx="6169127" cy="353209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14" y="1478259"/>
            <a:ext cx="9059405" cy="53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092" y="3075913"/>
            <a:ext cx="788487" cy="423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42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570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/>
          <p:cNvSpPr>
            <a:spLocks noGrp="1"/>
          </p:cNvSpPr>
          <p:nvPr>
            <p:ph type="title"/>
          </p:nvPr>
        </p:nvSpPr>
        <p:spPr>
          <a:xfrm>
            <a:off x="666180" y="127773"/>
            <a:ext cx="9576093" cy="103267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四、常用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特殊功能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-2.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轉發</a:t>
            </a:r>
            <a:r>
              <a:rPr lang="en-US" altLang="zh-TW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e-mail </a:t>
            </a:r>
            <a:endParaRPr lang="zh-TW" altLang="en-US" sz="4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內容版面配置區 1"/>
          <p:cNvSpPr>
            <a:spLocks noGrp="1"/>
          </p:cNvSpPr>
          <p:nvPr>
            <p:ph idx="1"/>
          </p:nvPr>
        </p:nvSpPr>
        <p:spPr>
          <a:xfrm>
            <a:off x="882204" y="972319"/>
            <a:ext cx="9217024" cy="4961664"/>
          </a:xfrm>
        </p:spPr>
        <p:txBody>
          <a:bodyPr/>
          <a:lstStyle/>
          <a:p>
            <a:pPr>
              <a:defRPr/>
            </a:pPr>
            <a:r>
              <a:rPr lang="zh-TW" altLang="zh-TW" sz="3600" b="1" dirty="0">
                <a:latin typeface="+mn-ea"/>
              </a:rPr>
              <a:t>於承會辦待辦</a:t>
            </a:r>
            <a:r>
              <a:rPr lang="zh-TW" altLang="zh-TW" sz="3600" b="1" dirty="0" smtClean="0">
                <a:latin typeface="+mn-ea"/>
              </a:rPr>
              <a:t>區</a:t>
            </a:r>
            <a:r>
              <a:rPr lang="zh-TW" altLang="en-US" sz="3600" b="1" dirty="0" smtClean="0">
                <a:latin typeface="+mn-ea"/>
              </a:rPr>
              <a:t>勾選</a:t>
            </a:r>
            <a:r>
              <a:rPr lang="zh-TW" altLang="en-US" sz="3600" b="1" u="sng" dirty="0" smtClean="0">
                <a:solidFill>
                  <a:srgbClr val="FF0000"/>
                </a:solidFill>
                <a:latin typeface="+mn-ea"/>
              </a:rPr>
              <a:t>已</a:t>
            </a:r>
            <a:r>
              <a:rPr lang="zh-TW" altLang="zh-TW" sz="3600" b="1" u="sng" dirty="0" smtClean="0">
                <a:solidFill>
                  <a:srgbClr val="FF0000"/>
                </a:solidFill>
                <a:latin typeface="+mn-ea"/>
              </a:rPr>
              <a:t>決行</a:t>
            </a:r>
            <a:r>
              <a:rPr lang="zh-TW" altLang="zh-TW" sz="3600" b="1" dirty="0" smtClean="0">
                <a:latin typeface="+mn-ea"/>
              </a:rPr>
              <a:t>之公文</a:t>
            </a:r>
            <a:r>
              <a:rPr lang="zh-TW" altLang="zh-TW" sz="3600" dirty="0">
                <a:latin typeface="+mn-ea"/>
              </a:rPr>
              <a:t>→ </a:t>
            </a:r>
            <a:r>
              <a:rPr lang="zh-TW" altLang="zh-TW" sz="3600" b="1" dirty="0" smtClean="0">
                <a:latin typeface="+mn-ea"/>
              </a:rPr>
              <a:t>其他功能</a:t>
            </a:r>
            <a:r>
              <a:rPr lang="zh-TW" altLang="en-US" sz="3600" b="1" dirty="0">
                <a:latin typeface="+mn-ea"/>
              </a:rPr>
              <a:t>→</a:t>
            </a:r>
            <a:r>
              <a:rPr lang="en-US" altLang="zh-TW" sz="3600" b="1" dirty="0">
                <a:latin typeface="+mn-ea"/>
              </a:rPr>
              <a:t>【</a:t>
            </a:r>
            <a:r>
              <a:rPr lang="zh-TW" altLang="en-US" sz="3600" b="1" dirty="0">
                <a:latin typeface="+mn-ea"/>
              </a:rPr>
              <a:t>轉發電子郵件</a:t>
            </a:r>
            <a:r>
              <a:rPr lang="en-US" altLang="zh-TW" sz="3600" b="1" dirty="0">
                <a:latin typeface="+mn-ea"/>
              </a:rPr>
              <a:t>】</a:t>
            </a:r>
            <a:r>
              <a:rPr lang="zh-TW" altLang="en-US" sz="3600" b="1" dirty="0" smtClean="0">
                <a:latin typeface="+mn-ea"/>
              </a:rPr>
              <a:t>按鈕</a:t>
            </a:r>
            <a:r>
              <a:rPr lang="zh-TW" altLang="zh-TW" sz="3600" b="1" dirty="0" smtClean="0">
                <a:latin typeface="+mn-ea"/>
              </a:rPr>
              <a:t>－ </a:t>
            </a:r>
            <a:r>
              <a:rPr lang="en-US" altLang="zh-TW" sz="3600" b="1" dirty="0" smtClean="0">
                <a:latin typeface="+mn-ea"/>
              </a:rPr>
              <a:t>e-mail </a:t>
            </a:r>
            <a:r>
              <a:rPr lang="zh-TW" altLang="zh-TW" sz="3600" b="1" dirty="0">
                <a:latin typeface="+mn-ea"/>
              </a:rPr>
              <a:t>轉發</a:t>
            </a:r>
            <a:r>
              <a:rPr lang="zh-TW" altLang="zh-TW" sz="3600" b="1" dirty="0" smtClean="0">
                <a:latin typeface="+mn-ea"/>
              </a:rPr>
              <a:t>至</a:t>
            </a:r>
            <a:r>
              <a:rPr lang="zh-TW" altLang="en-US" sz="3600" b="1" dirty="0" smtClean="0">
                <a:latin typeface="+mn-ea"/>
              </a:rPr>
              <a:t>承辦人</a:t>
            </a:r>
            <a:r>
              <a:rPr lang="zh-TW" altLang="zh-TW" sz="3600" b="1" dirty="0">
                <a:latin typeface="+mn-ea"/>
              </a:rPr>
              <a:t>個人電子信箱（含附件） </a:t>
            </a:r>
            <a:r>
              <a:rPr lang="zh-TW" altLang="zh-TW" sz="3600" b="1" dirty="0" smtClean="0">
                <a:latin typeface="+mn-ea"/>
              </a:rPr>
              <a:t>。</a:t>
            </a:r>
            <a:endParaRPr lang="zh-TW" altLang="en-US" dirty="0"/>
          </a:p>
        </p:txBody>
      </p:sp>
      <p:pic>
        <p:nvPicPr>
          <p:cNvPr id="317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755" y="2823373"/>
            <a:ext cx="7939409" cy="4261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43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8036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/>
          <p:cNvSpPr>
            <a:spLocks noGrp="1"/>
          </p:cNvSpPr>
          <p:nvPr>
            <p:ph type="title"/>
          </p:nvPr>
        </p:nvSpPr>
        <p:spPr>
          <a:xfrm>
            <a:off x="1199741" y="0"/>
            <a:ext cx="8770073" cy="103267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、常用特殊功能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-3.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送件抽回</a:t>
            </a:r>
          </a:p>
        </p:txBody>
      </p:sp>
      <p:sp>
        <p:nvSpPr>
          <p:cNvPr id="32771" name="內容版面配置區 2"/>
          <p:cNvSpPr>
            <a:spLocks noGrp="1"/>
          </p:cNvSpPr>
          <p:nvPr>
            <p:ph idx="1"/>
          </p:nvPr>
        </p:nvSpPr>
        <p:spPr>
          <a:xfrm>
            <a:off x="702639" y="948659"/>
            <a:ext cx="9793087" cy="4659278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3200" dirty="0" smtClean="0"/>
              <a:t>對已傳送的公文可以將其抽回辦理</a:t>
            </a:r>
            <a:endParaRPr lang="en-US" altLang="zh-TW" sz="3200" dirty="0" smtClean="0"/>
          </a:p>
          <a:p>
            <a:pPr marL="1108247" lvl="1" indent="-586719">
              <a:buFont typeface="標楷體" pitchFamily="65" charset="-120"/>
              <a:buAutoNum type="arabicPeriod"/>
            </a:pPr>
            <a:r>
              <a:rPr lang="zh-TW" altLang="en-US" b="1" u="sng" dirty="0" smtClean="0"/>
              <a:t>於</a:t>
            </a:r>
            <a:r>
              <a:rPr lang="zh-TW" altLang="en-US" b="1" u="sng" dirty="0"/>
              <a:t>「待辦區作業」</a:t>
            </a:r>
            <a:r>
              <a:rPr lang="en-US" altLang="zh-TW" u="sng" dirty="0"/>
              <a:t>-</a:t>
            </a:r>
            <a:r>
              <a:rPr lang="zh-TW" altLang="en-US" u="sng" dirty="0"/>
              <a:t>承會辦作業</a:t>
            </a:r>
            <a:r>
              <a:rPr lang="zh-TW" altLang="en-US" dirty="0"/>
              <a:t>點選</a:t>
            </a:r>
            <a:r>
              <a:rPr lang="en-US" altLang="zh-TW" dirty="0" smtClean="0"/>
              <a:t>【</a:t>
            </a:r>
            <a:r>
              <a:rPr lang="zh-TW" altLang="en-US" dirty="0" smtClean="0"/>
              <a:t>篩選條件</a:t>
            </a:r>
            <a:r>
              <a:rPr lang="en-US" altLang="zh-TW" dirty="0" smtClean="0"/>
              <a:t>】/【</a:t>
            </a:r>
            <a:r>
              <a:rPr lang="zh-TW" altLang="en-US" dirty="0" smtClean="0"/>
              <a:t>已送出未簽收</a:t>
            </a:r>
            <a:r>
              <a:rPr lang="en-US" altLang="zh-TW" dirty="0" smtClean="0"/>
              <a:t>】</a:t>
            </a:r>
            <a:r>
              <a:rPr lang="zh-TW" altLang="en-US" dirty="0" smtClean="0"/>
              <a:t>按鈕，查出欲抽回之公文</a:t>
            </a:r>
            <a:endParaRPr lang="en-US" altLang="zh-TW" dirty="0" smtClean="0"/>
          </a:p>
          <a:p>
            <a:pPr marL="1108247" lvl="1" indent="-586719">
              <a:buFont typeface="標楷體" pitchFamily="65" charset="-120"/>
              <a:buAutoNum type="arabicPeriod"/>
            </a:pPr>
            <a:r>
              <a:rPr lang="zh-TW" altLang="en-US" dirty="0" smtClean="0"/>
              <a:t>勾選欲抽回之公文的資料，</a:t>
            </a:r>
            <a:r>
              <a:rPr lang="zh-TW" altLang="en-US" dirty="0"/>
              <a:t>點選「其他功能」</a:t>
            </a:r>
            <a:r>
              <a:rPr lang="en-US" altLang="zh-TW" dirty="0" smtClean="0"/>
              <a:t>-【</a:t>
            </a:r>
            <a:r>
              <a:rPr lang="zh-TW" altLang="en-US" dirty="0" smtClean="0"/>
              <a:t>送件抽回</a:t>
            </a:r>
            <a:r>
              <a:rPr lang="en-US" altLang="zh-TW" dirty="0" smtClean="0"/>
              <a:t>】</a:t>
            </a:r>
          </a:p>
          <a:p>
            <a:pPr marL="1108247" lvl="1" indent="-586719">
              <a:buFont typeface="標楷體" pitchFamily="65" charset="-120"/>
              <a:buAutoNum type="arabicPeriod"/>
            </a:pPr>
            <a:r>
              <a:rPr lang="zh-TW" altLang="en-US" dirty="0" smtClean="0"/>
              <a:t>重新點選一次</a:t>
            </a:r>
            <a:r>
              <a:rPr lang="en-US" altLang="zh-TW" dirty="0" smtClean="0"/>
              <a:t>『</a:t>
            </a:r>
            <a:r>
              <a:rPr lang="zh-TW" altLang="en-US" dirty="0" smtClean="0"/>
              <a:t>承</a:t>
            </a:r>
            <a:r>
              <a:rPr lang="en-US" altLang="zh-TW" dirty="0" smtClean="0"/>
              <a:t>/</a:t>
            </a:r>
            <a:r>
              <a:rPr lang="zh-TW" altLang="en-US" dirty="0" smtClean="0"/>
              <a:t>會辦待辦區</a:t>
            </a:r>
            <a:r>
              <a:rPr lang="en-US" altLang="zh-TW" dirty="0" smtClean="0"/>
              <a:t>』</a:t>
            </a:r>
            <a:r>
              <a:rPr lang="zh-TW" altLang="en-US" dirty="0" smtClean="0"/>
              <a:t>，即可回到待辦區。</a:t>
            </a:r>
          </a:p>
          <a:p>
            <a:pPr eaLnBrk="1" hangingPunct="1"/>
            <a:endParaRPr lang="zh-TW" altLang="en-US" dirty="0" smtClean="0"/>
          </a:p>
        </p:txBody>
      </p:sp>
      <p:pic>
        <p:nvPicPr>
          <p:cNvPr id="32773" name="圖片 4" descr="2012-09-17_1458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72" y="5076775"/>
            <a:ext cx="9979499" cy="2052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810196" y="6192025"/>
            <a:ext cx="1573131" cy="238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圖說文字 7"/>
          <p:cNvSpPr/>
          <p:nvPr/>
        </p:nvSpPr>
        <p:spPr>
          <a:xfrm>
            <a:off x="2383327" y="6651112"/>
            <a:ext cx="3200594" cy="477829"/>
          </a:xfrm>
          <a:prstGeom prst="wedgeRectCallout">
            <a:avLst>
              <a:gd name="adj1" fmla="val -48422"/>
              <a:gd name="adj2" fmla="val -9743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已送出未簽收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10" name="矩形圖說文字 9"/>
          <p:cNvSpPr/>
          <p:nvPr/>
        </p:nvSpPr>
        <p:spPr>
          <a:xfrm>
            <a:off x="2116135" y="5031277"/>
            <a:ext cx="3200594" cy="477829"/>
          </a:xfrm>
          <a:prstGeom prst="wedgeRectCallout">
            <a:avLst>
              <a:gd name="adj1" fmla="val -66547"/>
              <a:gd name="adj2" fmla="val 504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滑鼠移至「篩選條件」</a:t>
            </a:r>
          </a:p>
        </p:txBody>
      </p:sp>
      <p:sp>
        <p:nvSpPr>
          <p:cNvPr id="2" name="橢圓 1"/>
          <p:cNvSpPr/>
          <p:nvPr/>
        </p:nvSpPr>
        <p:spPr>
          <a:xfrm>
            <a:off x="8894547" y="5076775"/>
            <a:ext cx="1094722" cy="4778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44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7567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標題 1"/>
          <p:cNvSpPr>
            <a:spLocks noGrp="1"/>
          </p:cNvSpPr>
          <p:nvPr>
            <p:ph type="title"/>
          </p:nvPr>
        </p:nvSpPr>
        <p:spPr>
          <a:xfrm>
            <a:off x="1278491" y="0"/>
            <a:ext cx="8770073" cy="126021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、常用特殊功能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-4.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轉紙本公文</a:t>
            </a:r>
          </a:p>
        </p:txBody>
      </p:sp>
      <p:pic>
        <p:nvPicPr>
          <p:cNvPr id="54275" name="內容版面配置區 4" descr="2012-09-17_1531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0442" y="2124855"/>
            <a:ext cx="8770073" cy="3719973"/>
          </a:xfrm>
        </p:spPr>
      </p:pic>
      <p:sp>
        <p:nvSpPr>
          <p:cNvPr id="6" name="矩形 5"/>
          <p:cNvSpPr/>
          <p:nvPr/>
        </p:nvSpPr>
        <p:spPr>
          <a:xfrm>
            <a:off x="2020793" y="3164099"/>
            <a:ext cx="715417" cy="2292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圖說文字 6"/>
          <p:cNvSpPr/>
          <p:nvPr/>
        </p:nvSpPr>
        <p:spPr>
          <a:xfrm>
            <a:off x="609263" y="3863554"/>
            <a:ext cx="1769238" cy="477829"/>
          </a:xfrm>
          <a:prstGeom prst="wedgeRectCallout">
            <a:avLst>
              <a:gd name="adj1" fmla="val 39511"/>
              <a:gd name="adj2" fmla="val -14237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選取公文</a:t>
            </a:r>
          </a:p>
        </p:txBody>
      </p:sp>
      <p:sp>
        <p:nvSpPr>
          <p:cNvPr id="8" name="矩形 7"/>
          <p:cNvSpPr/>
          <p:nvPr/>
        </p:nvSpPr>
        <p:spPr>
          <a:xfrm>
            <a:off x="8617207" y="5014374"/>
            <a:ext cx="1431357" cy="238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5416613" y="1637043"/>
            <a:ext cx="3200594" cy="476080"/>
          </a:xfrm>
          <a:prstGeom prst="wedgeRectCallout">
            <a:avLst>
              <a:gd name="adj1" fmla="val 56699"/>
              <a:gd name="adj2" fmla="val 4975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滑鼠移至「其他功能」</a:t>
            </a:r>
          </a:p>
        </p:txBody>
      </p:sp>
      <p:sp>
        <p:nvSpPr>
          <p:cNvPr id="10" name="矩形圖說文字 9"/>
          <p:cNvSpPr/>
          <p:nvPr/>
        </p:nvSpPr>
        <p:spPr>
          <a:xfrm>
            <a:off x="5683538" y="4717551"/>
            <a:ext cx="2795879" cy="476080"/>
          </a:xfrm>
          <a:prstGeom prst="wedgeRectCallout">
            <a:avLst>
              <a:gd name="adj1" fmla="val 58211"/>
              <a:gd name="adj2" fmla="val -447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轉紙本公文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45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0194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標題 1"/>
          <p:cNvSpPr>
            <a:spLocks noGrp="1"/>
          </p:cNvSpPr>
          <p:nvPr>
            <p:ph type="title"/>
          </p:nvPr>
        </p:nvSpPr>
        <p:spPr>
          <a:xfrm>
            <a:off x="594173" y="287377"/>
            <a:ext cx="10009112" cy="87339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四、常用特殊功能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-5.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展期申請</a:t>
            </a:r>
          </a:p>
        </p:txBody>
      </p:sp>
      <p:sp>
        <p:nvSpPr>
          <p:cNvPr id="37891" name="內容版面配置區 2"/>
          <p:cNvSpPr>
            <a:spLocks noGrp="1"/>
          </p:cNvSpPr>
          <p:nvPr>
            <p:ph idx="1"/>
          </p:nvPr>
        </p:nvSpPr>
        <p:spPr>
          <a:xfrm>
            <a:off x="882204" y="1404367"/>
            <a:ext cx="9624060" cy="5350012"/>
          </a:xfrm>
        </p:spPr>
        <p:txBody>
          <a:bodyPr/>
          <a:lstStyle/>
          <a:p>
            <a:pPr eaLnBrk="1" hangingPunct="1"/>
            <a:r>
              <a:rPr lang="en-US" altLang="zh-TW" dirty="0" smtClean="0"/>
              <a:t>EX</a:t>
            </a:r>
            <a:r>
              <a:rPr lang="zh-TW" altLang="en-US" dirty="0" smtClean="0"/>
              <a:t>：公文展期申請</a:t>
            </a:r>
            <a:endParaRPr lang="en-US" altLang="zh-TW" dirty="0" smtClean="0"/>
          </a:p>
          <a:p>
            <a:pPr lvl="1" eaLnBrk="1" hangingPunct="1"/>
            <a:r>
              <a:rPr lang="zh-TW" altLang="en-US" dirty="0" smtClean="0"/>
              <a:t>操作步驟：</a:t>
            </a:r>
            <a:endParaRPr lang="en-US" altLang="zh-TW" dirty="0" smtClean="0"/>
          </a:p>
          <a:p>
            <a:pPr lvl="1" eaLnBrk="1" hangingPunct="1"/>
            <a:r>
              <a:rPr lang="zh-TW" altLang="en-US" dirty="0" smtClean="0"/>
              <a:t>至「表單作業」點選</a:t>
            </a:r>
            <a:r>
              <a:rPr lang="en-US" altLang="zh-TW" dirty="0" smtClean="0"/>
              <a:t>『</a:t>
            </a:r>
            <a:r>
              <a:rPr lang="zh-TW" altLang="en-US" dirty="0" smtClean="0"/>
              <a:t>公文展期申請</a:t>
            </a:r>
            <a:r>
              <a:rPr lang="en-US" altLang="zh-TW" dirty="0" smtClean="0"/>
              <a:t>』</a:t>
            </a:r>
          </a:p>
          <a:p>
            <a:pPr lvl="1" eaLnBrk="1" hangingPunct="1"/>
            <a:r>
              <a:rPr lang="zh-TW" altLang="en-US" dirty="0" smtClean="0"/>
              <a:t>輸入公文文號，點選</a:t>
            </a:r>
            <a:r>
              <a:rPr lang="en-US" altLang="zh-TW" dirty="0" smtClean="0"/>
              <a:t>【</a:t>
            </a:r>
            <a:r>
              <a:rPr lang="zh-TW" altLang="en-US" dirty="0" smtClean="0"/>
              <a:t>查詢</a:t>
            </a:r>
            <a:r>
              <a:rPr lang="en-US" altLang="zh-TW" dirty="0" smtClean="0"/>
              <a:t>】</a:t>
            </a:r>
          </a:p>
          <a:p>
            <a:pPr lvl="1" eaLnBrk="1" hangingPunct="1"/>
            <a:r>
              <a:rPr lang="zh-TW" altLang="en-US" dirty="0" smtClean="0"/>
              <a:t>輸入展期天數與申請原因</a:t>
            </a:r>
            <a:endParaRPr lang="en-US" altLang="zh-TW" dirty="0" smtClean="0"/>
          </a:p>
          <a:p>
            <a:pPr lvl="1" eaLnBrk="1" hangingPunct="1"/>
            <a:r>
              <a:rPr lang="zh-TW" altLang="en-US" dirty="0" smtClean="0"/>
              <a:t>點選</a:t>
            </a:r>
            <a:r>
              <a:rPr lang="en-US" altLang="zh-TW" dirty="0" smtClean="0"/>
              <a:t>【</a:t>
            </a:r>
            <a:r>
              <a:rPr lang="zh-TW" altLang="en-US" dirty="0" smtClean="0"/>
              <a:t>申請</a:t>
            </a:r>
            <a:r>
              <a:rPr lang="en-US" altLang="zh-TW" dirty="0" smtClean="0"/>
              <a:t>】</a:t>
            </a:r>
            <a:r>
              <a:rPr lang="zh-TW" altLang="en-US" dirty="0" smtClean="0"/>
              <a:t>完成展期申請作業，表單將送至科長核批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46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25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標題 1"/>
          <p:cNvSpPr>
            <a:spLocks noGrp="1"/>
          </p:cNvSpPr>
          <p:nvPr>
            <p:ph type="title"/>
          </p:nvPr>
        </p:nvSpPr>
        <p:spPr>
          <a:xfrm>
            <a:off x="522164" y="108223"/>
            <a:ext cx="10099228" cy="95215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四、常用特殊功能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-5.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展期申請</a:t>
            </a:r>
          </a:p>
        </p:txBody>
      </p:sp>
      <p:pic>
        <p:nvPicPr>
          <p:cNvPr id="38915" name="內容版面配置區 6" descr="2012-09-17_16022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8270" y="3015755"/>
            <a:ext cx="8770073" cy="2453910"/>
          </a:xfrm>
        </p:spPr>
      </p:pic>
      <p:sp>
        <p:nvSpPr>
          <p:cNvPr id="8" name="矩形 7"/>
          <p:cNvSpPr/>
          <p:nvPr/>
        </p:nvSpPr>
        <p:spPr>
          <a:xfrm>
            <a:off x="1971596" y="4256712"/>
            <a:ext cx="1095331" cy="3185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1971559" y="4781082"/>
            <a:ext cx="3284136" cy="554843"/>
          </a:xfrm>
          <a:prstGeom prst="wedgeRectCallout">
            <a:avLst>
              <a:gd name="adj1" fmla="val -39266"/>
              <a:gd name="adj2" fmla="val -1020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點選</a:t>
            </a:r>
            <a:r>
              <a:rPr lang="en-US" altLang="zh-TW" sz="2300" dirty="0"/>
              <a:t>『</a:t>
            </a:r>
            <a:r>
              <a:rPr lang="zh-TW" altLang="en-US" sz="2300" dirty="0"/>
              <a:t>公文展期申請</a:t>
            </a:r>
            <a:r>
              <a:rPr lang="en-US" altLang="zh-TW" sz="2300" dirty="0"/>
              <a:t>』</a:t>
            </a:r>
            <a:endParaRPr lang="zh-TW" altLang="en-US" sz="2300" dirty="0"/>
          </a:p>
        </p:txBody>
      </p:sp>
      <p:sp>
        <p:nvSpPr>
          <p:cNvPr id="10" name="矩形 9"/>
          <p:cNvSpPr/>
          <p:nvPr/>
        </p:nvSpPr>
        <p:spPr>
          <a:xfrm>
            <a:off x="3661005" y="3187283"/>
            <a:ext cx="2188806" cy="238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" name="矩形圖說文字 10"/>
          <p:cNvSpPr/>
          <p:nvPr/>
        </p:nvSpPr>
        <p:spPr>
          <a:xfrm>
            <a:off x="3999351" y="2329584"/>
            <a:ext cx="2105263" cy="556593"/>
          </a:xfrm>
          <a:prstGeom prst="wedgeRectCallout">
            <a:avLst>
              <a:gd name="adj1" fmla="val -37763"/>
              <a:gd name="adj2" fmla="val 9607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輸入公文文號</a:t>
            </a:r>
          </a:p>
        </p:txBody>
      </p:sp>
      <p:sp>
        <p:nvSpPr>
          <p:cNvPr id="12" name="矩形 11"/>
          <p:cNvSpPr/>
          <p:nvPr/>
        </p:nvSpPr>
        <p:spPr>
          <a:xfrm>
            <a:off x="3070640" y="2903736"/>
            <a:ext cx="590365" cy="3168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矩形圖說文字 12"/>
          <p:cNvSpPr/>
          <p:nvPr/>
        </p:nvSpPr>
        <p:spPr>
          <a:xfrm>
            <a:off x="1260559" y="2133412"/>
            <a:ext cx="2105263" cy="556593"/>
          </a:xfrm>
          <a:prstGeom prst="wedgeRectCallout">
            <a:avLst>
              <a:gd name="adj1" fmla="val 39481"/>
              <a:gd name="adj2" fmla="val 8770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查詢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pic>
        <p:nvPicPr>
          <p:cNvPr id="3892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562" y="2324632"/>
            <a:ext cx="2309477" cy="1337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47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8977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522164" y="0"/>
            <a:ext cx="9962029" cy="114994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四、常用特殊功能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-5.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展期申請</a:t>
            </a:r>
            <a:endParaRPr lang="zh-TW" altLang="en-US" sz="4600" u="sng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9939" name="內容版面配置區 4" descr="2012-09-12_17464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8188" y="2756711"/>
            <a:ext cx="9526363" cy="2518670"/>
          </a:xfrm>
        </p:spPr>
      </p:pic>
      <p:sp>
        <p:nvSpPr>
          <p:cNvPr id="6" name="矩形 5"/>
          <p:cNvSpPr/>
          <p:nvPr/>
        </p:nvSpPr>
        <p:spPr>
          <a:xfrm flipH="1" flipV="1">
            <a:off x="1011027" y="5002336"/>
            <a:ext cx="504966" cy="287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圖說文字 6"/>
          <p:cNvSpPr/>
          <p:nvPr/>
        </p:nvSpPr>
        <p:spPr>
          <a:xfrm>
            <a:off x="1011027" y="5606187"/>
            <a:ext cx="3198737" cy="556593"/>
          </a:xfrm>
          <a:prstGeom prst="wedgeRectCallout">
            <a:avLst>
              <a:gd name="adj1" fmla="val -35098"/>
              <a:gd name="adj2" fmla="val -11914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選取一筆待批核表單</a:t>
            </a:r>
          </a:p>
        </p:txBody>
      </p:sp>
      <p:sp>
        <p:nvSpPr>
          <p:cNvPr id="8" name="矩形 7"/>
          <p:cNvSpPr/>
          <p:nvPr/>
        </p:nvSpPr>
        <p:spPr>
          <a:xfrm flipH="1" flipV="1">
            <a:off x="2610396" y="2651638"/>
            <a:ext cx="1264272" cy="3168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3474492" y="1510171"/>
            <a:ext cx="3622017" cy="794633"/>
          </a:xfrm>
          <a:prstGeom prst="wedgeRectCallout">
            <a:avLst>
              <a:gd name="adj1" fmla="val -43563"/>
              <a:gd name="adj2" fmla="val 9715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同意</a:t>
            </a:r>
            <a:r>
              <a:rPr lang="en-US" altLang="zh-TW" sz="2300" dirty="0"/>
              <a:t>】</a:t>
            </a:r>
            <a:r>
              <a:rPr lang="zh-TW" altLang="en-US" sz="2300" dirty="0"/>
              <a:t>或</a:t>
            </a:r>
            <a:r>
              <a:rPr lang="en-US" altLang="zh-TW" sz="2300" dirty="0"/>
              <a:t>【</a:t>
            </a:r>
            <a:r>
              <a:rPr lang="zh-TW" altLang="en-US" sz="2300" dirty="0"/>
              <a:t>不同意</a:t>
            </a:r>
            <a:r>
              <a:rPr lang="en-US" altLang="zh-TW" sz="2300" dirty="0"/>
              <a:t>】</a:t>
            </a:r>
            <a:r>
              <a:rPr lang="zh-TW" altLang="en-US" sz="2300" dirty="0"/>
              <a:t>完成表單批示</a:t>
            </a:r>
            <a:endParaRPr lang="en-US" altLang="zh-TW" sz="2300" dirty="0"/>
          </a:p>
        </p:txBody>
      </p:sp>
      <p:sp>
        <p:nvSpPr>
          <p:cNvPr id="39949" name="文字方塊 1"/>
          <p:cNvSpPr txBox="1">
            <a:spLocks noChangeArrowheads="1"/>
          </p:cNvSpPr>
          <p:nvPr/>
        </p:nvSpPr>
        <p:spPr bwMode="auto">
          <a:xfrm>
            <a:off x="631208" y="1478998"/>
            <a:ext cx="1852780" cy="42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100" b="1">
                <a:latin typeface="Arial" charset="0"/>
                <a:ea typeface="新細明體" charset="-120"/>
              </a:rPr>
              <a:t>表單核批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48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6407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標題 1"/>
          <p:cNvSpPr>
            <a:spLocks noGrp="1"/>
          </p:cNvSpPr>
          <p:nvPr>
            <p:ph type="title"/>
          </p:nvPr>
        </p:nvSpPr>
        <p:spPr>
          <a:xfrm>
            <a:off x="450156" y="108223"/>
            <a:ext cx="9696463" cy="87339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四、常用特殊功能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-6.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虛擬列印</a:t>
            </a: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954213" y="972319"/>
            <a:ext cx="9120976" cy="548100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zh-TW" sz="3200" kern="100" dirty="0">
                <a:latin typeface="+mn-ea"/>
              </a:rPr>
              <a:t>將公文簽稿轉成</a:t>
            </a:r>
            <a:r>
              <a:rPr lang="en-US" altLang="zh-TW" sz="3200" kern="100" dirty="0">
                <a:latin typeface="+mn-ea"/>
              </a:rPr>
              <a:t>PDF</a:t>
            </a:r>
            <a:r>
              <a:rPr lang="zh-TW" altLang="zh-TW" sz="3200" kern="100" dirty="0">
                <a:latin typeface="+mn-ea"/>
              </a:rPr>
              <a:t>檔方式：</a:t>
            </a:r>
          </a:p>
          <a:p>
            <a:pPr>
              <a:defRPr/>
            </a:pPr>
            <a:r>
              <a:rPr lang="zh-TW" altLang="en-US" sz="3200" kern="100" dirty="0">
                <a:latin typeface="+mn-ea"/>
              </a:rPr>
              <a:t>上網</a:t>
            </a:r>
            <a:r>
              <a:rPr lang="zh-TW" altLang="en-US" sz="3200" kern="100" dirty="0" smtClean="0">
                <a:latin typeface="+mn-ea"/>
              </a:rPr>
              <a:t>搜尋下載</a:t>
            </a:r>
            <a:r>
              <a:rPr lang="en-US" altLang="zh-TW" sz="3200" kern="100" dirty="0" smtClean="0">
                <a:latin typeface="+mn-ea"/>
              </a:rPr>
              <a:t> </a:t>
            </a:r>
            <a:r>
              <a:rPr lang="en-US" altLang="zh-TW" sz="3200" kern="100" dirty="0">
                <a:latin typeface="+mn-ea"/>
              </a:rPr>
              <a:t>–</a:t>
            </a:r>
            <a:r>
              <a:rPr lang="zh-TW" altLang="zh-TW" sz="3200" kern="100" dirty="0">
                <a:latin typeface="+mn-ea"/>
              </a:rPr>
              <a:t>免費軟體</a:t>
            </a:r>
            <a:r>
              <a:rPr lang="en-US" altLang="zh-TW" sz="3200" kern="100" dirty="0">
                <a:latin typeface="+mn-ea"/>
              </a:rPr>
              <a:t>-PDF Creator</a:t>
            </a:r>
          </a:p>
          <a:p>
            <a:pPr>
              <a:defRPr/>
            </a:pPr>
            <a:r>
              <a:rPr lang="zh-TW" altLang="en-US" sz="3200" kern="100" dirty="0">
                <a:latin typeface="+mn-ea"/>
              </a:rPr>
              <a:t>安裝程式後會新增一台</a:t>
            </a:r>
            <a:r>
              <a:rPr lang="en-US" altLang="zh-TW" sz="3200" kern="100" dirty="0">
                <a:latin typeface="+mn-ea"/>
              </a:rPr>
              <a:t> 【PDF creator】</a:t>
            </a:r>
            <a:r>
              <a:rPr lang="zh-TW" altLang="en-US" sz="3200" kern="100" dirty="0">
                <a:latin typeface="+mn-ea"/>
              </a:rPr>
              <a:t>虛擬印表機，列印的資料只要選該擇虛擬印表機，資料即可列印成</a:t>
            </a:r>
            <a:r>
              <a:rPr lang="en-US" altLang="zh-TW" sz="3200" kern="100" dirty="0">
                <a:latin typeface="+mn-ea"/>
              </a:rPr>
              <a:t>PDF</a:t>
            </a:r>
            <a:r>
              <a:rPr lang="zh-TW" altLang="en-US" sz="3200" kern="100" dirty="0">
                <a:latin typeface="+mn-ea"/>
              </a:rPr>
              <a:t>電子檔文件</a:t>
            </a:r>
            <a:endParaRPr lang="zh-TW" altLang="zh-TW" sz="3200" kern="100" dirty="0">
              <a:latin typeface="+mn-ea"/>
            </a:endParaRPr>
          </a:p>
        </p:txBody>
      </p:sp>
      <p:sp>
        <p:nvSpPr>
          <p:cNvPr id="45062" name="Oval 3"/>
          <p:cNvSpPr>
            <a:spLocks noChangeArrowheads="1"/>
          </p:cNvSpPr>
          <p:nvPr/>
        </p:nvSpPr>
        <p:spPr bwMode="auto">
          <a:xfrm>
            <a:off x="3349113" y="4654028"/>
            <a:ext cx="935673" cy="504084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 lIns="104306" tIns="52153" rIns="104306" bIns="52153"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2100">
              <a:latin typeface="Arial" charset="0"/>
              <a:ea typeface="新細明體" charset="-12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232" y="3860023"/>
            <a:ext cx="7242005" cy="295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49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9578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AutoShape 2"/>
          <p:cNvSpPr>
            <a:spLocks noChangeArrowheads="1"/>
          </p:cNvSpPr>
          <p:nvPr/>
        </p:nvSpPr>
        <p:spPr bwMode="auto">
          <a:xfrm rot="5408951">
            <a:off x="5255495" y="4071065"/>
            <a:ext cx="964057" cy="12475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208 w 21600"/>
              <a:gd name="T13" fmla="*/ 15177 h 21600"/>
              <a:gd name="T14" fmla="*/ 19392 w 21600"/>
              <a:gd name="T15" fmla="*/ 196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8195" y="6711"/>
                </a:lnTo>
                <a:lnTo>
                  <a:pt x="9419" y="6711"/>
                </a:lnTo>
                <a:lnTo>
                  <a:pt x="9419" y="15177"/>
                </a:lnTo>
                <a:lnTo>
                  <a:pt x="4165" y="15177"/>
                </a:lnTo>
                <a:lnTo>
                  <a:pt x="4165" y="13205"/>
                </a:lnTo>
                <a:lnTo>
                  <a:pt x="0" y="17402"/>
                </a:lnTo>
                <a:lnTo>
                  <a:pt x="4165" y="21600"/>
                </a:lnTo>
                <a:lnTo>
                  <a:pt x="4165" y="19628"/>
                </a:lnTo>
                <a:lnTo>
                  <a:pt x="17435" y="19628"/>
                </a:lnTo>
                <a:lnTo>
                  <a:pt x="17435" y="21600"/>
                </a:lnTo>
                <a:lnTo>
                  <a:pt x="21600" y="17402"/>
                </a:lnTo>
                <a:lnTo>
                  <a:pt x="17435" y="13205"/>
                </a:lnTo>
                <a:lnTo>
                  <a:pt x="17435" y="15177"/>
                </a:lnTo>
                <a:lnTo>
                  <a:pt x="12181" y="15177"/>
                </a:lnTo>
                <a:lnTo>
                  <a:pt x="12181" y="6711"/>
                </a:lnTo>
                <a:lnTo>
                  <a:pt x="13405" y="6711"/>
                </a:lnTo>
                <a:lnTo>
                  <a:pt x="10800" y="0"/>
                </a:lnTo>
                <a:close/>
              </a:path>
            </a:pathLst>
          </a:custGeom>
          <a:solidFill>
            <a:srgbClr val="3333FF"/>
          </a:solidFill>
          <a:ln w="12700" cap="sq">
            <a:solidFill>
              <a:srgbClr val="00FFF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306" tIns="52153" rIns="104306" bIns="52153" anchor="ctr"/>
          <a:lstStyle/>
          <a:p>
            <a:endParaRPr lang="zh-TW" altLang="en-US"/>
          </a:p>
        </p:txBody>
      </p:sp>
      <p:grpSp>
        <p:nvGrpSpPr>
          <p:cNvPr id="8196" name="Group 3"/>
          <p:cNvGrpSpPr>
            <a:grpSpLocks/>
          </p:cNvGrpSpPr>
          <p:nvPr/>
        </p:nvGrpSpPr>
        <p:grpSpPr bwMode="auto">
          <a:xfrm>
            <a:off x="3911632" y="1051505"/>
            <a:ext cx="3031654" cy="1184947"/>
            <a:chOff x="2448" y="3456"/>
            <a:chExt cx="1728" cy="768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214" name="AutoShape 4"/>
            <p:cNvSpPr>
              <a:spLocks noChangeArrowheads="1"/>
            </p:cNvSpPr>
            <p:nvPr/>
          </p:nvSpPr>
          <p:spPr bwMode="auto">
            <a:xfrm>
              <a:off x="2448" y="3456"/>
              <a:ext cx="1728" cy="768"/>
            </a:xfrm>
            <a:prstGeom prst="flowChartDocument">
              <a:avLst/>
            </a:prstGeom>
            <a:noFill/>
            <a:ln w="12700" cap="sq">
              <a:solidFill>
                <a:srgbClr val="FFFF99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5000">
                <a:latin typeface="Times New Roman" pitchFamily="18" charset="0"/>
              </a:endParaRPr>
            </a:p>
          </p:txBody>
        </p:sp>
        <p:sp>
          <p:nvSpPr>
            <p:cNvPr id="618501" name="WordArt 5"/>
            <p:cNvSpPr>
              <a:spLocks noChangeArrowheads="1" noChangeShapeType="1" noTextEdit="1"/>
            </p:cNvSpPr>
            <p:nvPr/>
          </p:nvSpPr>
          <p:spPr bwMode="auto">
            <a:xfrm>
              <a:off x="2640" y="3552"/>
              <a:ext cx="1200" cy="480"/>
            </a:xfrm>
            <a:prstGeom prst="rect">
              <a:avLst/>
            </a:prstGeom>
            <a:noFill/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>
                <a:buFont typeface="Wingdings" pitchFamily="2" charset="2"/>
                <a:buNone/>
                <a:defRPr/>
              </a:pPr>
              <a:r>
                <a:rPr lang="zh-TW" altLang="en-US" sz="41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擬</a:t>
              </a:r>
              <a:r>
                <a:rPr lang="en-US" altLang="zh-TW" sz="41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(</a:t>
              </a:r>
              <a:r>
                <a:rPr lang="zh-TW" altLang="en-US" sz="41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簽</a:t>
              </a:r>
              <a:r>
                <a:rPr lang="en-US" altLang="zh-TW" sz="41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)</a:t>
              </a:r>
              <a:r>
                <a:rPr lang="zh-TW" altLang="en-US" sz="41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稿</a:t>
              </a:r>
            </a:p>
          </p:txBody>
        </p:sp>
      </p:grpSp>
      <p:grpSp>
        <p:nvGrpSpPr>
          <p:cNvPr id="8197" name="Group 6"/>
          <p:cNvGrpSpPr>
            <a:grpSpLocks/>
          </p:cNvGrpSpPr>
          <p:nvPr/>
        </p:nvGrpSpPr>
        <p:grpSpPr bwMode="auto">
          <a:xfrm>
            <a:off x="3799672" y="2404207"/>
            <a:ext cx="3208020" cy="1671981"/>
            <a:chOff x="2496" y="1104"/>
            <a:chExt cx="1728" cy="768"/>
          </a:xfrm>
          <a:noFill/>
        </p:grpSpPr>
        <p:sp>
          <p:nvSpPr>
            <p:cNvPr id="8210" name="AutoShape 7"/>
            <p:cNvSpPr>
              <a:spLocks noChangeArrowheads="1"/>
            </p:cNvSpPr>
            <p:nvPr/>
          </p:nvSpPr>
          <p:spPr bwMode="auto">
            <a:xfrm>
              <a:off x="2496" y="1104"/>
              <a:ext cx="1728" cy="768"/>
            </a:xfrm>
            <a:prstGeom prst="flowChartPreparation">
              <a:avLst/>
            </a:prstGeom>
            <a:grpFill/>
            <a:ln w="12700" cap="sq">
              <a:solidFill>
                <a:srgbClr val="FFFF99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5000">
                <a:latin typeface="Times New Roman" pitchFamily="18" charset="0"/>
              </a:endParaRPr>
            </a:p>
          </p:txBody>
        </p:sp>
        <p:sp>
          <p:nvSpPr>
            <p:cNvPr id="8211" name="Line 8"/>
            <p:cNvSpPr>
              <a:spLocks noChangeShapeType="1"/>
            </p:cNvSpPr>
            <p:nvPr/>
          </p:nvSpPr>
          <p:spPr bwMode="auto">
            <a:xfrm>
              <a:off x="2496" y="1488"/>
              <a:ext cx="1680" cy="0"/>
            </a:xfrm>
            <a:prstGeom prst="line">
              <a:avLst/>
            </a:prstGeom>
            <a:grpFill/>
            <a:ln w="381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618505" name="WordArt 9"/>
            <p:cNvSpPr>
              <a:spLocks noChangeArrowheads="1" noChangeShapeType="1" noTextEdit="1"/>
            </p:cNvSpPr>
            <p:nvPr/>
          </p:nvSpPr>
          <p:spPr bwMode="auto">
            <a:xfrm>
              <a:off x="2880" y="1152"/>
              <a:ext cx="816" cy="288"/>
            </a:xfrm>
            <a:prstGeom prst="rect">
              <a:avLst/>
            </a:prstGeom>
            <a:grpFill/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>
                <a:buFont typeface="Wingdings" pitchFamily="2" charset="2"/>
                <a:buNone/>
                <a:defRPr/>
              </a:pPr>
              <a:r>
                <a:rPr lang="zh-TW" altLang="en-US" sz="41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核</a:t>
              </a:r>
              <a:r>
                <a:rPr lang="en-US" altLang="zh-TW" sz="41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(</a:t>
              </a:r>
              <a:r>
                <a:rPr lang="zh-TW" altLang="en-US" sz="41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簽</a:t>
              </a:r>
              <a:r>
                <a:rPr lang="en-US" altLang="zh-TW" sz="41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)</a:t>
              </a:r>
              <a:r>
                <a:rPr lang="zh-TW" altLang="en-US" sz="41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稿</a:t>
              </a:r>
            </a:p>
          </p:txBody>
        </p:sp>
        <p:sp>
          <p:nvSpPr>
            <p:cNvPr id="5141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2784" y="1513"/>
              <a:ext cx="1152" cy="288"/>
            </a:xfrm>
            <a:prstGeom prst="rect">
              <a:avLst/>
            </a:prstGeom>
            <a:grpFill/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>
                <a:buFont typeface="Wingdings" pitchFamily="2" charset="2"/>
                <a:buNone/>
                <a:defRPr/>
              </a:pPr>
              <a:r>
                <a:rPr lang="zh-TW" altLang="en-US" sz="4100" b="1" kern="10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標楷體"/>
                  <a:ea typeface="標楷體"/>
                </a:rPr>
                <a:t>組室主管</a:t>
              </a:r>
              <a:endParaRPr lang="en-US" altLang="zh-TW" sz="41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/>
                <a:ea typeface="標楷體"/>
              </a:endParaRPr>
            </a:p>
            <a:p>
              <a:pPr algn="ctr">
                <a:buFont typeface="Wingdings" pitchFamily="2" charset="2"/>
                <a:buNone/>
                <a:defRPr/>
              </a:pPr>
              <a:r>
                <a:rPr lang="zh-TW" altLang="en-US" sz="4100" b="1" kern="10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標楷體"/>
                  <a:ea typeface="標楷體"/>
                </a:rPr>
                <a:t>所部主管</a:t>
              </a:r>
            </a:p>
          </p:txBody>
        </p:sp>
      </p:grpSp>
      <p:grpSp>
        <p:nvGrpSpPr>
          <p:cNvPr id="8198" name="Group 11"/>
          <p:cNvGrpSpPr>
            <a:grpSpLocks/>
          </p:cNvGrpSpPr>
          <p:nvPr/>
        </p:nvGrpSpPr>
        <p:grpSpPr bwMode="auto">
          <a:xfrm>
            <a:off x="6622305" y="4211195"/>
            <a:ext cx="2693771" cy="1025671"/>
            <a:chOff x="3696" y="2064"/>
            <a:chExt cx="1728" cy="768"/>
          </a:xfrm>
          <a:noFill/>
        </p:grpSpPr>
        <p:sp>
          <p:nvSpPr>
            <p:cNvPr id="8208" name="AutoShape 12"/>
            <p:cNvSpPr>
              <a:spLocks noChangeArrowheads="1"/>
            </p:cNvSpPr>
            <p:nvPr/>
          </p:nvSpPr>
          <p:spPr bwMode="auto">
            <a:xfrm>
              <a:off x="3696" y="2064"/>
              <a:ext cx="1728" cy="768"/>
            </a:xfrm>
            <a:prstGeom prst="flowChartPreparation">
              <a:avLst/>
            </a:prstGeom>
            <a:grpFill/>
            <a:ln w="12700" cap="sq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5000">
                <a:latin typeface="Times New Roman" pitchFamily="18" charset="0"/>
              </a:endParaRPr>
            </a:p>
          </p:txBody>
        </p:sp>
        <p:sp>
          <p:nvSpPr>
            <p:cNvPr id="618509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4080" y="2256"/>
              <a:ext cx="960" cy="432"/>
            </a:xfrm>
            <a:prstGeom prst="rect">
              <a:avLst/>
            </a:prstGeom>
            <a:grpFill/>
            <a:ln>
              <a:noFill/>
            </a:ln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>
                <a:buFont typeface="Wingdings" pitchFamily="2" charset="2"/>
                <a:buNone/>
                <a:defRPr/>
              </a:pPr>
              <a:r>
                <a:rPr lang="zh-TW" altLang="en-US" sz="41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會</a:t>
              </a:r>
              <a:r>
                <a:rPr lang="en-US" altLang="zh-TW" sz="41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(</a:t>
              </a:r>
              <a:r>
                <a:rPr lang="zh-TW" altLang="en-US" sz="41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簽</a:t>
              </a:r>
              <a:r>
                <a:rPr lang="en-US" altLang="zh-TW" sz="41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)</a:t>
              </a:r>
              <a:r>
                <a:rPr lang="zh-TW" altLang="en-US" sz="41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稿</a:t>
              </a:r>
            </a:p>
          </p:txBody>
        </p:sp>
      </p:grpSp>
      <p:grpSp>
        <p:nvGrpSpPr>
          <p:cNvPr id="8199" name="Group 14"/>
          <p:cNvGrpSpPr>
            <a:grpSpLocks/>
          </p:cNvGrpSpPr>
          <p:nvPr/>
        </p:nvGrpSpPr>
        <p:grpSpPr bwMode="auto">
          <a:xfrm>
            <a:off x="3887855" y="5273267"/>
            <a:ext cx="3031654" cy="1027646"/>
            <a:chOff x="2352" y="3264"/>
            <a:chExt cx="2112" cy="816"/>
          </a:xfrm>
          <a:noFill/>
        </p:grpSpPr>
        <p:sp>
          <p:nvSpPr>
            <p:cNvPr id="8206" name="AutoShape 15"/>
            <p:cNvSpPr>
              <a:spLocks noChangeArrowheads="1"/>
            </p:cNvSpPr>
            <p:nvPr/>
          </p:nvSpPr>
          <p:spPr bwMode="auto">
            <a:xfrm>
              <a:off x="2352" y="3264"/>
              <a:ext cx="2112" cy="816"/>
            </a:xfrm>
            <a:prstGeom prst="flowChartDecision">
              <a:avLst/>
            </a:prstGeom>
            <a:grpFill/>
            <a:ln w="38100" cap="sq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5000">
                <a:latin typeface="Times New Roman" pitchFamily="18" charset="0"/>
              </a:endParaRPr>
            </a:p>
          </p:txBody>
        </p:sp>
        <p:sp>
          <p:nvSpPr>
            <p:cNvPr id="8207" name="WordArt 16"/>
            <p:cNvSpPr>
              <a:spLocks noChangeArrowheads="1" noChangeShapeType="1" noTextEdit="1"/>
            </p:cNvSpPr>
            <p:nvPr/>
          </p:nvSpPr>
          <p:spPr bwMode="auto">
            <a:xfrm>
              <a:off x="2928" y="3552"/>
              <a:ext cx="1056" cy="288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zh-TW" altLang="en-US" sz="4100" b="1" kern="10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標楷體"/>
                  <a:ea typeface="標楷體"/>
                </a:rPr>
                <a:t>決行</a:t>
              </a:r>
              <a:endParaRPr lang="zh-TW" altLang="en-US" sz="41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標楷體"/>
                <a:ea typeface="標楷體"/>
              </a:endParaRPr>
            </a:p>
          </p:txBody>
        </p:sp>
      </p:grpSp>
      <p:sp>
        <p:nvSpPr>
          <p:cNvPr id="8200" name="AutoShape 17"/>
          <p:cNvSpPr>
            <a:spLocks noChangeArrowheads="1"/>
          </p:cNvSpPr>
          <p:nvPr/>
        </p:nvSpPr>
        <p:spPr bwMode="auto">
          <a:xfrm rot="-5529757">
            <a:off x="1424800" y="2289695"/>
            <a:ext cx="4770423" cy="26733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97 w 21600"/>
              <a:gd name="T13" fmla="*/ 0 h 21600"/>
              <a:gd name="T14" fmla="*/ 21503 w 21600"/>
              <a:gd name="T15" fmla="*/ 984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4193" y="8097"/>
                </a:moveTo>
                <a:cubicBezTo>
                  <a:pt x="5290" y="5414"/>
                  <a:pt x="7901" y="3662"/>
                  <a:pt x="10800" y="3662"/>
                </a:cubicBezTo>
                <a:cubicBezTo>
                  <a:pt x="13698" y="3662"/>
                  <a:pt x="16309" y="5414"/>
                  <a:pt x="17406" y="8097"/>
                </a:cubicBezTo>
                <a:lnTo>
                  <a:pt x="20795" y="6710"/>
                </a:lnTo>
                <a:cubicBezTo>
                  <a:pt x="19135" y="2651"/>
                  <a:pt x="15185" y="0"/>
                  <a:pt x="10799" y="0"/>
                </a:cubicBezTo>
                <a:cubicBezTo>
                  <a:pt x="6414" y="0"/>
                  <a:pt x="2464" y="2651"/>
                  <a:pt x="804" y="6710"/>
                </a:cubicBezTo>
                <a:lnTo>
                  <a:pt x="4193" y="8097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none" lIns="104306" tIns="52153" rIns="104306" bIns="52153" anchor="ctr"/>
          <a:lstStyle/>
          <a:p>
            <a:endParaRPr lang="zh-TW" altLang="en-US"/>
          </a:p>
        </p:txBody>
      </p:sp>
      <p:sp>
        <p:nvSpPr>
          <p:cNvPr id="8201" name="WordArt 18"/>
          <p:cNvSpPr>
            <a:spLocks noChangeArrowheads="1" noChangeShapeType="1" noTextEdit="1"/>
          </p:cNvSpPr>
          <p:nvPr/>
        </p:nvSpPr>
        <p:spPr bwMode="auto">
          <a:xfrm rot="5400000">
            <a:off x="-1166436" y="3388177"/>
            <a:ext cx="5249407" cy="576064"/>
          </a:xfrm>
          <a:prstGeom prst="rect">
            <a:avLst/>
          </a:prstGeom>
        </p:spPr>
        <p:txBody>
          <a:bodyPr vert="eaVert" wrap="none" lIns="104306" tIns="52153" rIns="104306" bIns="5215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zh-TW" altLang="en-US" sz="4100" kern="10" dirty="0"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標楷體"/>
                <a:ea typeface="標楷體"/>
              </a:rPr>
              <a:t>承辦人員應主動負起催辦、追蹤與聯繫責任</a:t>
            </a:r>
          </a:p>
        </p:txBody>
      </p:sp>
      <p:sp>
        <p:nvSpPr>
          <p:cNvPr id="8202" name="AutoShape 19"/>
          <p:cNvSpPr>
            <a:spLocks noChangeArrowheads="1"/>
          </p:cNvSpPr>
          <p:nvPr/>
        </p:nvSpPr>
        <p:spPr bwMode="auto">
          <a:xfrm>
            <a:off x="5144768" y="2024098"/>
            <a:ext cx="445558" cy="252042"/>
          </a:xfrm>
          <a:prstGeom prst="downArrow">
            <a:avLst>
              <a:gd name="adj1" fmla="val 50000"/>
              <a:gd name="adj2" fmla="val 30000"/>
            </a:avLst>
          </a:prstGeom>
          <a:solidFill>
            <a:srgbClr val="3333FF"/>
          </a:solidFill>
          <a:ln w="12700" cap="sq">
            <a:solidFill>
              <a:srgbClr val="00FFF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104306" tIns="52153" rIns="104306" bIns="52153" anchor="ctr"/>
          <a:lstStyle>
            <a:lvl1pPr eaLnBrk="0" hangingPunct="0">
              <a:spcBef>
                <a:spcPct val="20000"/>
              </a:spcBef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5000">
              <a:latin typeface="Times New Roman" pitchFamily="18" charset="0"/>
            </a:endParaRPr>
          </a:p>
        </p:txBody>
      </p:sp>
      <p:sp>
        <p:nvSpPr>
          <p:cNvPr id="8203" name="WordArt 20"/>
          <p:cNvSpPr>
            <a:spLocks noChangeArrowheads="1" noChangeShapeType="1" noTextEdit="1"/>
          </p:cNvSpPr>
          <p:nvPr/>
        </p:nvSpPr>
        <p:spPr bwMode="auto">
          <a:xfrm>
            <a:off x="2793303" y="1788377"/>
            <a:ext cx="534670" cy="448075"/>
          </a:xfrm>
          <a:prstGeom prst="rect">
            <a:avLst/>
          </a:prstGeom>
        </p:spPr>
        <p:txBody>
          <a:bodyPr wrap="none" lIns="104306" tIns="52153" rIns="104306" bIns="52153" fromWordArt="1">
            <a:prstTxWarp prst="textDeflate">
              <a:avLst>
                <a:gd name="adj" fmla="val 3514"/>
              </a:avLst>
            </a:prstTxWarp>
          </a:bodyPr>
          <a:lstStyle/>
          <a:p>
            <a:pPr algn="ctr"/>
            <a:r>
              <a:rPr lang="zh-TW" altLang="en-US" sz="2700" kern="10" dirty="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latin typeface="標楷體"/>
                <a:ea typeface="標楷體"/>
              </a:rPr>
              <a:t>過</a:t>
            </a:r>
          </a:p>
        </p:txBody>
      </p:sp>
      <p:sp>
        <p:nvSpPr>
          <p:cNvPr id="8204" name="WordArt 21"/>
          <p:cNvSpPr>
            <a:spLocks noChangeArrowheads="1" noChangeShapeType="1" noTextEdit="1"/>
          </p:cNvSpPr>
          <p:nvPr/>
        </p:nvSpPr>
        <p:spPr bwMode="auto">
          <a:xfrm>
            <a:off x="2790310" y="4810000"/>
            <a:ext cx="534670" cy="448075"/>
          </a:xfrm>
          <a:prstGeom prst="rect">
            <a:avLst/>
          </a:prstGeom>
        </p:spPr>
        <p:txBody>
          <a:bodyPr wrap="none" lIns="104306" tIns="52153" rIns="104306" bIns="52153" fromWordArt="1">
            <a:prstTxWarp prst="textDeflate">
              <a:avLst>
                <a:gd name="adj" fmla="val 3514"/>
              </a:avLst>
            </a:prstTxWarp>
          </a:bodyPr>
          <a:lstStyle/>
          <a:p>
            <a:pPr algn="ctr"/>
            <a:r>
              <a:rPr lang="zh-TW" altLang="en-US" sz="2700" kern="10" dirty="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latin typeface="標楷體"/>
                <a:ea typeface="標楷體"/>
              </a:rPr>
              <a:t>程</a:t>
            </a:r>
          </a:p>
        </p:txBody>
      </p:sp>
      <p:sp>
        <p:nvSpPr>
          <p:cNvPr id="8205" name="Rectangle 22"/>
          <p:cNvSpPr>
            <a:spLocks noChangeArrowheads="1"/>
          </p:cNvSpPr>
          <p:nvPr/>
        </p:nvSpPr>
        <p:spPr bwMode="auto">
          <a:xfrm>
            <a:off x="1824933" y="127772"/>
            <a:ext cx="8168569" cy="813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4600" dirty="0">
                <a:latin typeface="+mn-lt"/>
              </a:rPr>
              <a:t>一、公文處理流程說明</a:t>
            </a:r>
            <a:r>
              <a:rPr lang="en-US" altLang="zh-TW" sz="4600" dirty="0">
                <a:latin typeface="+mn-lt"/>
              </a:rPr>
              <a:t>-2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5ECD70-FAF1-4047-8A2C-96177B54E748}" type="slidenum">
              <a:rPr lang="en-US" altLang="zh-TW" smtClean="0"/>
              <a:pPr>
                <a:defRPr/>
              </a:pPr>
              <a:t>5</a:t>
            </a:fld>
            <a:endParaRPr lang="en-US" altLang="zh-TW"/>
          </a:p>
        </p:txBody>
      </p:sp>
      <p:sp>
        <p:nvSpPr>
          <p:cNvPr id="25" name="文字方塊 24"/>
          <p:cNvSpPr txBox="1"/>
          <p:nvPr/>
        </p:nvSpPr>
        <p:spPr>
          <a:xfrm>
            <a:off x="2272813" y="6392362"/>
            <a:ext cx="7272808" cy="597767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04306" tIns="52153" rIns="104306" bIns="52153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3200" b="1" dirty="0">
                <a:solidFill>
                  <a:srgbClr val="00B050"/>
                </a:solidFill>
              </a:rPr>
              <a:t>逾期前</a:t>
            </a:r>
            <a:r>
              <a:rPr lang="en-US" altLang="zh-TW" sz="3200" b="1" dirty="0">
                <a:solidFill>
                  <a:srgbClr val="00B050"/>
                </a:solidFill>
              </a:rPr>
              <a:t>2</a:t>
            </a:r>
            <a:r>
              <a:rPr lang="zh-TW" altLang="en-US" sz="3200" b="1" dirty="0">
                <a:solidFill>
                  <a:srgbClr val="00B050"/>
                </a:solidFill>
              </a:rPr>
              <a:t>天</a:t>
            </a:r>
            <a:r>
              <a:rPr lang="en-US" altLang="zh-TW" sz="3200" b="1" dirty="0">
                <a:solidFill>
                  <a:srgbClr val="00B050"/>
                </a:solidFill>
              </a:rPr>
              <a:t>E-mail</a:t>
            </a:r>
            <a:r>
              <a:rPr lang="zh-TW" altLang="en-US" sz="3200" b="1" dirty="0" smtClean="0">
                <a:solidFill>
                  <a:srgbClr val="00B050"/>
                </a:solidFill>
              </a:rPr>
              <a:t>提醒</a:t>
            </a:r>
            <a:r>
              <a:rPr lang="zh-TW" altLang="en-US" sz="3200" b="1" dirty="0" smtClean="0">
                <a:solidFill>
                  <a:srgbClr val="C00000"/>
                </a:solidFill>
              </a:rPr>
              <a:t>逾期</a:t>
            </a:r>
            <a:r>
              <a:rPr lang="zh-TW" altLang="en-US" sz="3200" b="1" dirty="0">
                <a:solidFill>
                  <a:srgbClr val="C00000"/>
                </a:solidFill>
              </a:rPr>
              <a:t>稽催</a:t>
            </a:r>
          </a:p>
        </p:txBody>
      </p:sp>
      <p:sp>
        <p:nvSpPr>
          <p:cNvPr id="3" name="矩形 2"/>
          <p:cNvSpPr/>
          <p:nvPr/>
        </p:nvSpPr>
        <p:spPr>
          <a:xfrm>
            <a:off x="7362924" y="843685"/>
            <a:ext cx="3098937" cy="3046988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標楷體-WinCharSetFFFF-H"/>
              </a:rPr>
              <a:t>1</a:t>
            </a:r>
            <a:r>
              <a:rPr lang="zh-TW" altLang="en-US" sz="2400" dirty="0">
                <a:latin typeface="標楷體-WinCharSetFFFF-H"/>
              </a:rPr>
              <a:t>、</a:t>
            </a:r>
            <a:r>
              <a:rPr lang="zh-TW" altLang="en-US" sz="2400" b="1" dirty="0">
                <a:solidFill>
                  <a:srgbClr val="FF0000"/>
                </a:solidFill>
                <a:latin typeface="標楷體-WinCharSetFFFF-H"/>
              </a:rPr>
              <a:t>最速件：</a:t>
            </a:r>
            <a:r>
              <a:rPr lang="en-US" altLang="zh-TW" sz="2400" b="1" dirty="0">
                <a:solidFill>
                  <a:srgbClr val="FF0000"/>
                </a:solidFill>
                <a:latin typeface="標楷體-WinCharSetFFFF-H"/>
              </a:rPr>
              <a:t>1</a:t>
            </a:r>
            <a:r>
              <a:rPr lang="zh-TW" altLang="en-US" sz="2400" b="1" dirty="0">
                <a:solidFill>
                  <a:srgbClr val="FF0000"/>
                </a:solidFill>
                <a:latin typeface="標楷體-WinCharSetFFFF-H"/>
              </a:rPr>
              <a:t>日</a:t>
            </a:r>
            <a:r>
              <a:rPr lang="zh-TW" altLang="en-US" sz="2400" dirty="0">
                <a:latin typeface="標楷體-WinCharSetFFFF-H"/>
              </a:rPr>
              <a:t>（但緊急公文仍須依個案需要之時限內完成）。</a:t>
            </a:r>
          </a:p>
          <a:p>
            <a:r>
              <a:rPr lang="en-US" altLang="zh-TW" sz="2400" dirty="0">
                <a:latin typeface="標楷體-WinCharSetFFFF-H"/>
              </a:rPr>
              <a:t>2</a:t>
            </a:r>
            <a:r>
              <a:rPr lang="zh-TW" altLang="en-US" sz="2400" dirty="0">
                <a:latin typeface="標楷體-WinCharSetFFFF-H"/>
              </a:rPr>
              <a:t>、</a:t>
            </a:r>
            <a:r>
              <a:rPr lang="zh-TW" altLang="en-US" sz="2400" b="1" dirty="0">
                <a:solidFill>
                  <a:srgbClr val="0070C0"/>
                </a:solidFill>
                <a:latin typeface="標楷體-WinCharSetFFFF-H"/>
              </a:rPr>
              <a:t>速件：</a:t>
            </a:r>
            <a:r>
              <a:rPr lang="en-US" altLang="zh-TW" sz="2400" b="1" dirty="0">
                <a:solidFill>
                  <a:srgbClr val="0070C0"/>
                </a:solidFill>
                <a:latin typeface="標楷體-WinCharSetFFFF-H"/>
              </a:rPr>
              <a:t>3</a:t>
            </a:r>
            <a:r>
              <a:rPr lang="zh-TW" altLang="en-US" sz="2400" b="1" dirty="0">
                <a:solidFill>
                  <a:srgbClr val="0070C0"/>
                </a:solidFill>
                <a:latin typeface="標楷體-WinCharSetFFFF-H"/>
              </a:rPr>
              <a:t>日</a:t>
            </a:r>
            <a:r>
              <a:rPr lang="zh-TW" altLang="en-US" sz="2400" dirty="0">
                <a:latin typeface="標楷體-WinCharSetFFFF-H"/>
              </a:rPr>
              <a:t>。</a:t>
            </a:r>
          </a:p>
          <a:p>
            <a:r>
              <a:rPr lang="en-US" altLang="zh-TW" sz="2400" dirty="0">
                <a:latin typeface="標楷體-WinCharSetFFFF-H"/>
              </a:rPr>
              <a:t>3</a:t>
            </a:r>
            <a:r>
              <a:rPr lang="zh-TW" altLang="en-US" sz="2400" dirty="0">
                <a:latin typeface="標楷體-WinCharSetFFFF-H"/>
              </a:rPr>
              <a:t>、</a:t>
            </a:r>
            <a:r>
              <a:rPr lang="zh-TW" altLang="en-US" sz="2400" b="1" dirty="0">
                <a:latin typeface="標楷體-WinCharSetFFFF-H"/>
              </a:rPr>
              <a:t>普通件：</a:t>
            </a:r>
            <a:r>
              <a:rPr lang="en-US" altLang="zh-TW" sz="2400" b="1" dirty="0">
                <a:latin typeface="標楷體-WinCharSetFFFF-H"/>
              </a:rPr>
              <a:t>6</a:t>
            </a:r>
            <a:r>
              <a:rPr lang="zh-TW" altLang="en-US" sz="2400" b="1" dirty="0">
                <a:latin typeface="標楷體-WinCharSetFFFF-H"/>
              </a:rPr>
              <a:t>日</a:t>
            </a:r>
            <a:r>
              <a:rPr lang="zh-TW" altLang="en-US" sz="2400" dirty="0" smtClean="0">
                <a:latin typeface="標楷體-WinCharSetFFFF-H"/>
              </a:rPr>
              <a:t>。</a:t>
            </a:r>
            <a:endParaRPr lang="en-US" altLang="zh-TW" sz="2400" dirty="0" smtClean="0">
              <a:latin typeface="標楷體-WinCharSetFFFF-H"/>
            </a:endParaRPr>
          </a:p>
          <a:p>
            <a:r>
              <a:rPr lang="en-US" altLang="zh-TW" sz="2400" dirty="0">
                <a:latin typeface="標楷體-WinCharSetFFFF-H"/>
              </a:rPr>
              <a:t>4</a:t>
            </a:r>
            <a:r>
              <a:rPr lang="zh-TW" altLang="en-US" sz="2400" dirty="0">
                <a:latin typeface="標楷體-WinCharSetFFFF-H"/>
              </a:rPr>
              <a:t>、</a:t>
            </a:r>
            <a:r>
              <a:rPr lang="zh-TW" altLang="en-US" sz="2400" b="1" dirty="0">
                <a:solidFill>
                  <a:schemeClr val="accent3">
                    <a:lumMod val="75000"/>
                  </a:schemeClr>
                </a:solidFill>
                <a:latin typeface="標楷體-WinCharSetFFFF-H"/>
              </a:rPr>
              <a:t>限期公文：</a:t>
            </a:r>
          </a:p>
          <a:p>
            <a:r>
              <a:rPr lang="zh-TW" altLang="en-US" sz="2400" dirty="0" smtClean="0">
                <a:latin typeface="標楷體-WinCharSetFFFF-H"/>
              </a:rPr>
              <a:t>訂</a:t>
            </a:r>
            <a:r>
              <a:rPr lang="zh-TW" altLang="en-US" sz="2400" dirty="0">
                <a:latin typeface="標楷體-WinCharSetFFFF-H"/>
              </a:rPr>
              <a:t>有期限之公文，應依其規定期限辦理。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581588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標題 1"/>
          <p:cNvSpPr>
            <a:spLocks noGrp="1"/>
          </p:cNvSpPr>
          <p:nvPr>
            <p:ph type="title"/>
          </p:nvPr>
        </p:nvSpPr>
        <p:spPr>
          <a:xfrm>
            <a:off x="1602284" y="396255"/>
            <a:ext cx="6840760" cy="873395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、常用特殊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功能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-7.</a:t>
            </a:r>
            <a:b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建立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個人受文者清單</a:t>
            </a:r>
            <a:endParaRPr lang="zh-TW" altLang="en-US" sz="4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403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/>
              <a:t>步驟</a:t>
            </a:r>
            <a:r>
              <a:rPr lang="en-US" altLang="zh-TW" dirty="0" smtClean="0"/>
              <a:t>1</a:t>
            </a:r>
            <a:r>
              <a:rPr lang="zh-TW" altLang="en-US" dirty="0" smtClean="0"/>
              <a:t>：點選</a:t>
            </a:r>
            <a:r>
              <a:rPr lang="en-US" altLang="zh-TW" dirty="0" smtClean="0"/>
              <a:t>【</a:t>
            </a:r>
            <a:r>
              <a:rPr lang="zh-TW" altLang="en-US" dirty="0" smtClean="0"/>
              <a:t>自行輸入</a:t>
            </a:r>
            <a:r>
              <a:rPr lang="en-US" altLang="zh-TW" dirty="0" smtClean="0"/>
              <a:t>】</a:t>
            </a:r>
            <a:r>
              <a:rPr lang="zh-TW" altLang="en-US" dirty="0" smtClean="0"/>
              <a:t>頁籤，輸入搜尋關鍵字。</a:t>
            </a:r>
          </a:p>
          <a:p>
            <a:pPr eaLnBrk="1" hangingPunct="1"/>
            <a:r>
              <a:rPr lang="zh-TW" altLang="en-US" dirty="0" smtClean="0"/>
              <a:t> 步驟</a:t>
            </a:r>
            <a:r>
              <a:rPr lang="en-US" altLang="zh-TW" dirty="0" smtClean="0"/>
              <a:t>2</a:t>
            </a:r>
            <a:r>
              <a:rPr lang="zh-TW" altLang="en-US" dirty="0" smtClean="0"/>
              <a:t>：點二下即可完成。</a:t>
            </a:r>
          </a:p>
          <a:p>
            <a:pPr eaLnBrk="1" hangingPunct="1"/>
            <a:r>
              <a:rPr lang="zh-TW" altLang="en-US" dirty="0" smtClean="0"/>
              <a:t> 步驟</a:t>
            </a:r>
            <a:r>
              <a:rPr lang="en-US" altLang="zh-TW" dirty="0" smtClean="0"/>
              <a:t>3</a:t>
            </a:r>
            <a:r>
              <a:rPr lang="zh-TW" altLang="en-US" dirty="0" smtClean="0"/>
              <a:t>：欲加入常用的受文者於全選欄用游標點一下即會出現勾勾，點選右上方受文者處理</a:t>
            </a:r>
            <a:r>
              <a:rPr lang="en-US" altLang="zh-TW" dirty="0" smtClean="0"/>
              <a:t>/</a:t>
            </a:r>
            <a:r>
              <a:rPr lang="zh-TW" altLang="en-US" dirty="0" smtClean="0"/>
              <a:t>加入常用（單筆），系統顯示設定成功訊息，並按下</a:t>
            </a:r>
            <a:r>
              <a:rPr lang="en-US" altLang="zh-TW" dirty="0" smtClean="0"/>
              <a:t>【</a:t>
            </a:r>
            <a:r>
              <a:rPr lang="zh-TW" altLang="en-US" dirty="0" smtClean="0"/>
              <a:t>確定</a:t>
            </a:r>
            <a:r>
              <a:rPr lang="en-US" altLang="zh-TW" dirty="0" smtClean="0"/>
              <a:t>】</a:t>
            </a:r>
            <a:r>
              <a:rPr lang="zh-TW" altLang="en-US" dirty="0" smtClean="0"/>
              <a:t>即完成。</a:t>
            </a:r>
          </a:p>
          <a:p>
            <a:pPr eaLnBrk="1" hangingPunct="1"/>
            <a:endParaRPr lang="zh-TW" altLang="en-US" dirty="0" smtClean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50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9734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標題 1"/>
          <p:cNvSpPr>
            <a:spLocks noGrp="1"/>
          </p:cNvSpPr>
          <p:nvPr>
            <p:ph type="title"/>
          </p:nvPr>
        </p:nvSpPr>
        <p:spPr>
          <a:xfrm>
            <a:off x="594172" y="396255"/>
            <a:ext cx="8784976" cy="873395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四、常用特殊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功能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-7.</a:t>
            </a:r>
            <a:b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建立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個人受文者清單</a:t>
            </a:r>
            <a:endParaRPr lang="zh-TW" altLang="en-US" sz="4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1216722" y="1875219"/>
            <a:ext cx="8666482" cy="5145771"/>
            <a:chOff x="1010250" y="1196752"/>
            <a:chExt cx="6912768" cy="4536504"/>
          </a:xfrm>
        </p:grpSpPr>
        <p:pic>
          <p:nvPicPr>
            <p:cNvPr id="7" name="圖片 6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010250" y="1196752"/>
              <a:ext cx="6912768" cy="4536504"/>
            </a:xfrm>
            <a:prstGeom prst="rect">
              <a:avLst/>
            </a:prstGeom>
          </p:spPr>
        </p:pic>
        <p:sp>
          <p:nvSpPr>
            <p:cNvPr id="5" name="橢圓 4"/>
            <p:cNvSpPr/>
            <p:nvPr/>
          </p:nvSpPr>
          <p:spPr>
            <a:xfrm>
              <a:off x="4788024" y="2708920"/>
              <a:ext cx="792088" cy="21602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51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1283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標題 1"/>
          <p:cNvSpPr>
            <a:spLocks noGrp="1"/>
          </p:cNvSpPr>
          <p:nvPr>
            <p:ph type="title"/>
          </p:nvPr>
        </p:nvSpPr>
        <p:spPr>
          <a:xfrm>
            <a:off x="522164" y="468263"/>
            <a:ext cx="8825943" cy="873395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zh-TW" altLang="en-US" sz="4600" dirty="0" smtClean="0">
                <a:solidFill>
                  <a:schemeClr val="tx2">
                    <a:satMod val="13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</a:t>
            </a:r>
            <a:r>
              <a:rPr lang="zh-TW" altLang="en-US" sz="5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四、常用特殊</a:t>
            </a:r>
            <a:r>
              <a:rPr lang="zh-TW" altLang="en-US" sz="5100" dirty="0">
                <a:latin typeface="標楷體" panose="03000509000000000000" pitchFamily="65" charset="-120"/>
                <a:ea typeface="標楷體" panose="03000509000000000000" pitchFamily="65" charset="-120"/>
              </a:rPr>
              <a:t>功能</a:t>
            </a:r>
            <a:r>
              <a:rPr lang="en-US" altLang="zh-TW" sz="5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-8.</a:t>
            </a:r>
            <a:br>
              <a:rPr lang="en-US" altLang="zh-TW" sz="5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來文轉發文附件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819" y="2137332"/>
            <a:ext cx="4884434" cy="134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828" y="2423008"/>
            <a:ext cx="549522" cy="315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17" y="1476375"/>
            <a:ext cx="8135503" cy="660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05" y="4237784"/>
            <a:ext cx="707387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436" y="4953337"/>
            <a:ext cx="5547201" cy="1587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211" y="5652839"/>
            <a:ext cx="891117" cy="44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52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5691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933959"/>
          </a:xfrm>
        </p:spPr>
        <p:txBody>
          <a:bodyPr>
            <a:normAutofit/>
          </a:bodyPr>
          <a:lstStyle/>
          <a:p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五、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遇問題如何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解決</a:t>
            </a:r>
          </a:p>
        </p:txBody>
      </p:sp>
      <p:pic>
        <p:nvPicPr>
          <p:cNvPr id="24581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9394" y="1319475"/>
            <a:ext cx="9515857" cy="5478059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799395" y="1548383"/>
            <a:ext cx="9515857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6096" lvl="1" indent="-411066">
              <a:buNone/>
              <a:defRPr/>
            </a:pPr>
            <a:r>
              <a:rPr lang="en-US" altLang="zh-TW" kern="0" dirty="0" smtClean="0">
                <a:solidFill>
                  <a:srgbClr val="4708B8"/>
                </a:solidFill>
              </a:rPr>
              <a:t>1.</a:t>
            </a:r>
            <a:r>
              <a:rPr lang="zh-TW" altLang="en-US" kern="0" dirty="0" smtClean="0">
                <a:solidFill>
                  <a:srgbClr val="4708B8"/>
                </a:solidFill>
              </a:rPr>
              <a:t>參考系統</a:t>
            </a:r>
            <a:r>
              <a:rPr lang="en-US" altLang="zh-TW" kern="0" dirty="0">
                <a:solidFill>
                  <a:srgbClr val="FF0000"/>
                </a:solidFill>
              </a:rPr>
              <a:t>【</a:t>
            </a:r>
            <a:r>
              <a:rPr lang="zh-TW" altLang="en-US" kern="0" dirty="0" smtClean="0">
                <a:solidFill>
                  <a:srgbClr val="FF0000"/>
                </a:solidFill>
                <a:hlinkClick r:id="rId3" action="ppaction://hlinksldjump"/>
              </a:rPr>
              <a:t>下載區</a:t>
            </a:r>
            <a:r>
              <a:rPr lang="en-US" altLang="zh-TW" kern="0" dirty="0">
                <a:solidFill>
                  <a:srgbClr val="FF0000"/>
                </a:solidFill>
              </a:rPr>
              <a:t>】</a:t>
            </a:r>
            <a:r>
              <a:rPr lang="zh-TW" altLang="en-US" kern="0" dirty="0" smtClean="0">
                <a:solidFill>
                  <a:srgbClr val="4708B8"/>
                </a:solidFill>
              </a:rPr>
              <a:t>之</a:t>
            </a:r>
            <a:r>
              <a:rPr lang="zh-TW" altLang="en-US" i="1" kern="0" dirty="0" smtClean="0">
                <a:solidFill>
                  <a:srgbClr val="4708B8"/>
                </a:solidFill>
              </a:rPr>
              <a:t>操作</a:t>
            </a:r>
            <a:r>
              <a:rPr lang="zh-TW" altLang="en-US" kern="0" dirty="0" smtClean="0">
                <a:solidFill>
                  <a:srgbClr val="4708B8"/>
                </a:solidFill>
              </a:rPr>
              <a:t>手冊、困難排除、及</a:t>
            </a:r>
            <a:r>
              <a:rPr lang="en-US" altLang="zh-TW" kern="0" dirty="0" smtClean="0">
                <a:solidFill>
                  <a:srgbClr val="4708B8"/>
                </a:solidFill>
              </a:rPr>
              <a:t>Q&amp;A</a:t>
            </a:r>
            <a:r>
              <a:rPr lang="zh-TW" altLang="en-US" kern="0" dirty="0" smtClean="0">
                <a:solidFill>
                  <a:srgbClr val="4708B8"/>
                </a:solidFill>
              </a:rPr>
              <a:t>等。</a:t>
            </a:r>
            <a:endParaRPr lang="en-US" altLang="zh-TW" kern="0" dirty="0" smtClean="0">
              <a:solidFill>
                <a:srgbClr val="4708B8"/>
              </a:solidFill>
            </a:endParaRPr>
          </a:p>
          <a:p>
            <a:pPr marL="105030" lvl="1" indent="0">
              <a:buNone/>
              <a:defRPr/>
            </a:pPr>
            <a:r>
              <a:rPr lang="en-US" altLang="zh-TW" kern="0" dirty="0" smtClean="0">
                <a:solidFill>
                  <a:srgbClr val="4708B8"/>
                </a:solidFill>
              </a:rPr>
              <a:t>2.</a:t>
            </a:r>
            <a:r>
              <a:rPr lang="zh-TW" altLang="en-US" kern="0" dirty="0" smtClean="0">
                <a:solidFill>
                  <a:srgbClr val="4708B8"/>
                </a:solidFill>
              </a:rPr>
              <a:t>請問同辦公室用過系統之同事。</a:t>
            </a:r>
            <a:endParaRPr lang="en-US" altLang="zh-TW" kern="0" dirty="0" smtClean="0">
              <a:solidFill>
                <a:srgbClr val="4708B8"/>
              </a:solidFill>
            </a:endParaRPr>
          </a:p>
          <a:p>
            <a:pPr marL="105030" lvl="1" indent="0">
              <a:buNone/>
              <a:defRPr/>
            </a:pPr>
            <a:r>
              <a:rPr lang="en-US" altLang="zh-TW" kern="0" dirty="0" smtClean="0">
                <a:solidFill>
                  <a:srgbClr val="4708B8"/>
                </a:solidFill>
              </a:rPr>
              <a:t>3.</a:t>
            </a:r>
            <a:r>
              <a:rPr lang="zh-TW" altLang="en-US" kern="0" dirty="0" smtClean="0">
                <a:solidFill>
                  <a:srgbClr val="4708B8"/>
                </a:solidFill>
              </a:rPr>
              <a:t>請問行政官。</a:t>
            </a:r>
            <a:endParaRPr lang="en-US" altLang="zh-TW" kern="0" dirty="0" smtClean="0">
              <a:solidFill>
                <a:srgbClr val="4708B8"/>
              </a:solidFill>
            </a:endParaRPr>
          </a:p>
          <a:p>
            <a:pPr marL="105030" lvl="1" indent="0">
              <a:buNone/>
              <a:defRPr/>
            </a:pPr>
            <a:r>
              <a:rPr lang="en-US" altLang="zh-TW" kern="0" dirty="0" smtClean="0">
                <a:solidFill>
                  <a:srgbClr val="4708B8"/>
                </a:solidFill>
              </a:rPr>
              <a:t>4.</a:t>
            </a:r>
            <a:r>
              <a:rPr lang="zh-TW" altLang="en-US" kern="0" dirty="0" smtClean="0">
                <a:solidFill>
                  <a:srgbClr val="4708B8"/>
                </a:solidFill>
              </a:rPr>
              <a:t>打電話</a:t>
            </a:r>
            <a:r>
              <a:rPr lang="en-US" altLang="zh-TW" kern="0" dirty="0" smtClean="0">
                <a:solidFill>
                  <a:srgbClr val="4708B8"/>
                </a:solidFill>
              </a:rPr>
              <a:t>:</a:t>
            </a:r>
          </a:p>
          <a:p>
            <a:pPr lvl="1">
              <a:defRPr/>
            </a:pPr>
            <a:r>
              <a:rPr lang="zh-TW" altLang="en-US" kern="0" dirty="0" smtClean="0">
                <a:solidFill>
                  <a:srgbClr val="008000"/>
                </a:solidFill>
              </a:rPr>
              <a:t>憑證設定及網路問題</a:t>
            </a:r>
            <a:r>
              <a:rPr lang="en-US" altLang="zh-TW" kern="0" dirty="0" smtClean="0">
                <a:solidFill>
                  <a:srgbClr val="008000"/>
                </a:solidFill>
              </a:rPr>
              <a:t>:</a:t>
            </a:r>
            <a:r>
              <a:rPr lang="zh-TW" altLang="en-US" kern="0" dirty="0" smtClean="0">
                <a:solidFill>
                  <a:srgbClr val="008000"/>
                </a:solidFill>
              </a:rPr>
              <a:t>本所首頁</a:t>
            </a:r>
            <a:r>
              <a:rPr lang="en-US" altLang="zh-TW" kern="0" dirty="0" smtClean="0">
                <a:solidFill>
                  <a:srgbClr val="008000"/>
                </a:solidFill>
              </a:rPr>
              <a:t>FAQ</a:t>
            </a:r>
            <a:r>
              <a:rPr lang="zh-TW" altLang="en-US" kern="0" dirty="0" smtClean="0">
                <a:solidFill>
                  <a:srgbClr val="008000"/>
                </a:solidFill>
              </a:rPr>
              <a:t>提問。</a:t>
            </a:r>
            <a:endParaRPr lang="en-US" altLang="zh-TW" kern="0" dirty="0" smtClean="0">
              <a:solidFill>
                <a:srgbClr val="008000"/>
              </a:solidFill>
            </a:endParaRPr>
          </a:p>
          <a:p>
            <a:pPr lvl="1">
              <a:defRPr/>
            </a:pPr>
            <a:r>
              <a:rPr lang="zh-TW" altLang="en-US" kern="0" dirty="0" smtClean="0">
                <a:solidFill>
                  <a:srgbClr val="C00000"/>
                </a:solidFill>
              </a:rPr>
              <a:t>系統操作流程問題</a:t>
            </a:r>
            <a:r>
              <a:rPr lang="en-US" altLang="zh-TW" kern="0" dirty="0" smtClean="0">
                <a:solidFill>
                  <a:srgbClr val="C00000"/>
                </a:solidFill>
              </a:rPr>
              <a:t>:</a:t>
            </a:r>
            <a:r>
              <a:rPr lang="zh-TW" altLang="en-US" kern="0" dirty="0" smtClean="0">
                <a:solidFill>
                  <a:srgbClr val="C00000"/>
                </a:solidFill>
              </a:rPr>
              <a:t>秘書室文書科</a:t>
            </a:r>
            <a:endParaRPr lang="en-US" altLang="zh-TW" kern="0" dirty="0" smtClean="0">
              <a:solidFill>
                <a:srgbClr val="C00000"/>
              </a:solidFill>
            </a:endParaRPr>
          </a:p>
          <a:p>
            <a:pPr lvl="2">
              <a:defRPr/>
            </a:pPr>
            <a:r>
              <a:rPr lang="zh-TW" altLang="en-US" kern="0" dirty="0" smtClean="0">
                <a:solidFill>
                  <a:srgbClr val="C00000"/>
                </a:solidFill>
              </a:rPr>
              <a:t>傅鋆</a:t>
            </a:r>
            <a:r>
              <a:rPr lang="en-US" altLang="zh-TW" kern="0" dirty="0" smtClean="0">
                <a:solidFill>
                  <a:srgbClr val="C00000"/>
                </a:solidFill>
              </a:rPr>
              <a:t>:2302</a:t>
            </a:r>
            <a:r>
              <a:rPr lang="zh-TW" altLang="en-US" kern="0" dirty="0">
                <a:solidFill>
                  <a:srgbClr val="C00000"/>
                </a:solidFill>
              </a:rPr>
              <a:t>；</a:t>
            </a:r>
            <a:r>
              <a:rPr lang="zh-TW" altLang="en-US" kern="0" dirty="0" smtClean="0">
                <a:solidFill>
                  <a:srgbClr val="C00000"/>
                </a:solidFill>
              </a:rPr>
              <a:t>孔良秀</a:t>
            </a:r>
            <a:r>
              <a:rPr lang="en-US" altLang="zh-TW" kern="0" dirty="0">
                <a:solidFill>
                  <a:srgbClr val="C00000"/>
                </a:solidFill>
              </a:rPr>
              <a:t>:</a:t>
            </a:r>
            <a:r>
              <a:rPr lang="en-US" altLang="zh-TW" kern="0" dirty="0" smtClean="0">
                <a:solidFill>
                  <a:srgbClr val="C00000"/>
                </a:solidFill>
              </a:rPr>
              <a:t>2359</a:t>
            </a:r>
          </a:p>
          <a:p>
            <a:pPr lvl="1">
              <a:defRPr/>
            </a:pPr>
            <a:endParaRPr lang="en-US" altLang="zh-TW" kern="0" dirty="0" smtClean="0"/>
          </a:p>
          <a:p>
            <a:pPr lvl="1">
              <a:defRPr/>
            </a:pPr>
            <a:endParaRPr lang="en-US" altLang="zh-TW" kern="0" dirty="0" smtClean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53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5609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82204" y="1908423"/>
            <a:ext cx="9089390" cy="2110278"/>
          </a:xfrm>
        </p:spPr>
        <p:txBody>
          <a:bodyPr>
            <a:normAutofit fontScale="25000" lnSpcReduction="20000"/>
          </a:bodyPr>
          <a:lstStyle/>
          <a:p>
            <a:pPr algn="ctr">
              <a:defRPr/>
            </a:pPr>
            <a:endParaRPr lang="en-US" altLang="zh-TW" sz="5700" spc="684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zh-TW" sz="5700" spc="684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zh-TW" sz="5700" spc="684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spcAft>
                <a:spcPts val="1200"/>
              </a:spcAft>
              <a:defRPr/>
            </a:pPr>
            <a:r>
              <a:rPr lang="zh-TW" altLang="en-US" sz="28800" spc="684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課程</a:t>
            </a:r>
            <a:r>
              <a:rPr lang="zh-TW" altLang="en-US" sz="28800" spc="684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結束</a:t>
            </a:r>
            <a:endParaRPr lang="en-US" altLang="zh-TW" sz="28800" spc="684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zh-TW" altLang="en-US" sz="28800" spc="684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感謝聆聽</a:t>
            </a:r>
            <a:r>
              <a:rPr lang="en-US" altLang="zh-TW" sz="28800" spc="684" dirty="0">
                <a:solidFill>
                  <a:schemeClr val="accent6">
                    <a:lumMod val="75000"/>
                  </a:schemeClr>
                </a:solidFill>
              </a:rPr>
              <a:t>	</a:t>
            </a:r>
          </a:p>
          <a:p>
            <a:pPr algn="ctr">
              <a:defRPr/>
            </a:pPr>
            <a:endParaRPr lang="zh-TW" altLang="en-US" sz="5700" spc="684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42290-34C2-4B2E-9F6F-A1D70B412888}" type="slidenum">
              <a:rPr lang="en-US" altLang="zh-TW" smtClean="0"/>
              <a:pPr>
                <a:defRPr/>
              </a:pPr>
              <a:t>54</a:t>
            </a:fld>
            <a:endParaRPr lang="en-US" altLang="zh-TW"/>
          </a:p>
        </p:txBody>
      </p:sp>
      <p:pic>
        <p:nvPicPr>
          <p:cNvPr id="9218" name="Picture 2" descr="C:\Program Files\Microsoft Office\MEDIA\OFFICE14\Bullets\BD14792_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732" y="4038712"/>
            <a:ext cx="326132" cy="32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Program Files\Microsoft Office\MEDIA\OFFICE14\Bullets\BD14793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839038" y="3901488"/>
            <a:ext cx="470148" cy="47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Program Files\Microsoft Office\MEDIA\OFFICE14\Bullets\BD14795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6426820" y="4019959"/>
            <a:ext cx="376994" cy="37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Program Files\Microsoft Office\MEDIA\OFFICE14\Bullets\BD14794_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42758" y="4038712"/>
            <a:ext cx="393948" cy="39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Program Files\Microsoft Office\MEDIA\OFFICE14\Lines\BD10358_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666" y="4326785"/>
            <a:ext cx="4210066" cy="7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Program Files\Microsoft Office\MEDIA\OFFICE14\Bullets\BD14791_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22562" y="4019959"/>
            <a:ext cx="312415" cy="31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C:\Program Files\Microsoft Office\MEDIA\OFFICE14\Bullets\BD14790_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666" y="3901488"/>
            <a:ext cx="407665" cy="40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40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標題 1"/>
          <p:cNvSpPr>
            <a:spLocks noGrp="1"/>
          </p:cNvSpPr>
          <p:nvPr>
            <p:ph type="title"/>
          </p:nvPr>
        </p:nvSpPr>
        <p:spPr>
          <a:xfrm>
            <a:off x="1749815" y="180231"/>
            <a:ext cx="7709174" cy="840140"/>
          </a:xfrm>
        </p:spPr>
        <p:txBody>
          <a:bodyPr>
            <a:normAutofit fontScale="90000"/>
          </a:bodyPr>
          <a:lstStyle/>
          <a:p>
            <a:r>
              <a:rPr lang="zh-TW" altLang="en-US" smtClean="0"/>
              <a:t>附表一</a:t>
            </a:r>
            <a:r>
              <a:rPr lang="en-US" altLang="zh-TW" smtClean="0"/>
              <a:t> </a:t>
            </a:r>
            <a:r>
              <a:rPr lang="zh-TW" altLang="en-US" dirty="0" smtClean="0"/>
              <a:t>、下載區</a:t>
            </a:r>
            <a:r>
              <a:rPr lang="en-US" altLang="zh-TW" dirty="0" smtClean="0"/>
              <a:t>-</a:t>
            </a:r>
            <a:r>
              <a:rPr lang="zh-TW" altLang="en-US" dirty="0" smtClean="0"/>
              <a:t>操作手冊</a:t>
            </a:r>
          </a:p>
        </p:txBody>
      </p:sp>
      <p:sp>
        <p:nvSpPr>
          <p:cNvPr id="8" name="向下箭號 7"/>
          <p:cNvSpPr/>
          <p:nvPr/>
        </p:nvSpPr>
        <p:spPr>
          <a:xfrm rot="19434042">
            <a:off x="3584889" y="3854144"/>
            <a:ext cx="757449" cy="794633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graphicFrame>
        <p:nvGraphicFramePr>
          <p:cNvPr id="16389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1458842"/>
              </p:ext>
            </p:extLst>
          </p:nvPr>
        </p:nvGraphicFramePr>
        <p:xfrm>
          <a:off x="1052633" y="1514004"/>
          <a:ext cx="8588137" cy="4533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0" name="文件" r:id="rId3" imgW="5271734" imgH="4111924" progId="Word.Document.12">
                  <p:embed/>
                </p:oleObj>
              </mc:Choice>
              <mc:Fallback>
                <p:oleObj name="文件" r:id="rId3" imgW="5271734" imgH="4111924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2633" y="1514004"/>
                        <a:ext cx="8588137" cy="45332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矩形 2"/>
          <p:cNvSpPr/>
          <p:nvPr/>
        </p:nvSpPr>
        <p:spPr>
          <a:xfrm>
            <a:off x="6778057" y="1717037"/>
            <a:ext cx="926389" cy="714119"/>
          </a:xfrm>
          <a:prstGeom prst="rect">
            <a:avLst/>
          </a:prstGeom>
          <a:solidFill>
            <a:schemeClr val="accent1">
              <a:alpha val="0"/>
            </a:schemeClr>
          </a:solidFill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8841535" y="6732959"/>
            <a:ext cx="1020345" cy="459268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zh-TW" altLang="en-US" sz="2300" b="1" dirty="0" smtClean="0">
                <a:solidFill>
                  <a:srgbClr val="74B230"/>
                </a:solidFill>
                <a:latin typeface="+mj-lt"/>
                <a:hlinkClick r:id="rId5" action="ppaction://hlinksldjump"/>
              </a:rPr>
              <a:t>返回</a:t>
            </a:r>
            <a:endParaRPr lang="zh-TW" altLang="en-US" sz="2300" b="1" dirty="0">
              <a:solidFill>
                <a:srgbClr val="74B230"/>
              </a:solidFill>
              <a:latin typeface="+mj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857096" y="2781498"/>
            <a:ext cx="7494612" cy="938557"/>
          </a:xfrm>
          <a:prstGeom prst="rect">
            <a:avLst/>
          </a:prstGeom>
          <a:solidFill>
            <a:schemeClr val="accent1">
              <a:alpha val="0"/>
            </a:schemeClr>
          </a:soli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55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2160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>
          <a:xfrm>
            <a:off x="1746300" y="11289"/>
            <a:ext cx="7560840" cy="1260211"/>
          </a:xfrm>
        </p:spPr>
        <p:txBody>
          <a:bodyPr/>
          <a:lstStyle/>
          <a:p>
            <a:r>
              <a:rPr lang="zh-TW" altLang="en-US" dirty="0" smtClean="0"/>
              <a:t>附表二、創稿注意事項</a:t>
            </a:r>
          </a:p>
        </p:txBody>
      </p:sp>
      <p:sp>
        <p:nvSpPr>
          <p:cNvPr id="17411" name="內容版面配置區 2"/>
          <p:cNvSpPr>
            <a:spLocks noGrp="1"/>
          </p:cNvSpPr>
          <p:nvPr>
            <p:ph idx="1"/>
          </p:nvPr>
        </p:nvSpPr>
        <p:spPr>
          <a:xfrm>
            <a:off x="462557" y="1240082"/>
            <a:ext cx="9852408" cy="5780909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zh-TW" altLang="en-US" dirty="0" smtClean="0">
                <a:solidFill>
                  <a:srgbClr val="0000FF"/>
                </a:solidFill>
              </a:rPr>
              <a:t>公文繕打注意事項</a:t>
            </a:r>
            <a:endParaRPr lang="en-US" altLang="zh-TW" sz="2100" dirty="0">
              <a:solidFill>
                <a:srgbClr val="0000FF"/>
              </a:solidFill>
            </a:endParaRPr>
          </a:p>
          <a:p>
            <a:pPr lvl="1">
              <a:defRPr/>
            </a:pPr>
            <a:r>
              <a:rPr lang="zh-TW" altLang="en-US" dirty="0" smtClean="0"/>
              <a:t>公文編號 一、 </a:t>
            </a:r>
            <a:r>
              <a:rPr lang="en-US" altLang="zh-TW" dirty="0" smtClean="0"/>
              <a:t>(</a:t>
            </a:r>
            <a:r>
              <a:rPr lang="zh-TW" altLang="en-US" dirty="0" smtClean="0"/>
              <a:t>一</a:t>
            </a:r>
            <a:r>
              <a:rPr lang="en-US" altLang="zh-TW" dirty="0" smtClean="0"/>
              <a:t>)</a:t>
            </a:r>
            <a:r>
              <a:rPr lang="zh-TW" altLang="en-US" dirty="0" smtClean="0"/>
              <a:t> </a:t>
            </a:r>
            <a:r>
              <a:rPr lang="en-US" altLang="zh-TW" dirty="0" smtClean="0"/>
              <a:t>1</a:t>
            </a:r>
            <a:r>
              <a:rPr lang="zh-TW" altLang="en-US" dirty="0" smtClean="0"/>
              <a:t>、 </a:t>
            </a:r>
            <a:r>
              <a:rPr lang="en-US" altLang="zh-TW" dirty="0" smtClean="0"/>
              <a:t>(1) …</a:t>
            </a:r>
            <a:br>
              <a:rPr lang="en-US" altLang="zh-TW" dirty="0" smtClean="0"/>
            </a:br>
            <a:r>
              <a:rPr lang="zh-TW" altLang="en-US" dirty="0" smtClean="0"/>
              <a:t>必須使用公文製作上</a:t>
            </a:r>
            <a:r>
              <a:rPr lang="en-US" altLang="zh-TW" dirty="0" smtClean="0">
                <a:solidFill>
                  <a:srgbClr val="FF0000"/>
                </a:solidFill>
              </a:rPr>
              <a:t>[</a:t>
            </a:r>
            <a:r>
              <a:rPr lang="zh-TW" altLang="en-US" b="1" dirty="0" smtClean="0">
                <a:solidFill>
                  <a:srgbClr val="FF0000"/>
                </a:solidFill>
              </a:rPr>
              <a:t>公文編號</a:t>
            </a:r>
            <a:r>
              <a:rPr lang="en-US" altLang="zh-TW" dirty="0" smtClean="0">
                <a:solidFill>
                  <a:srgbClr val="FF0000"/>
                </a:solidFill>
              </a:rPr>
              <a:t>]</a:t>
            </a:r>
            <a:r>
              <a:rPr lang="zh-TW" altLang="en-US" dirty="0" smtClean="0">
                <a:solidFill>
                  <a:srgbClr val="FF0000"/>
                </a:solidFill>
              </a:rPr>
              <a:t>設定，</a:t>
            </a:r>
            <a:r>
              <a:rPr lang="zh-TW" altLang="en-US" dirty="0" smtClean="0"/>
              <a:t>不可以手動輸入，以免影響公文發文格式</a:t>
            </a:r>
            <a:endParaRPr lang="en-US" altLang="zh-TW" dirty="0" smtClean="0"/>
          </a:p>
          <a:p>
            <a:pPr lvl="1">
              <a:defRPr/>
            </a:pPr>
            <a:r>
              <a:rPr lang="zh-TW" altLang="en-US" dirty="0" smtClean="0"/>
              <a:t>線上簽核公文於傳送時須使用</a:t>
            </a:r>
            <a:r>
              <a:rPr lang="zh-TW" altLang="en-US" dirty="0" smtClean="0">
                <a:solidFill>
                  <a:srgbClr val="FF0000"/>
                </a:solidFill>
              </a:rPr>
              <a:t>自然人憑證</a:t>
            </a:r>
            <a:r>
              <a:rPr lang="zh-TW" altLang="en-US" dirty="0" smtClean="0"/>
              <a:t>加簽</a:t>
            </a:r>
            <a:endParaRPr lang="en-US" altLang="zh-TW" dirty="0" smtClean="0"/>
          </a:p>
          <a:p>
            <a:pPr lvl="1">
              <a:defRPr/>
            </a:pPr>
            <a:r>
              <a:rPr lang="zh-TW" altLang="en-US" dirty="0" smtClean="0"/>
              <a:t>公文於登錄取號時設定公文類別為線上簽核公文或紙本簽核公文，且於</a:t>
            </a:r>
            <a:r>
              <a:rPr lang="zh-TW" altLang="en-US" dirty="0" smtClean="0">
                <a:solidFill>
                  <a:srgbClr val="FF0000"/>
                </a:solidFill>
              </a:rPr>
              <a:t>登錄取號後</a:t>
            </a:r>
            <a:r>
              <a:rPr lang="zh-TW" altLang="en-US" dirty="0" smtClean="0"/>
              <a:t>開始計算公文時效</a:t>
            </a:r>
            <a:endParaRPr lang="en-US" altLang="zh-TW" dirty="0" smtClean="0"/>
          </a:p>
          <a:p>
            <a:pPr lvl="1" eaLnBrk="1" hangingPunct="1">
              <a:defRPr/>
            </a:pPr>
            <a:r>
              <a:rPr lang="zh-TW" altLang="en-US" dirty="0" smtClean="0"/>
              <a:t>附件夾帶</a:t>
            </a:r>
            <a:r>
              <a:rPr lang="en-US" altLang="zh-TW" dirty="0" smtClean="0"/>
              <a:t>:</a:t>
            </a:r>
            <a:r>
              <a:rPr lang="zh-TW" altLang="en-US" dirty="0" smtClean="0"/>
              <a:t>紫紅色</a:t>
            </a:r>
            <a:r>
              <a:rPr lang="en-US" altLang="zh-TW" dirty="0" smtClean="0"/>
              <a:t>(</a:t>
            </a:r>
            <a:r>
              <a:rPr lang="zh-TW" altLang="en-US" dirty="0" smtClean="0"/>
              <a:t>簽稿附件</a:t>
            </a:r>
            <a:r>
              <a:rPr lang="en-US" altLang="zh-TW" dirty="0" smtClean="0"/>
              <a:t>);</a:t>
            </a:r>
            <a:r>
              <a:rPr lang="zh-TW" altLang="en-US" dirty="0" smtClean="0"/>
              <a:t>淡藍色為發文附件。</a:t>
            </a:r>
            <a:endParaRPr lang="en-US" altLang="zh-TW" dirty="0" smtClean="0"/>
          </a:p>
          <a:p>
            <a:pPr marL="847483" lvl="2" indent="-391146">
              <a:buClr>
                <a:srgbClr val="CC0066"/>
              </a:buClr>
              <a:defRPr/>
            </a:pPr>
            <a:r>
              <a:rPr lang="zh-TW" altLang="en-US" sz="3200" dirty="0"/>
              <a:t>附件以正本為限，</a:t>
            </a:r>
            <a:r>
              <a:rPr lang="zh-TW" altLang="en-US" sz="3200" dirty="0">
                <a:solidFill>
                  <a:srgbClr val="FF0000"/>
                </a:solidFill>
              </a:rPr>
              <a:t>副本如需附件需註明含附件</a:t>
            </a:r>
            <a:r>
              <a:rPr lang="zh-TW" altLang="en-US" sz="3200" dirty="0"/>
              <a:t>。</a:t>
            </a:r>
            <a:endParaRPr lang="en-US" altLang="zh-TW" sz="3200" dirty="0"/>
          </a:p>
          <a:p>
            <a:pPr marL="847483" lvl="2" indent="-391146">
              <a:buClr>
                <a:srgbClr val="CC0066"/>
              </a:buClr>
              <a:defRPr/>
            </a:pPr>
            <a:r>
              <a:rPr lang="zh-TW" altLang="en-US" sz="3200" b="1" dirty="0" smtClean="0"/>
              <a:t>為落實推動</a:t>
            </a:r>
            <a:r>
              <a:rPr lang="en-US" altLang="zh-TW" sz="3200" b="1" dirty="0"/>
              <a:t>ODF</a:t>
            </a:r>
            <a:r>
              <a:rPr lang="zh-TW" altLang="en-US" sz="3200" b="1" dirty="0"/>
              <a:t>格式，</a:t>
            </a:r>
            <a:r>
              <a:rPr lang="zh-TW" altLang="en-US" sz="3200" b="1" dirty="0">
                <a:solidFill>
                  <a:srgbClr val="FF0000"/>
                </a:solidFill>
              </a:rPr>
              <a:t>請下載</a:t>
            </a:r>
            <a:r>
              <a:rPr lang="en-US" altLang="zh-TW" sz="3200" b="1" dirty="0" smtClean="0">
                <a:solidFill>
                  <a:srgbClr val="FF0000"/>
                </a:solidFill>
              </a:rPr>
              <a:t>LibreOffice</a:t>
            </a:r>
            <a:r>
              <a:rPr lang="zh-TW" altLang="en-US" sz="3200" b="1" dirty="0">
                <a:solidFill>
                  <a:srgbClr val="FF0000"/>
                </a:solidFill>
              </a:rPr>
              <a:t>程式</a:t>
            </a:r>
            <a:r>
              <a:rPr lang="en-US" altLang="zh-TW" sz="3200" b="1" dirty="0">
                <a:solidFill>
                  <a:srgbClr val="FF0000"/>
                </a:solidFill>
              </a:rPr>
              <a:t>(</a:t>
            </a:r>
            <a:r>
              <a:rPr lang="zh-TW" altLang="en-US" sz="3200" b="1" dirty="0">
                <a:solidFill>
                  <a:srgbClr val="FF0000"/>
                </a:solidFill>
              </a:rPr>
              <a:t>本所首頁</a:t>
            </a:r>
            <a:r>
              <a:rPr lang="en-US" altLang="zh-TW" sz="3200" b="1" dirty="0">
                <a:solidFill>
                  <a:srgbClr val="FF0000"/>
                </a:solidFill>
              </a:rPr>
              <a:t>ODF</a:t>
            </a:r>
            <a:r>
              <a:rPr lang="zh-TW" altLang="en-US" sz="3200" b="1" dirty="0">
                <a:solidFill>
                  <a:srgbClr val="FF0000"/>
                </a:solidFill>
              </a:rPr>
              <a:t>專區</a:t>
            </a:r>
            <a:r>
              <a:rPr lang="en-US" altLang="zh-TW" sz="3200" b="1" dirty="0">
                <a:solidFill>
                  <a:srgbClr val="FF0000"/>
                </a:solidFill>
              </a:rPr>
              <a:t>)</a:t>
            </a:r>
            <a:r>
              <a:rPr lang="zh-TW" altLang="en-US" sz="3200" b="1" dirty="0" smtClean="0"/>
              <a:t>，</a:t>
            </a:r>
            <a:r>
              <a:rPr lang="zh-TW" altLang="en-US" sz="3200" b="1" u="sng" dirty="0" smtClean="0">
                <a:solidFill>
                  <a:srgbClr val="FF0000"/>
                </a:solidFill>
              </a:rPr>
              <a:t>發文請以</a:t>
            </a:r>
            <a:r>
              <a:rPr lang="en-US" altLang="zh-TW" sz="3200" b="1" u="sng" dirty="0" smtClean="0">
                <a:solidFill>
                  <a:srgbClr val="FF0000"/>
                </a:solidFill>
              </a:rPr>
              <a:t>ODF/PDF</a:t>
            </a:r>
            <a:r>
              <a:rPr lang="zh-TW" altLang="en-US" sz="3200" b="1" u="sng" dirty="0" smtClean="0">
                <a:solidFill>
                  <a:srgbClr val="FF0000"/>
                </a:solidFill>
              </a:rPr>
              <a:t>格式為附件</a:t>
            </a:r>
            <a:r>
              <a:rPr lang="zh-TW" altLang="en-US" sz="3200" b="1" dirty="0" smtClean="0"/>
              <a:t>。</a:t>
            </a:r>
            <a:endParaRPr lang="en-US" altLang="zh-TW" sz="3200" b="1" dirty="0"/>
          </a:p>
          <a:p>
            <a:pPr lvl="2">
              <a:defRPr/>
            </a:pPr>
            <a:endParaRPr lang="en-US" altLang="zh-TW" dirty="0" smtClean="0">
              <a:solidFill>
                <a:srgbClr val="FF0000"/>
              </a:solidFill>
            </a:endParaRPr>
          </a:p>
          <a:p>
            <a:pPr lvl="1">
              <a:defRPr/>
            </a:pPr>
            <a:endParaRPr lang="en-US" altLang="zh-TW" dirty="0" smtClean="0">
              <a:solidFill>
                <a:srgbClr val="FF0000"/>
              </a:solidFill>
            </a:endParaRPr>
          </a:p>
          <a:p>
            <a:pPr lvl="1">
              <a:defRPr/>
            </a:pPr>
            <a:endParaRPr lang="en-US" altLang="zh-TW" dirty="0" smtClean="0"/>
          </a:p>
          <a:p>
            <a:pPr lvl="1">
              <a:defRPr/>
            </a:pPr>
            <a:endParaRPr lang="en-US" altLang="zh-TW" dirty="0" smtClean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56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625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1"/>
          <p:cNvSpPr>
            <a:spLocks noGrp="1"/>
          </p:cNvSpPr>
          <p:nvPr>
            <p:ph type="title"/>
          </p:nvPr>
        </p:nvSpPr>
        <p:spPr>
          <a:xfrm>
            <a:off x="1314252" y="108223"/>
            <a:ext cx="8495544" cy="1128537"/>
          </a:xfrm>
        </p:spPr>
        <p:txBody>
          <a:bodyPr/>
          <a:lstStyle/>
          <a:p>
            <a:r>
              <a:rPr lang="zh-TW" altLang="en-US" dirty="0" smtClean="0"/>
              <a:t>附表二、</a:t>
            </a:r>
            <a:r>
              <a:rPr lang="zh-TW" altLang="en-US" dirty="0"/>
              <a:t>創稿注意事項</a:t>
            </a:r>
            <a:endParaRPr lang="zh-TW" altLang="en-US" dirty="0" smtClean="0"/>
          </a:p>
        </p:txBody>
      </p:sp>
      <p:pic>
        <p:nvPicPr>
          <p:cNvPr id="24581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9395" y="1319475"/>
            <a:ext cx="9104242" cy="5478059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799395" y="1620391"/>
            <a:ext cx="9010401" cy="477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defRPr/>
            </a:pPr>
            <a:r>
              <a:rPr lang="zh-TW" altLang="en-US" kern="0" dirty="0" smtClean="0">
                <a:solidFill>
                  <a:srgbClr val="0000FF"/>
                </a:solidFill>
              </a:rPr>
              <a:t>金額</a:t>
            </a:r>
            <a:r>
              <a:rPr lang="zh-TW" altLang="en-US" kern="0" dirty="0">
                <a:solidFill>
                  <a:srgbClr val="0000FF"/>
                </a:solidFill>
              </a:rPr>
              <a:t>、</a:t>
            </a:r>
            <a:r>
              <a:rPr lang="zh-TW" altLang="en-US" kern="0" dirty="0" smtClean="0">
                <a:solidFill>
                  <a:srgbClr val="0000FF"/>
                </a:solidFill>
              </a:rPr>
              <a:t>時間數字的</a:t>
            </a:r>
            <a:r>
              <a:rPr lang="zh-TW" altLang="en-US" kern="0" dirty="0">
                <a:solidFill>
                  <a:srgbClr val="0000FF"/>
                </a:solidFill>
              </a:rPr>
              <a:t>公文標準</a:t>
            </a:r>
            <a:r>
              <a:rPr lang="zh-TW" altLang="en-US" kern="0" dirty="0" smtClean="0">
                <a:solidFill>
                  <a:srgbClr val="0000FF"/>
                </a:solidFill>
              </a:rPr>
              <a:t>寫法</a:t>
            </a:r>
            <a:endParaRPr lang="en-US" altLang="zh-TW" kern="0" dirty="0" smtClean="0">
              <a:solidFill>
                <a:srgbClr val="0000FF"/>
              </a:solidFill>
            </a:endParaRPr>
          </a:p>
          <a:p>
            <a:pPr marL="1222332" lvl="1" indent="-302414">
              <a:buFont typeface="Wingdings" panose="05000000000000000000" pitchFamily="2" charset="2"/>
              <a:buChar char="u"/>
              <a:defRPr/>
            </a:pPr>
            <a:r>
              <a:rPr lang="zh-TW" altLang="en-US" kern="0" dirty="0" smtClean="0"/>
              <a:t>金額</a:t>
            </a:r>
            <a:r>
              <a:rPr lang="zh-TW" altLang="en-US" kern="0" dirty="0"/>
              <a:t>超過萬元或億元，應標示</a:t>
            </a:r>
            <a:r>
              <a:rPr lang="zh-TW" altLang="en-US" kern="0" dirty="0" smtClean="0"/>
              <a:t>為</a:t>
            </a:r>
            <a:r>
              <a:rPr lang="zh-TW" altLang="en-US" kern="0" dirty="0"/>
              <a:t>	      </a:t>
            </a:r>
            <a:r>
              <a:rPr lang="en-US" altLang="zh-TW" kern="0" dirty="0"/>
              <a:t>168</a:t>
            </a:r>
            <a:r>
              <a:rPr lang="zh-TW" altLang="en-US" kern="0" dirty="0"/>
              <a:t>萬</a:t>
            </a:r>
            <a:r>
              <a:rPr lang="en-US" altLang="zh-TW" kern="0" dirty="0"/>
              <a:t>5,185 </a:t>
            </a:r>
            <a:r>
              <a:rPr lang="zh-TW" altLang="en-US" kern="0" dirty="0"/>
              <a:t>元、</a:t>
            </a:r>
            <a:r>
              <a:rPr lang="en-US" altLang="zh-TW" kern="0" dirty="0"/>
              <a:t>12</a:t>
            </a:r>
            <a:r>
              <a:rPr lang="zh-TW" altLang="en-US" kern="0" dirty="0"/>
              <a:t>億</a:t>
            </a:r>
            <a:r>
              <a:rPr lang="en-US" altLang="zh-TW" kern="0" dirty="0"/>
              <a:t>5,285</a:t>
            </a:r>
            <a:r>
              <a:rPr lang="zh-TW" altLang="en-US" kern="0" dirty="0"/>
              <a:t>萬</a:t>
            </a:r>
            <a:r>
              <a:rPr lang="en-US" altLang="zh-TW" kern="0" dirty="0"/>
              <a:t>9,650</a:t>
            </a:r>
            <a:r>
              <a:rPr lang="zh-TW" altLang="en-US" kern="0" dirty="0" smtClean="0"/>
              <a:t>元、</a:t>
            </a:r>
            <a:r>
              <a:rPr lang="en-US" altLang="zh-TW" kern="0" dirty="0" smtClean="0"/>
              <a:t>1</a:t>
            </a:r>
            <a:r>
              <a:rPr lang="zh-TW" altLang="en-US" kern="0" dirty="0" smtClean="0"/>
              <a:t>萬</a:t>
            </a:r>
            <a:r>
              <a:rPr lang="en-US" altLang="zh-TW" kern="0" dirty="0" smtClean="0"/>
              <a:t>500</a:t>
            </a:r>
            <a:r>
              <a:rPr lang="zh-TW" altLang="en-US" kern="0" dirty="0" smtClean="0"/>
              <a:t>元、</a:t>
            </a:r>
            <a:r>
              <a:rPr lang="en-US" altLang="zh-TW" kern="0" dirty="0" smtClean="0"/>
              <a:t>2</a:t>
            </a:r>
            <a:r>
              <a:rPr lang="zh-TW" altLang="en-US" kern="0" dirty="0" smtClean="0"/>
              <a:t>萬</a:t>
            </a:r>
            <a:r>
              <a:rPr lang="en-US" altLang="zh-TW" kern="0" dirty="0" smtClean="0"/>
              <a:t>8</a:t>
            </a:r>
            <a:r>
              <a:rPr lang="zh-TW" altLang="en-US" kern="0" dirty="0" smtClean="0"/>
              <a:t>元</a:t>
            </a:r>
            <a:endParaRPr lang="en-US" altLang="zh-TW" kern="0" dirty="0" smtClean="0"/>
          </a:p>
          <a:p>
            <a:pPr marL="1222332" lvl="1" indent="-302414">
              <a:buFont typeface="Wingdings" panose="05000000000000000000" pitchFamily="2" charset="2"/>
              <a:buChar char="u"/>
              <a:defRPr/>
            </a:pPr>
            <a:r>
              <a:rPr lang="zh-TW" altLang="en-US" kern="0" dirty="0" smtClean="0"/>
              <a:t>時間</a:t>
            </a:r>
            <a:r>
              <a:rPr lang="zh-TW" altLang="en-US" kern="0" dirty="0"/>
              <a:t>表達為上午或下午</a:t>
            </a:r>
            <a:r>
              <a:rPr lang="en-US" altLang="zh-TW" kern="0" dirty="0"/>
              <a:t>6</a:t>
            </a:r>
            <a:r>
              <a:rPr lang="zh-TW" altLang="en-US" kern="0" dirty="0"/>
              <a:t>時</a:t>
            </a:r>
            <a:r>
              <a:rPr lang="en-US" altLang="zh-TW" kern="0" dirty="0"/>
              <a:t>30</a:t>
            </a:r>
            <a:r>
              <a:rPr lang="zh-TW" altLang="en-US" kern="0" dirty="0"/>
              <a:t>分</a:t>
            </a:r>
            <a:r>
              <a:rPr lang="zh-TW" altLang="en-US" kern="0" dirty="0" smtClean="0"/>
              <a:t>， </a:t>
            </a:r>
            <a:r>
              <a:rPr lang="zh-TW" altLang="en-US" kern="0" dirty="0"/>
              <a:t>不宜用</a:t>
            </a:r>
            <a:r>
              <a:rPr lang="en-US" altLang="zh-TW" kern="0" dirty="0"/>
              <a:t>6 :30</a:t>
            </a:r>
            <a:r>
              <a:rPr lang="zh-TW" altLang="en-US" kern="0" dirty="0"/>
              <a:t>方式。</a:t>
            </a:r>
          </a:p>
          <a:p>
            <a:pPr marL="1222332" lvl="1" indent="-302414">
              <a:buFont typeface="Wingdings" panose="05000000000000000000" pitchFamily="2" charset="2"/>
              <a:buChar char="u"/>
              <a:defRPr/>
            </a:pPr>
            <a:r>
              <a:rPr lang="zh-TW" altLang="en-US" kern="0" dirty="0" smtClean="0"/>
              <a:t>日期</a:t>
            </a:r>
            <a:r>
              <a:rPr lang="zh-TW" altLang="en-US" kern="0" dirty="0"/>
              <a:t>表示：</a:t>
            </a:r>
            <a:r>
              <a:rPr lang="en-US" altLang="zh-TW" kern="0" dirty="0"/>
              <a:t>4</a:t>
            </a:r>
            <a:r>
              <a:rPr lang="zh-TW" altLang="en-US" kern="0" dirty="0"/>
              <a:t>月</a:t>
            </a:r>
            <a:r>
              <a:rPr lang="en-US" altLang="zh-TW" kern="0" dirty="0"/>
              <a:t>28</a:t>
            </a:r>
            <a:r>
              <a:rPr lang="zh-TW" altLang="en-US" kern="0" dirty="0"/>
              <a:t>日（星期二）</a:t>
            </a:r>
            <a:r>
              <a:rPr lang="zh-TW" altLang="en-US" kern="0" dirty="0" smtClean="0"/>
              <a:t>， </a:t>
            </a:r>
            <a:r>
              <a:rPr lang="zh-TW" altLang="en-US" kern="0" dirty="0"/>
              <a:t>不宜用</a:t>
            </a:r>
            <a:r>
              <a:rPr lang="en-US" altLang="zh-TW" kern="0" dirty="0"/>
              <a:t>4 /28 </a:t>
            </a:r>
            <a:r>
              <a:rPr lang="zh-TW" altLang="en-US" kern="0" dirty="0"/>
              <a:t>（二） 。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57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6400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內容版面配置區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5458256"/>
              </p:ext>
            </p:extLst>
          </p:nvPr>
        </p:nvGraphicFramePr>
        <p:xfrm>
          <a:off x="594173" y="1620391"/>
          <a:ext cx="9623425" cy="4991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附表三、重要文書規定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58</a:t>
            </a:fld>
            <a:endParaRPr lang="en-US" altLang="zh-TW"/>
          </a:p>
        </p:txBody>
      </p:sp>
      <p:sp>
        <p:nvSpPr>
          <p:cNvPr id="3" name="動作按鈕: 自訂 2">
            <a:hlinkClick r:id="rId7" action="ppaction://hlinksldjump" highlightClick="1"/>
          </p:cNvPr>
          <p:cNvSpPr/>
          <p:nvPr/>
        </p:nvSpPr>
        <p:spPr>
          <a:xfrm>
            <a:off x="9163124" y="6732959"/>
            <a:ext cx="720080" cy="43204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00B050"/>
                </a:solidFill>
                <a:hlinkClick r:id="rId7" action="ppaction://hlinksldjump"/>
              </a:rPr>
              <a:t>返回</a:t>
            </a:r>
            <a:endParaRPr lang="zh-TW" alt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17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4172" y="108223"/>
            <a:ext cx="9865096" cy="1260211"/>
          </a:xfrm>
        </p:spPr>
        <p:txBody>
          <a:bodyPr>
            <a:noAutofit/>
          </a:bodyPr>
          <a:lstStyle/>
          <a:p>
            <a:r>
              <a:rPr lang="zh-TW" altLang="en-US" sz="4800" dirty="0" smtClean="0"/>
              <a:t>附表四、  歸檔時承辦人應</a:t>
            </a:r>
            <a:r>
              <a:rPr lang="zh-TW" altLang="en-US" sz="4800" dirty="0"/>
              <a:t>配合事項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7146868"/>
              </p:ext>
            </p:extLst>
          </p:nvPr>
        </p:nvGraphicFramePr>
        <p:xfrm>
          <a:off x="690615" y="1319476"/>
          <a:ext cx="8698134" cy="54779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550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472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3462">
                <a:tc>
                  <a:txBody>
                    <a:bodyPr/>
                    <a:lstStyle/>
                    <a:p>
                      <a:r>
                        <a:rPr lang="zh-TW" altLang="en-US" sz="23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</a:rPr>
                        <a:t>配合事項</a:t>
                      </a:r>
                      <a:endParaRPr lang="zh-TW" altLang="en-US" sz="23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zh-TW" altLang="en-US" sz="2300" dirty="0" smtClean="0">
                          <a:solidFill>
                            <a:schemeClr val="tx1"/>
                          </a:solidFill>
                        </a:rPr>
                        <a:t>查檢情形</a:t>
                      </a:r>
                      <a:endParaRPr lang="zh-TW" altLang="en-US" sz="2300" dirty="0">
                        <a:solidFill>
                          <a:schemeClr val="tx1"/>
                        </a:solidFill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7440">
                <a:tc>
                  <a:txBody>
                    <a:bodyPr/>
                    <a:lstStyle/>
                    <a:p>
                      <a:r>
                        <a:rPr lang="en-US" altLang="zh-TW" sz="2200" b="1" dirty="0" smtClean="0"/>
                        <a:t>1.</a:t>
                      </a:r>
                      <a:r>
                        <a:rPr lang="zh-TW" altLang="en-US" sz="2200" b="1" dirty="0" smtClean="0"/>
                        <a:t>案件或附件為原件應完整且未被破壞</a:t>
                      </a:r>
                      <a:endParaRPr lang="zh-TW" altLang="en-US" sz="2200" b="1" dirty="0"/>
                    </a:p>
                  </a:txBody>
                  <a:tcPr marL="106934" marR="106934" marT="50408" marB="50408">
                    <a:solidFill>
                      <a:srgbClr val="55CF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300" b="1" dirty="0" smtClean="0"/>
                        <a:t>•</a:t>
                      </a:r>
                      <a:r>
                        <a:rPr lang="zh-TW" altLang="en-US" sz="2300" b="1" dirty="0" smtClean="0"/>
                        <a:t>未以原件歸檔且未經簽奉核准</a:t>
                      </a:r>
                    </a:p>
                    <a:p>
                      <a:r>
                        <a:rPr lang="en-US" altLang="zh-TW" sz="2300" b="1" dirty="0" smtClean="0"/>
                        <a:t>•</a:t>
                      </a:r>
                      <a:r>
                        <a:rPr lang="zh-TW" altLang="en-US" sz="2300" b="1" dirty="0" smtClean="0"/>
                        <a:t>案件或附件不全，或未經簽准</a:t>
                      </a:r>
                      <a:r>
                        <a:rPr lang="zh-TW" altLang="en-US" sz="2300" b="1" dirty="0" smtClean="0">
                          <a:solidFill>
                            <a:srgbClr val="FF0000"/>
                          </a:solidFill>
                        </a:rPr>
                        <a:t>附件抽存</a:t>
                      </a:r>
                    </a:p>
                    <a:p>
                      <a:r>
                        <a:rPr lang="en-US" altLang="zh-TW" sz="2300" b="1" dirty="0" smtClean="0"/>
                        <a:t>•</a:t>
                      </a:r>
                      <a:r>
                        <a:rPr lang="zh-TW" altLang="en-US" sz="2300" b="1" dirty="0" smtClean="0"/>
                        <a:t>污損、內容不清楚或無法讀取</a:t>
                      </a:r>
                      <a:endParaRPr lang="zh-TW" altLang="en-US" sz="2300" b="1" dirty="0"/>
                    </a:p>
                  </a:txBody>
                  <a:tcPr marL="106934" marR="106934" marT="50408" marB="50408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462">
                <a:tc>
                  <a:txBody>
                    <a:bodyPr/>
                    <a:lstStyle/>
                    <a:p>
                      <a:r>
                        <a:rPr lang="en-US" altLang="zh-TW" sz="2200" b="1" dirty="0" smtClean="0"/>
                        <a:t>2.</a:t>
                      </a:r>
                      <a:r>
                        <a:rPr lang="zh-TW" altLang="en-US" sz="2200" b="1" dirty="0" smtClean="0"/>
                        <a:t>頁碼編寫</a:t>
                      </a:r>
                      <a:endParaRPr lang="zh-TW" altLang="en-US" sz="2200" b="1" dirty="0"/>
                    </a:p>
                  </a:txBody>
                  <a:tcPr marL="106934" marR="106934" marT="50408" marB="50408">
                    <a:solidFill>
                      <a:srgbClr val="55CF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300" b="1" dirty="0" smtClean="0"/>
                        <a:t>•</a:t>
                      </a:r>
                      <a:r>
                        <a:rPr lang="zh-TW" altLang="en-US" sz="2300" b="1" dirty="0" smtClean="0"/>
                        <a:t>頁碼未編寫或編寫有誤</a:t>
                      </a:r>
                      <a:endParaRPr lang="zh-TW" altLang="en-US" sz="2300" b="1" dirty="0"/>
                    </a:p>
                  </a:txBody>
                  <a:tcPr marL="106934" marR="106934" marT="50408" marB="50408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7207">
                <a:tc>
                  <a:txBody>
                    <a:bodyPr/>
                    <a:lstStyle/>
                    <a:p>
                      <a:r>
                        <a:rPr lang="en-US" altLang="zh-TW" sz="2200" b="1" dirty="0" smtClean="0"/>
                        <a:t>3.</a:t>
                      </a:r>
                      <a:r>
                        <a:rPr lang="zh-TW" altLang="en-US" sz="2200" b="1" dirty="0" smtClean="0"/>
                        <a:t>分類號、保存年限填列</a:t>
                      </a:r>
                      <a:endParaRPr lang="zh-TW" altLang="en-US" sz="2200" b="1" dirty="0"/>
                    </a:p>
                  </a:txBody>
                  <a:tcPr marL="106934" marR="106934" marT="50408" marB="50408">
                    <a:solidFill>
                      <a:srgbClr val="55CF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300" b="1" dirty="0" smtClean="0"/>
                        <a:t>分類號、保存年限未填列或填列有誤</a:t>
                      </a:r>
                      <a:endParaRPr lang="zh-TW" altLang="en-US" sz="2300" b="1" dirty="0"/>
                    </a:p>
                  </a:txBody>
                  <a:tcPr marL="106934" marR="106934" marT="50408" marB="50408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1682">
                <a:tc>
                  <a:txBody>
                    <a:bodyPr/>
                    <a:lstStyle/>
                    <a:p>
                      <a:r>
                        <a:rPr lang="en-US" altLang="zh-TW" sz="2200" b="1" dirty="0" smtClean="0"/>
                        <a:t>4.</a:t>
                      </a:r>
                      <a:r>
                        <a:rPr lang="zh-TW" altLang="en-US" sz="2200" b="1" dirty="0" smtClean="0"/>
                        <a:t>騎縫章或職名章</a:t>
                      </a:r>
                      <a:endParaRPr lang="zh-TW" altLang="en-US" sz="2200" b="1" dirty="0"/>
                    </a:p>
                  </a:txBody>
                  <a:tcPr marL="106934" marR="106934" marT="50408" marB="50408">
                    <a:solidFill>
                      <a:srgbClr val="55CF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300" b="1" dirty="0" smtClean="0"/>
                        <a:t>•</a:t>
                      </a:r>
                      <a:r>
                        <a:rPr lang="zh-TW" altLang="zh-TW" sz="2000" b="1" dirty="0" smtClean="0">
                          <a:effectLst/>
                          <a:ea typeface="+mn-ea"/>
                          <a:cs typeface="Times New Roman"/>
                        </a:rPr>
                        <a:t>本文逾</a:t>
                      </a:r>
                      <a:r>
                        <a:rPr lang="en-US" altLang="zh-TW" sz="2000" b="1" dirty="0" smtClean="0">
                          <a:effectLst/>
                          <a:ea typeface="+mn-ea"/>
                          <a:cs typeface="Times New Roman"/>
                        </a:rPr>
                        <a:t>2</a:t>
                      </a:r>
                      <a:r>
                        <a:rPr lang="zh-TW" altLang="zh-TW" sz="2000" b="1" dirty="0" smtClean="0">
                          <a:effectLst/>
                          <a:ea typeface="+mn-ea"/>
                          <a:cs typeface="Times New Roman"/>
                        </a:rPr>
                        <a:t>頁</a:t>
                      </a:r>
                      <a:r>
                        <a:rPr lang="zh-TW" altLang="en-US" sz="2000" b="1" dirty="0" smtClean="0">
                          <a:effectLst/>
                          <a:ea typeface="+mn-ea"/>
                          <a:cs typeface="Times New Roman"/>
                        </a:rPr>
                        <a:t>、</a:t>
                      </a:r>
                      <a:r>
                        <a:rPr lang="zh-TW" altLang="zh-TW" sz="2000" b="1" dirty="0" smtClean="0">
                          <a:effectLst/>
                          <a:ea typeface="+mn-ea"/>
                          <a:cs typeface="Times New Roman"/>
                        </a:rPr>
                        <a:t>隨本文裝訂附件與附件間未蓋</a:t>
                      </a:r>
                      <a:endParaRPr lang="zh-TW" altLang="en-US" sz="2300" b="1" dirty="0"/>
                    </a:p>
                  </a:txBody>
                  <a:tcPr marL="106934" marR="106934" marT="50408" marB="50408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7207">
                <a:tc>
                  <a:txBody>
                    <a:bodyPr/>
                    <a:lstStyle/>
                    <a:p>
                      <a:r>
                        <a:rPr lang="en-US" altLang="zh-TW" sz="2200" b="1" dirty="0" smtClean="0"/>
                        <a:t>5.</a:t>
                      </a:r>
                      <a:r>
                        <a:rPr lang="zh-TW" altLang="en-US" sz="2200" b="1" dirty="0" smtClean="0"/>
                        <a:t> 屬特殊媒體型式者之記載</a:t>
                      </a:r>
                      <a:endParaRPr lang="zh-TW" altLang="en-US" sz="2200" b="1" dirty="0"/>
                    </a:p>
                  </a:txBody>
                  <a:tcPr marL="106934" marR="106934" marT="50408" marB="50408">
                    <a:solidFill>
                      <a:srgbClr val="55CF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300" b="1" dirty="0" smtClean="0"/>
                        <a:t>•</a:t>
                      </a:r>
                      <a:r>
                        <a:rPr lang="zh-TW" altLang="en-US" sz="2300" b="1" dirty="0" smtClean="0"/>
                        <a:t>有特殊媒體型式，未依規定於媒體</a:t>
                      </a:r>
                      <a:r>
                        <a:rPr lang="en-US" altLang="zh-TW" sz="2300" b="1" dirty="0" smtClean="0"/>
                        <a:t>(</a:t>
                      </a:r>
                      <a:r>
                        <a:rPr lang="zh-TW" altLang="en-US" sz="2300" b="1" dirty="0" smtClean="0"/>
                        <a:t>即載體</a:t>
                      </a:r>
                      <a:r>
                        <a:rPr lang="en-US" altLang="zh-TW" sz="2300" b="1" dirty="0" smtClean="0"/>
                        <a:t>)</a:t>
                      </a:r>
                      <a:r>
                        <a:rPr lang="zh-TW" altLang="en-US" sz="2300" b="1" dirty="0" smtClean="0"/>
                        <a:t>或外包裝載明名稱、文</a:t>
                      </a:r>
                      <a:r>
                        <a:rPr lang="en-US" altLang="zh-TW" sz="2300" b="1" dirty="0" smtClean="0"/>
                        <a:t>(</a:t>
                      </a:r>
                      <a:r>
                        <a:rPr lang="zh-TW" altLang="en-US" sz="2300" b="1" dirty="0" smtClean="0"/>
                        <a:t>編</a:t>
                      </a:r>
                      <a:r>
                        <a:rPr lang="en-US" altLang="zh-TW" sz="2300" b="1" dirty="0" smtClean="0"/>
                        <a:t>)</a:t>
                      </a:r>
                      <a:r>
                        <a:rPr lang="zh-TW" altLang="en-US" sz="2300" b="1" dirty="0" smtClean="0"/>
                        <a:t>號</a:t>
                      </a:r>
                      <a:r>
                        <a:rPr lang="en-US" altLang="zh-TW" sz="2300" b="1" dirty="0" smtClean="0"/>
                        <a:t>…</a:t>
                      </a:r>
                      <a:r>
                        <a:rPr lang="zh-TW" altLang="en-US" sz="2300" b="1" dirty="0" smtClean="0"/>
                        <a:t>內容概要等</a:t>
                      </a:r>
                      <a:endParaRPr lang="zh-TW" altLang="en-US" sz="2300" b="1" dirty="0"/>
                    </a:p>
                  </a:txBody>
                  <a:tcPr marL="106934" marR="106934" marT="50408" marB="50408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67440">
                <a:tc>
                  <a:txBody>
                    <a:bodyPr/>
                    <a:lstStyle/>
                    <a:p>
                      <a:r>
                        <a:rPr lang="en-US" altLang="zh-TW" sz="2200" b="1" dirty="0" smtClean="0"/>
                        <a:t>6.</a:t>
                      </a:r>
                      <a:r>
                        <a:rPr lang="zh-TW" altLang="en-US" sz="2200" b="1" dirty="0" smtClean="0"/>
                        <a:t>其他</a:t>
                      </a:r>
                    </a:p>
                    <a:p>
                      <a:endParaRPr lang="zh-TW" altLang="en-US" sz="2200" b="1" dirty="0"/>
                    </a:p>
                  </a:txBody>
                  <a:tcPr marL="106934" marR="106934" marT="50408" marB="50408">
                    <a:solidFill>
                      <a:srgbClr val="55CF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300" b="1" dirty="0" smtClean="0"/>
                        <a:t>•</a:t>
                      </a:r>
                      <a:r>
                        <a:rPr lang="zh-TW" altLang="en-US" sz="2300" b="1" dirty="0" smtClean="0"/>
                        <a:t>漏判、漏印、漏發及漏會</a:t>
                      </a:r>
                    </a:p>
                    <a:p>
                      <a:r>
                        <a:rPr lang="en-US" altLang="zh-TW" sz="2300" b="1" dirty="0" smtClean="0"/>
                        <a:t>•</a:t>
                      </a:r>
                      <a:r>
                        <a:rPr lang="zh-TW" altLang="en-US" sz="2300" b="1" dirty="0" smtClean="0"/>
                        <a:t>文</a:t>
                      </a:r>
                      <a:r>
                        <a:rPr lang="en-US" altLang="zh-TW" sz="2300" b="1" dirty="0" smtClean="0"/>
                        <a:t>(</a:t>
                      </a:r>
                      <a:r>
                        <a:rPr lang="zh-TW" altLang="en-US" sz="2300" b="1" dirty="0" smtClean="0"/>
                        <a:t>編</a:t>
                      </a:r>
                      <a:r>
                        <a:rPr lang="en-US" altLang="zh-TW" sz="2300" b="1" dirty="0" smtClean="0"/>
                        <a:t>)</a:t>
                      </a:r>
                      <a:r>
                        <a:rPr lang="zh-TW" altLang="en-US" sz="2300" b="1" dirty="0" smtClean="0"/>
                        <a:t>號未編列或有誤</a:t>
                      </a:r>
                      <a:endParaRPr lang="zh-TW" altLang="en-US" sz="2300" b="1" dirty="0"/>
                    </a:p>
                  </a:txBody>
                  <a:tcPr marL="106934" marR="106934" marT="50408" marB="50408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59</a:t>
            </a:fld>
            <a:endParaRPr lang="en-US" altLang="zh-TW"/>
          </a:p>
        </p:txBody>
      </p:sp>
      <p:sp>
        <p:nvSpPr>
          <p:cNvPr id="6" name="文字方塊 5"/>
          <p:cNvSpPr txBox="1"/>
          <p:nvPr/>
        </p:nvSpPr>
        <p:spPr>
          <a:xfrm>
            <a:off x="9667180" y="1637043"/>
            <a:ext cx="564592" cy="500170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eaVert" wrap="square" lIns="104306" tIns="52153" rIns="104306" bIns="52153" rtlCol="0">
            <a:spAutoFit/>
          </a:bodyPr>
          <a:lstStyle/>
          <a:p>
            <a:r>
              <a:rPr lang="zh-TW" altLang="en-US" sz="2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檔</a:t>
            </a:r>
            <a:r>
              <a:rPr lang="zh-TW" altLang="en-US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管人員查核退件，要求補正</a:t>
            </a:r>
          </a:p>
        </p:txBody>
      </p:sp>
      <p:sp>
        <p:nvSpPr>
          <p:cNvPr id="7" name="動作按鈕: 自訂 6">
            <a:hlinkClick r:id="rId2" action="ppaction://hlinksldjump" highlightClick="1"/>
          </p:cNvPr>
          <p:cNvSpPr/>
          <p:nvPr/>
        </p:nvSpPr>
        <p:spPr>
          <a:xfrm>
            <a:off x="9133148" y="6732959"/>
            <a:ext cx="720080" cy="43204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00B050"/>
                </a:solidFill>
                <a:hlinkClick r:id="rId3" action="ppaction://hlinksldjump"/>
              </a:rPr>
              <a:t>返回</a:t>
            </a:r>
            <a:endParaRPr lang="zh-TW" alt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22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9" name="Group 2"/>
          <p:cNvGrpSpPr>
            <a:grpSpLocks/>
          </p:cNvGrpSpPr>
          <p:nvPr/>
        </p:nvGrpSpPr>
        <p:grpSpPr bwMode="auto">
          <a:xfrm>
            <a:off x="2974790" y="1021195"/>
            <a:ext cx="3956186" cy="887228"/>
            <a:chOff x="2282" y="3131"/>
            <a:chExt cx="2112" cy="816"/>
          </a:xfrm>
          <a:noFill/>
        </p:grpSpPr>
        <p:sp>
          <p:nvSpPr>
            <p:cNvPr id="9237" name="AutoShape 3"/>
            <p:cNvSpPr>
              <a:spLocks noChangeArrowheads="1"/>
            </p:cNvSpPr>
            <p:nvPr/>
          </p:nvSpPr>
          <p:spPr bwMode="auto">
            <a:xfrm>
              <a:off x="2282" y="3131"/>
              <a:ext cx="2112" cy="816"/>
            </a:xfrm>
            <a:prstGeom prst="flowChartDecision">
              <a:avLst/>
            </a:prstGeom>
            <a:grpFill/>
            <a:ln w="38100" cap="sq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5000">
                <a:latin typeface="Times New Roman" pitchFamily="18" charset="0"/>
              </a:endParaRPr>
            </a:p>
          </p:txBody>
        </p:sp>
        <p:sp>
          <p:nvSpPr>
            <p:cNvPr id="9238" name="WordArt 4"/>
            <p:cNvSpPr>
              <a:spLocks noChangeArrowheads="1" noChangeShapeType="1" noTextEdit="1"/>
            </p:cNvSpPr>
            <p:nvPr/>
          </p:nvSpPr>
          <p:spPr bwMode="auto">
            <a:xfrm>
              <a:off x="2914" y="3395"/>
              <a:ext cx="1056" cy="288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zh-TW" altLang="en-US" sz="4100" b="1" kern="10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標楷體"/>
                  <a:ea typeface="標楷體"/>
                </a:rPr>
                <a:t>決</a:t>
              </a:r>
              <a:r>
                <a:rPr lang="zh-TW" altLang="en-US" sz="4100" b="1" kern="10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標楷體"/>
                  <a:ea typeface="標楷體"/>
                </a:rPr>
                <a:t>行</a:t>
              </a:r>
              <a:endParaRPr lang="zh-TW" altLang="en-US" sz="41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標楷體"/>
                <a:ea typeface="標楷體"/>
              </a:endParaRPr>
            </a:p>
          </p:txBody>
        </p:sp>
      </p:grpSp>
      <p:grpSp>
        <p:nvGrpSpPr>
          <p:cNvPr id="9220" name="Group 5"/>
          <p:cNvGrpSpPr>
            <a:grpSpLocks/>
          </p:cNvGrpSpPr>
          <p:nvPr/>
        </p:nvGrpSpPr>
        <p:grpSpPr bwMode="auto">
          <a:xfrm>
            <a:off x="2591779" y="3208211"/>
            <a:ext cx="2049568" cy="840140"/>
            <a:chOff x="1968" y="2928"/>
            <a:chExt cx="1104" cy="48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9235" name="AutoShape 6"/>
            <p:cNvSpPr>
              <a:spLocks noChangeArrowheads="1"/>
            </p:cNvSpPr>
            <p:nvPr/>
          </p:nvSpPr>
          <p:spPr bwMode="auto">
            <a:xfrm>
              <a:off x="1968" y="2928"/>
              <a:ext cx="1104" cy="480"/>
            </a:xfrm>
            <a:prstGeom prst="flowChartProcess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5000">
                <a:latin typeface="Times New Roman" pitchFamily="18" charset="0"/>
              </a:endParaRPr>
            </a:p>
          </p:txBody>
        </p:sp>
        <p:sp>
          <p:nvSpPr>
            <p:cNvPr id="9236" name="WordArt 7"/>
            <p:cNvSpPr>
              <a:spLocks noChangeArrowheads="1" noChangeShapeType="1" noTextEdit="1"/>
            </p:cNvSpPr>
            <p:nvPr/>
          </p:nvSpPr>
          <p:spPr bwMode="auto">
            <a:xfrm>
              <a:off x="2112" y="3024"/>
              <a:ext cx="816" cy="28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zh-TW" altLang="en-US" sz="41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標楷體"/>
                  <a:ea typeface="標楷體"/>
                </a:rPr>
                <a:t>存查</a:t>
              </a:r>
            </a:p>
          </p:txBody>
        </p:sp>
      </p:grpSp>
      <p:grpSp>
        <p:nvGrpSpPr>
          <p:cNvPr id="9221" name="Group 8"/>
          <p:cNvGrpSpPr>
            <a:grpSpLocks/>
          </p:cNvGrpSpPr>
          <p:nvPr/>
        </p:nvGrpSpPr>
        <p:grpSpPr bwMode="auto">
          <a:xfrm>
            <a:off x="4939061" y="3211855"/>
            <a:ext cx="1960457" cy="840140"/>
            <a:chOff x="3264" y="2928"/>
            <a:chExt cx="1056" cy="480"/>
          </a:xfrm>
          <a:solidFill>
            <a:srgbClr val="CCFF66"/>
          </a:solidFill>
        </p:grpSpPr>
        <p:sp>
          <p:nvSpPr>
            <p:cNvPr id="9233" name="AutoShape 9"/>
            <p:cNvSpPr>
              <a:spLocks noChangeArrowheads="1"/>
            </p:cNvSpPr>
            <p:nvPr/>
          </p:nvSpPr>
          <p:spPr bwMode="auto">
            <a:xfrm>
              <a:off x="3264" y="2928"/>
              <a:ext cx="1056" cy="480"/>
            </a:xfrm>
            <a:prstGeom prst="flowChartProcess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5000">
                <a:latin typeface="Times New Roman" pitchFamily="18" charset="0"/>
              </a:endParaRPr>
            </a:p>
          </p:txBody>
        </p:sp>
        <p:sp>
          <p:nvSpPr>
            <p:cNvPr id="9234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3408" y="3024"/>
              <a:ext cx="816" cy="28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zh-TW" altLang="en-US" sz="41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標楷體"/>
                  <a:ea typeface="標楷體"/>
                </a:rPr>
                <a:t>發文</a:t>
              </a:r>
            </a:p>
          </p:txBody>
        </p:sp>
      </p:grpSp>
      <p:grpSp>
        <p:nvGrpSpPr>
          <p:cNvPr id="9222" name="Group 12"/>
          <p:cNvGrpSpPr>
            <a:grpSpLocks/>
          </p:cNvGrpSpPr>
          <p:nvPr/>
        </p:nvGrpSpPr>
        <p:grpSpPr bwMode="auto">
          <a:xfrm>
            <a:off x="2620252" y="4495416"/>
            <a:ext cx="4544695" cy="588098"/>
            <a:chOff x="1968" y="3696"/>
            <a:chExt cx="2448" cy="384"/>
          </a:xfrm>
          <a:noFill/>
        </p:grpSpPr>
        <p:sp>
          <p:nvSpPr>
            <p:cNvPr id="9231" name="AutoShape 13"/>
            <p:cNvSpPr>
              <a:spLocks noChangeArrowheads="1"/>
            </p:cNvSpPr>
            <p:nvPr/>
          </p:nvSpPr>
          <p:spPr bwMode="auto">
            <a:xfrm>
              <a:off x="1968" y="3696"/>
              <a:ext cx="2448" cy="384"/>
            </a:xfrm>
            <a:prstGeom prst="flowChartTerminator">
              <a:avLst/>
            </a:prstGeom>
            <a:grp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5000">
                <a:latin typeface="Times New Roman" pitchFamily="18" charset="0"/>
              </a:endParaRPr>
            </a:p>
          </p:txBody>
        </p:sp>
        <p:sp>
          <p:nvSpPr>
            <p:cNvPr id="9232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2496" y="3744"/>
              <a:ext cx="1488" cy="288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zh-TW" altLang="en-US" sz="4100" kern="10" dirty="0">
                  <a:ln w="9525" cap="sq">
                    <a:solidFill>
                      <a:schemeClr val="accent1">
                        <a:lumMod val="75000"/>
                      </a:schemeClr>
                    </a:solidFill>
                    <a:round/>
                    <a:headEnd type="none" w="sm" len="sm"/>
                    <a:tailEnd type="none" w="sm" len="sm"/>
                  </a:ln>
                  <a:latin typeface="標楷體"/>
                  <a:ea typeface="標楷體"/>
                </a:rPr>
                <a:t>結案歸檔</a:t>
              </a:r>
            </a:p>
          </p:txBody>
        </p:sp>
      </p:grpSp>
      <p:sp>
        <p:nvSpPr>
          <p:cNvPr id="9224" name="Line 24"/>
          <p:cNvSpPr>
            <a:spLocks noChangeShapeType="1"/>
          </p:cNvSpPr>
          <p:nvPr/>
        </p:nvSpPr>
        <p:spPr bwMode="auto">
          <a:xfrm>
            <a:off x="4945661" y="1980431"/>
            <a:ext cx="0" cy="288032"/>
          </a:xfrm>
          <a:prstGeom prst="line">
            <a:avLst/>
          </a:prstGeom>
          <a:noFill/>
          <a:ln w="76200" cap="sq">
            <a:solidFill>
              <a:schemeClr val="accent2">
                <a:lumMod val="60000"/>
                <a:lumOff val="40000"/>
              </a:schemeClr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306" tIns="52153" rIns="104306" bIns="52153"/>
          <a:lstStyle/>
          <a:p>
            <a:endParaRPr lang="zh-TW" altLang="en-US"/>
          </a:p>
        </p:txBody>
      </p:sp>
      <p:sp>
        <p:nvSpPr>
          <p:cNvPr id="9225" name="Line 27"/>
          <p:cNvSpPr>
            <a:spLocks noChangeShapeType="1"/>
          </p:cNvSpPr>
          <p:nvPr/>
        </p:nvSpPr>
        <p:spPr bwMode="auto">
          <a:xfrm flipH="1">
            <a:off x="5706740" y="2844528"/>
            <a:ext cx="0" cy="360039"/>
          </a:xfrm>
          <a:prstGeom prst="line">
            <a:avLst/>
          </a:prstGeom>
          <a:noFill/>
          <a:ln w="76200" cap="sq">
            <a:solidFill>
              <a:schemeClr val="accent2">
                <a:lumMod val="60000"/>
                <a:lumOff val="40000"/>
              </a:schemeClr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306" tIns="52153" rIns="104306" bIns="52153"/>
          <a:lstStyle/>
          <a:p>
            <a:endParaRPr lang="zh-TW" altLang="en-US"/>
          </a:p>
        </p:txBody>
      </p:sp>
      <p:sp>
        <p:nvSpPr>
          <p:cNvPr id="9226" name="AutoShape 30"/>
          <p:cNvSpPr>
            <a:spLocks/>
          </p:cNvSpPr>
          <p:nvPr/>
        </p:nvSpPr>
        <p:spPr bwMode="auto">
          <a:xfrm rot="5368058">
            <a:off x="4682565" y="3202618"/>
            <a:ext cx="420070" cy="2138680"/>
          </a:xfrm>
          <a:prstGeom prst="rightBrace">
            <a:avLst>
              <a:gd name="adj1" fmla="val 40000"/>
              <a:gd name="adj2" fmla="val 50000"/>
            </a:avLst>
          </a:prstGeom>
          <a:noFill/>
          <a:ln w="76200" cap="sq">
            <a:solidFill>
              <a:schemeClr val="accent2">
                <a:lumMod val="60000"/>
                <a:lumOff val="40000"/>
              </a:schemeClr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306" tIns="52153" rIns="104306" bIns="52153" anchor="ctr"/>
          <a:lstStyle>
            <a:lvl1pPr eaLnBrk="0" hangingPunct="0">
              <a:spcBef>
                <a:spcPct val="20000"/>
              </a:spcBef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5000">
              <a:latin typeface="Times New Roman" pitchFamily="18" charset="0"/>
            </a:endParaRPr>
          </a:p>
        </p:txBody>
      </p:sp>
      <p:sp>
        <p:nvSpPr>
          <p:cNvPr id="9227" name="Rectangle 31"/>
          <p:cNvSpPr>
            <a:spLocks noChangeArrowheads="1"/>
          </p:cNvSpPr>
          <p:nvPr/>
        </p:nvSpPr>
        <p:spPr bwMode="auto">
          <a:xfrm>
            <a:off x="1961247" y="207984"/>
            <a:ext cx="7916086" cy="813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zh-TW" altLang="en-US" sz="4600" dirty="0"/>
              <a:t>一、公文處理流程說明</a:t>
            </a:r>
            <a:r>
              <a:rPr lang="en-US" altLang="zh-TW" sz="4600" dirty="0"/>
              <a:t>-3</a:t>
            </a:r>
          </a:p>
        </p:txBody>
      </p:sp>
      <p:sp>
        <p:nvSpPr>
          <p:cNvPr id="9228" name="Line 27"/>
          <p:cNvSpPr>
            <a:spLocks noChangeShapeType="1"/>
          </p:cNvSpPr>
          <p:nvPr/>
        </p:nvSpPr>
        <p:spPr bwMode="auto">
          <a:xfrm flipH="1">
            <a:off x="4050556" y="2844528"/>
            <a:ext cx="0" cy="360039"/>
          </a:xfrm>
          <a:prstGeom prst="line">
            <a:avLst/>
          </a:prstGeom>
          <a:noFill/>
          <a:ln w="76200" cap="sq">
            <a:solidFill>
              <a:schemeClr val="accent2">
                <a:lumMod val="60000"/>
                <a:lumOff val="40000"/>
              </a:schemeClr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306" tIns="52153" rIns="104306" bIns="52153"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5ECD70-FAF1-4047-8A2C-96177B54E748}" type="slidenum">
              <a:rPr lang="en-US" altLang="zh-TW" smtClean="0"/>
              <a:pPr>
                <a:defRPr/>
              </a:pPr>
              <a:t>6</a:t>
            </a:fld>
            <a:endParaRPr lang="en-US" altLang="zh-TW"/>
          </a:p>
        </p:txBody>
      </p:sp>
      <p:sp>
        <p:nvSpPr>
          <p:cNvPr id="25" name="WordArt 38"/>
          <p:cNvSpPr>
            <a:spLocks noChangeArrowheads="1" noChangeShapeType="1" noTextEdit="1"/>
          </p:cNvSpPr>
          <p:nvPr/>
        </p:nvSpPr>
        <p:spPr bwMode="auto">
          <a:xfrm>
            <a:off x="3376800" y="2268464"/>
            <a:ext cx="2974652" cy="576064"/>
          </a:xfrm>
          <a:prstGeom prst="rect">
            <a:avLst/>
          </a:prstGeom>
          <a:noFill/>
        </p:spPr>
        <p:txBody>
          <a:bodyPr wrap="none" lIns="104306" tIns="52153" rIns="104306" bIns="52153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zh-TW" altLang="en-US" sz="41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標楷體"/>
                <a:ea typeface="標楷體"/>
              </a:rPr>
              <a:t>承辦人員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7794972" y="1188343"/>
            <a:ext cx="2520280" cy="55092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重要</a:t>
            </a:r>
            <a:r>
              <a:rPr lang="en-US" altLang="zh-TW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en-US" altLang="zh-TW" sz="3200" dirty="0" smtClean="0">
                <a:solidFill>
                  <a:srgbClr val="FF0000"/>
                </a:solidFill>
              </a:rPr>
              <a:t>107</a:t>
            </a:r>
            <a:r>
              <a:rPr lang="zh-TW" altLang="en-US" sz="3200" dirty="0" smtClean="0">
                <a:solidFill>
                  <a:srgbClr val="FF0000"/>
                </a:solidFill>
              </a:rPr>
              <a:t>年</a:t>
            </a:r>
            <a:r>
              <a:rPr lang="en-US" altLang="zh-TW" sz="3200" dirty="0" smtClean="0">
                <a:solidFill>
                  <a:srgbClr val="FF0000"/>
                </a:solidFill>
              </a:rPr>
              <a:t>5</a:t>
            </a:r>
            <a:r>
              <a:rPr lang="zh-TW" altLang="en-US" sz="3200" dirty="0" smtClean="0">
                <a:solidFill>
                  <a:srgbClr val="FF0000"/>
                </a:solidFill>
              </a:rPr>
              <a:t>月</a:t>
            </a:r>
            <a:r>
              <a:rPr lang="en-US" altLang="zh-TW" sz="3200" dirty="0" smtClean="0">
                <a:solidFill>
                  <a:srgbClr val="FF0000"/>
                </a:solidFill>
              </a:rPr>
              <a:t>21</a:t>
            </a:r>
            <a:r>
              <a:rPr lang="zh-TW" altLang="en-US" sz="3200" dirty="0" smtClean="0">
                <a:solidFill>
                  <a:srgbClr val="FF0000"/>
                </a:solidFill>
              </a:rPr>
              <a:t>日原能會函示，主委於原能會業務會報中指示</a:t>
            </a:r>
            <a:r>
              <a:rPr lang="zh-TW" altLang="en-US" sz="3200" u="sng" dirty="0" smtClean="0">
                <a:solidFill>
                  <a:srgbClr val="FF0000"/>
                </a:solidFill>
              </a:rPr>
              <a:t>原能會及所屬機關之</a:t>
            </a:r>
            <a:r>
              <a:rPr lang="zh-TW" altLang="en-US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公文發文平均日數要控制在</a:t>
            </a:r>
            <a:r>
              <a:rPr lang="en-US" altLang="zh-TW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zh-TW" altLang="en-US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天以內</a:t>
            </a:r>
            <a:endParaRPr lang="zh-TW" altLang="en-US" sz="32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矩形圖說文字 3"/>
          <p:cNvSpPr/>
          <p:nvPr/>
        </p:nvSpPr>
        <p:spPr>
          <a:xfrm>
            <a:off x="7650956" y="1188343"/>
            <a:ext cx="2664296" cy="5616624"/>
          </a:xfrm>
          <a:prstGeom prst="wedgeRectCallout">
            <a:avLst>
              <a:gd name="adj1" fmla="val -78150"/>
              <a:gd name="adj2" fmla="val -306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838623" y="5083514"/>
            <a:ext cx="68348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發文使用日數計算方式</a:t>
            </a:r>
            <a:r>
              <a:rPr lang="en-US" altLang="zh-TW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從</a:t>
            </a:r>
            <a:r>
              <a:rPr lang="zh-TW" altLang="en-US" sz="2800" b="1" u="sng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收文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次日起算至發文之日止。</a:t>
            </a: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從創稿</a:t>
            </a:r>
            <a:r>
              <a:rPr lang="zh-TW" altLang="en-US" sz="2800" b="1" u="sng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登錄取號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起算至發文之日止。</a:t>
            </a: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發文平均日計算方式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發文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使用日數之和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發文總件數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92002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標題 1"/>
          <p:cNvSpPr>
            <a:spLocks noGrp="1"/>
          </p:cNvSpPr>
          <p:nvPr>
            <p:ph type="title"/>
          </p:nvPr>
        </p:nvSpPr>
        <p:spPr>
          <a:xfrm>
            <a:off x="2106340" y="108223"/>
            <a:ext cx="6009467" cy="952706"/>
          </a:xfrm>
        </p:spPr>
        <p:txBody>
          <a:bodyPr/>
          <a:lstStyle/>
          <a:p>
            <a:pPr algn="l"/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二、系統簡介</a:t>
            </a:r>
            <a:r>
              <a:rPr lang="en-US" altLang="zh-TW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位置</a:t>
            </a:r>
          </a:p>
        </p:txBody>
      </p:sp>
      <p:sp>
        <p:nvSpPr>
          <p:cNvPr id="10243" name="內容版面配置區 2"/>
          <p:cNvSpPr>
            <a:spLocks noGrp="1"/>
          </p:cNvSpPr>
          <p:nvPr>
            <p:ph idx="1"/>
          </p:nvPr>
        </p:nvSpPr>
        <p:spPr>
          <a:xfrm>
            <a:off x="626124" y="1319475"/>
            <a:ext cx="9857783" cy="63513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590341" lvl="2" indent="-391146">
              <a:buClr>
                <a:srgbClr val="CC0066"/>
              </a:buClr>
            </a:pPr>
            <a:r>
              <a:rPr lang="zh-TW" altLang="en-US" dirty="0"/>
              <a:t>進入本所網頁</a:t>
            </a:r>
            <a:r>
              <a:rPr lang="zh-TW" altLang="en-US" dirty="0" smtClean="0"/>
              <a:t>首頁</a:t>
            </a:r>
            <a:r>
              <a:rPr lang="en-US" altLang="zh-TW" dirty="0" smtClean="0"/>
              <a:t>--</a:t>
            </a:r>
            <a:r>
              <a:rPr lang="zh-TW" altLang="en-US" dirty="0" smtClean="0">
                <a:solidFill>
                  <a:srgbClr val="FF0000"/>
                </a:solidFill>
              </a:rPr>
              <a:t>公文管理</a:t>
            </a:r>
            <a:r>
              <a:rPr lang="en-US" altLang="zh-TW" dirty="0" smtClean="0">
                <a:solidFill>
                  <a:srgbClr val="FF0000"/>
                </a:solidFill>
              </a:rPr>
              <a:t>(</a:t>
            </a:r>
            <a:r>
              <a:rPr lang="zh-TW" alt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僅能在</a:t>
            </a:r>
            <a:r>
              <a:rPr lang="en-US" altLang="zh-TW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IE</a:t>
            </a:r>
            <a:r>
              <a:rPr lang="zh-TW" alt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瀏覽器上使用</a:t>
            </a:r>
            <a:r>
              <a:rPr lang="en-US" altLang="zh-TW" dirty="0" smtClean="0">
                <a:solidFill>
                  <a:srgbClr val="FF0000"/>
                </a:solidFill>
              </a:rPr>
              <a:t>)</a:t>
            </a:r>
            <a:endParaRPr lang="en-US" altLang="zh-TW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None/>
            </a:pPr>
            <a:endParaRPr lang="zh-TW" altLang="en-US" dirty="0" smtClean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7</a:t>
            </a:fld>
            <a:endParaRPr lang="en-US" altLang="zh-TW"/>
          </a:p>
        </p:txBody>
      </p:sp>
      <p:sp>
        <p:nvSpPr>
          <p:cNvPr id="3" name="文字方塊 2"/>
          <p:cNvSpPr txBox="1"/>
          <p:nvPr/>
        </p:nvSpPr>
        <p:spPr>
          <a:xfrm>
            <a:off x="1769797" y="6246992"/>
            <a:ext cx="7570436" cy="914942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FF0000"/>
                </a:solidFill>
              </a:rPr>
              <a:t>請先檢視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IE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環境設定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zh-TW" altLang="en-US" sz="2400" b="1" dirty="0" smtClean="0">
                <a:solidFill>
                  <a:schemeClr val="accent4">
                    <a:lumMod val="75000"/>
                  </a:schemeClr>
                </a:solidFill>
              </a:rPr>
              <a:t>至秘書室網頁→快速連結→</a:t>
            </a:r>
            <a:r>
              <a:rPr lang="en-US" altLang="zh-TW" sz="2400" b="1" dirty="0" smtClean="0">
                <a:solidFill>
                  <a:schemeClr val="accent4">
                    <a:lumMod val="75000"/>
                  </a:schemeClr>
                </a:solidFill>
              </a:rPr>
              <a:t>IE</a:t>
            </a:r>
            <a:r>
              <a:rPr lang="zh-TW" altLang="en-US" sz="2400" b="1" dirty="0" smtClean="0">
                <a:solidFill>
                  <a:schemeClr val="accent4">
                    <a:lumMod val="75000"/>
                  </a:schemeClr>
                </a:solidFill>
              </a:rPr>
              <a:t>環境設定步驟及注意事項</a:t>
            </a:r>
            <a:endParaRPr lang="zh-TW" alt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t="15959" b="15626"/>
          <a:stretch/>
        </p:blipFill>
        <p:spPr>
          <a:xfrm>
            <a:off x="722367" y="1954612"/>
            <a:ext cx="9665296" cy="4132854"/>
          </a:xfrm>
          <a:prstGeom prst="rect">
            <a:avLst/>
          </a:prstGeom>
        </p:spPr>
      </p:pic>
      <p:sp>
        <p:nvSpPr>
          <p:cNvPr id="7" name="橢圓 6"/>
          <p:cNvSpPr/>
          <p:nvPr/>
        </p:nvSpPr>
        <p:spPr>
          <a:xfrm>
            <a:off x="4266580" y="3717815"/>
            <a:ext cx="648072" cy="5760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084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標題 1"/>
          <p:cNvSpPr>
            <a:spLocks noGrp="1"/>
          </p:cNvSpPr>
          <p:nvPr>
            <p:ph type="title"/>
          </p:nvPr>
        </p:nvSpPr>
        <p:spPr>
          <a:xfrm>
            <a:off x="522164" y="0"/>
            <a:ext cx="9624060" cy="1260211"/>
          </a:xfrm>
        </p:spPr>
        <p:txBody>
          <a:bodyPr>
            <a:normAutofit/>
          </a:bodyPr>
          <a:lstStyle/>
          <a:p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二、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系統簡介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憑證</a:t>
            </a:r>
          </a:p>
        </p:txBody>
      </p:sp>
      <p:sp>
        <p:nvSpPr>
          <p:cNvPr id="14339" name="內容版面配置區 2"/>
          <p:cNvSpPr>
            <a:spLocks noGrp="1"/>
          </p:cNvSpPr>
          <p:nvPr>
            <p:ph idx="1"/>
          </p:nvPr>
        </p:nvSpPr>
        <p:spPr>
          <a:xfrm>
            <a:off x="594172" y="5508823"/>
            <a:ext cx="9649072" cy="1656184"/>
          </a:xfrm>
        </p:spPr>
        <p:txBody>
          <a:bodyPr>
            <a:normAutofit fontScale="70000" lnSpcReduction="20000"/>
          </a:bodyPr>
          <a:lstStyle/>
          <a:p>
            <a:r>
              <a:rPr lang="zh-TW" altLang="en-US" dirty="0" smtClean="0"/>
              <a:t>初次使用公文系統請至「</a:t>
            </a:r>
            <a:r>
              <a:rPr lang="zh-TW" altLang="en-US" dirty="0" smtClean="0">
                <a:solidFill>
                  <a:srgbClr val="FF0000"/>
                </a:solidFill>
              </a:rPr>
              <a:t>我的設定</a:t>
            </a:r>
            <a:r>
              <a:rPr lang="zh-TW" altLang="en-US" dirty="0" smtClean="0"/>
              <a:t>」，選擇</a:t>
            </a:r>
            <a:r>
              <a:rPr lang="en-US" altLang="zh-TW" dirty="0" smtClean="0"/>
              <a:t>﹝</a:t>
            </a:r>
            <a:r>
              <a:rPr lang="zh-TW" altLang="en-US" dirty="0" smtClean="0">
                <a:solidFill>
                  <a:srgbClr val="0070C0"/>
                </a:solidFill>
              </a:rPr>
              <a:t>憑證管理</a:t>
            </a:r>
            <a:r>
              <a:rPr lang="en-US" altLang="zh-TW" dirty="0" smtClean="0"/>
              <a:t>﹞</a:t>
            </a:r>
            <a:r>
              <a:rPr lang="zh-TW" altLang="en-US" dirty="0" smtClean="0"/>
              <a:t>頁籤，進行憑證更新註冊，完成個人憑證註冊 </a:t>
            </a:r>
            <a:r>
              <a:rPr lang="zh-TW" altLang="en-US" dirty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公文傳送需</a:t>
            </a:r>
            <a:r>
              <a:rPr lang="zh-TW" altLang="en-US" dirty="0"/>
              <a:t>使用自然人憑證</a:t>
            </a:r>
            <a:r>
              <a:rPr lang="en-US" altLang="zh-TW" dirty="0" smtClean="0"/>
              <a:t>(</a:t>
            </a:r>
            <a:r>
              <a:rPr lang="zh-TW" altLang="en-US" dirty="0" smtClean="0"/>
              <a:t>至戶政</a:t>
            </a:r>
            <a:r>
              <a:rPr lang="zh-TW" altLang="en-US" dirty="0"/>
              <a:t>機關申請，費用可辦理結報</a:t>
            </a:r>
            <a:r>
              <a:rPr lang="en-US" altLang="zh-TW" dirty="0" smtClean="0"/>
              <a:t>)</a:t>
            </a:r>
          </a:p>
          <a:p>
            <a:r>
              <a:rPr lang="zh-TW" altLang="en-US" dirty="0" smtClean="0"/>
              <a:t>其他相關操作及教學手冊置於下載區，請參閱</a:t>
            </a:r>
            <a:r>
              <a:rPr lang="en-US" altLang="zh-TW" dirty="0" smtClean="0"/>
              <a:t>(</a:t>
            </a:r>
            <a:r>
              <a:rPr lang="zh-TW" altLang="en-US" dirty="0" smtClean="0"/>
              <a:t>畫面如</a:t>
            </a:r>
            <a:r>
              <a:rPr lang="zh-TW" altLang="en-US" dirty="0" smtClean="0">
                <a:hlinkClick r:id="rId3" action="ppaction://hlinksldjump"/>
              </a:rPr>
              <a:t>附表</a:t>
            </a:r>
            <a:r>
              <a:rPr lang="zh-TW" altLang="en-US" dirty="0" smtClean="0"/>
              <a:t>一</a:t>
            </a:r>
            <a:r>
              <a:rPr lang="en-US" altLang="zh-TW" dirty="0" smtClean="0"/>
              <a:t>)</a:t>
            </a:r>
            <a:r>
              <a:rPr lang="zh-TW" altLang="en-US" dirty="0" smtClean="0"/>
              <a:t>。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8</a:t>
            </a:fld>
            <a:endParaRPr lang="en-US" altLang="zh-TW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18" y="1044327"/>
            <a:ext cx="1007110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橢圓 2"/>
          <p:cNvSpPr/>
          <p:nvPr/>
        </p:nvSpPr>
        <p:spPr>
          <a:xfrm>
            <a:off x="2538388" y="2556495"/>
            <a:ext cx="720080" cy="36004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815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90316" y="85468"/>
            <a:ext cx="6192688" cy="1260211"/>
          </a:xfrm>
        </p:spPr>
        <p:txBody>
          <a:bodyPr>
            <a:normAutofit/>
          </a:bodyPr>
          <a:lstStyle/>
          <a:p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二、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系統簡介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首頁 </a:t>
            </a:r>
            <a:endParaRPr lang="zh-TW" altLang="en-US" sz="4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39" y="1319474"/>
            <a:ext cx="9505244" cy="564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橢圓 3"/>
          <p:cNvSpPr/>
          <p:nvPr/>
        </p:nvSpPr>
        <p:spPr>
          <a:xfrm>
            <a:off x="5058668" y="2772519"/>
            <a:ext cx="1069340" cy="10081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grpSp>
        <p:nvGrpSpPr>
          <p:cNvPr id="5" name="群組 4"/>
          <p:cNvGrpSpPr/>
          <p:nvPr/>
        </p:nvGrpSpPr>
        <p:grpSpPr>
          <a:xfrm>
            <a:off x="3978548" y="866099"/>
            <a:ext cx="6399911" cy="1556141"/>
            <a:chOff x="3978548" y="866099"/>
            <a:chExt cx="6399911" cy="1556141"/>
          </a:xfrm>
        </p:grpSpPr>
        <p:sp>
          <p:nvSpPr>
            <p:cNvPr id="6" name="圓角矩形 5"/>
            <p:cNvSpPr/>
            <p:nvPr/>
          </p:nvSpPr>
          <p:spPr bwMode="auto">
            <a:xfrm>
              <a:off x="3978548" y="1634608"/>
              <a:ext cx="6399911" cy="787632"/>
            </a:xfrm>
            <a:prstGeom prst="roundRect">
              <a:avLst/>
            </a:prstGeom>
            <a:noFill/>
            <a:ln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104306" tIns="52153" rIns="104306" bIns="52153"/>
            <a:lstStyle/>
            <a:p>
              <a:pPr latinLnBrk="1">
                <a:defRPr/>
              </a:pPr>
              <a:endParaRPr lang="zh-TW" altLang="en-US" sz="2700">
                <a:solidFill>
                  <a:srgbClr val="000000"/>
                </a:solidFill>
                <a:latin typeface="Gulim" pitchFamily="34" charset="-127"/>
                <a:ea typeface="Gulim" pitchFamily="34" charset="-127"/>
              </a:endParaRPr>
            </a:p>
          </p:txBody>
        </p:sp>
        <p:sp>
          <p:nvSpPr>
            <p:cNvPr id="7" name="AutoShape 16"/>
            <p:cNvSpPr>
              <a:spLocks noChangeArrowheads="1"/>
            </p:cNvSpPr>
            <p:nvPr/>
          </p:nvSpPr>
          <p:spPr bwMode="auto">
            <a:xfrm>
              <a:off x="7847020" y="866099"/>
              <a:ext cx="1936322" cy="479580"/>
            </a:xfrm>
            <a:prstGeom prst="wedgeRoundRectCallout">
              <a:avLst>
                <a:gd name="adj1" fmla="val 1753"/>
                <a:gd name="adj2" fmla="val 121122"/>
                <a:gd name="adj3" fmla="val 16667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4306" tIns="52153" rIns="104306" bIns="52153" anchor="b"/>
            <a:lstStyle/>
            <a:p>
              <a:pPr algn="ctr">
                <a:defRPr/>
              </a:pPr>
              <a:r>
                <a:rPr kumimoji="0" lang="zh-TW" altLang="en-US" b="1" dirty="0">
                  <a:solidFill>
                    <a:srgbClr val="FF0000"/>
                  </a:solidFill>
                </a:rPr>
                <a:t>常用功能區</a:t>
              </a: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450156" y="1792820"/>
            <a:ext cx="2615408" cy="2223553"/>
            <a:chOff x="450156" y="1792820"/>
            <a:chExt cx="2615408" cy="2223553"/>
          </a:xfrm>
        </p:grpSpPr>
        <p:sp>
          <p:nvSpPr>
            <p:cNvPr id="8" name="圓角矩形 7"/>
            <p:cNvSpPr/>
            <p:nvPr/>
          </p:nvSpPr>
          <p:spPr bwMode="auto">
            <a:xfrm>
              <a:off x="1044539" y="2422240"/>
              <a:ext cx="2021025" cy="1594133"/>
            </a:xfrm>
            <a:prstGeom prst="roundRect">
              <a:avLst>
                <a:gd name="adj" fmla="val 6524"/>
              </a:avLst>
            </a:prstGeom>
            <a:noFill/>
            <a:ln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104306" tIns="52153" rIns="104306" bIns="52153"/>
            <a:lstStyle/>
            <a:p>
              <a:pPr latinLnBrk="1">
                <a:defRPr/>
              </a:pPr>
              <a:endParaRPr lang="zh-TW" altLang="en-US" sz="2700">
                <a:solidFill>
                  <a:srgbClr val="000000"/>
                </a:solidFill>
                <a:latin typeface="Gulim" pitchFamily="34" charset="-127"/>
                <a:ea typeface="Gulim" pitchFamily="34" charset="-127"/>
              </a:endParaRPr>
            </a:p>
          </p:txBody>
        </p:sp>
        <p:sp>
          <p:nvSpPr>
            <p:cNvPr id="9" name="AutoShape 19"/>
            <p:cNvSpPr>
              <a:spLocks noChangeArrowheads="1"/>
            </p:cNvSpPr>
            <p:nvPr/>
          </p:nvSpPr>
          <p:spPr bwMode="auto">
            <a:xfrm>
              <a:off x="450156" y="1792820"/>
              <a:ext cx="1604895" cy="476080"/>
            </a:xfrm>
            <a:prstGeom prst="wedgeRoundRectCallout">
              <a:avLst>
                <a:gd name="adj1" fmla="val -575"/>
                <a:gd name="adj2" fmla="val 146050"/>
                <a:gd name="adj3" fmla="val 16667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4306" tIns="52153" rIns="104306" bIns="52153" anchor="b"/>
            <a:lstStyle/>
            <a:p>
              <a:pPr algn="ctr">
                <a:defRPr/>
              </a:pPr>
              <a:r>
                <a:rPr kumimoji="0" lang="zh-TW" altLang="en-US" b="1" dirty="0">
                  <a:solidFill>
                    <a:srgbClr val="FF0000"/>
                  </a:solidFill>
                </a:rPr>
                <a:t>功能選單區</a:t>
              </a:r>
            </a:p>
          </p:txBody>
        </p:sp>
      </p:grp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29798-5718-4A7F-A442-36EDF6A8C6DD}" type="slidenum">
              <a:rPr lang="en-US" altLang="zh-TW" smtClean="0"/>
              <a:pPr>
                <a:defRPr/>
              </a:pPr>
              <a:t>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6518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1097</TotalTime>
  <Words>3262</Words>
  <Application>Microsoft Office PowerPoint</Application>
  <PresentationFormat>自訂</PresentationFormat>
  <Paragraphs>433</Paragraphs>
  <Slides>59</Slides>
  <Notes>6</Notes>
  <HiddenSlides>0</HiddenSlides>
  <MMClips>0</MMClips>
  <ScaleCrop>false</ScaleCrop>
  <HeadingPairs>
    <vt:vector size="8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59</vt:i4>
      </vt:variant>
    </vt:vector>
  </HeadingPairs>
  <TitlesOfParts>
    <vt:vector size="78" baseType="lpstr">
      <vt:lpstr>Adobe 繁黑體 Std B</vt:lpstr>
      <vt:lpstr>Gulim</vt:lpstr>
      <vt:lpstr>맑은 고딕</vt:lpstr>
      <vt:lpstr>書法家行楷體</vt:lpstr>
      <vt:lpstr>微軟正黑體</vt:lpstr>
      <vt:lpstr>新細明體</vt:lpstr>
      <vt:lpstr>標楷體</vt:lpstr>
      <vt:lpstr>標楷體-WinCharSetFFFF-H</vt:lpstr>
      <vt:lpstr>Arial</vt:lpstr>
      <vt:lpstr>Calibri</vt:lpstr>
      <vt:lpstr>Georgia</vt:lpstr>
      <vt:lpstr>Times New Roman</vt:lpstr>
      <vt:lpstr>Tw Cen MT</vt:lpstr>
      <vt:lpstr>Verdana</vt:lpstr>
      <vt:lpstr>Wingdings</vt:lpstr>
      <vt:lpstr>Wingdings 2</vt:lpstr>
      <vt:lpstr>Office 佈景主題</vt:lpstr>
      <vt:lpstr>文件</vt:lpstr>
      <vt:lpstr>Document</vt:lpstr>
      <vt:lpstr>公文線上簽核系統使用說明</vt:lpstr>
      <vt:lpstr>簡報大綱</vt:lpstr>
      <vt:lpstr>PowerPoint 簡報</vt:lpstr>
      <vt:lpstr>一、公文處理流程說明-1</vt:lpstr>
      <vt:lpstr>PowerPoint 簡報</vt:lpstr>
      <vt:lpstr>PowerPoint 簡報</vt:lpstr>
      <vt:lpstr>二、系統簡介-位置</vt:lpstr>
      <vt:lpstr>二、系統簡介-憑證</vt:lpstr>
      <vt:lpstr>二、系統簡介-首頁 </vt:lpstr>
      <vt:lpstr>二、系統簡介-介面 </vt:lpstr>
      <vt:lpstr>二、系統簡介-創簽稿</vt:lpstr>
      <vt:lpstr>二、系統簡介-創簽稿</vt:lpstr>
      <vt:lpstr>二、系統簡介-創簽稿</vt:lpstr>
      <vt:lpstr>二、系統簡介-創簽稿-受文者設定</vt:lpstr>
      <vt:lpstr>二、系統簡介-創簽稿-夾帶附件</vt:lpstr>
      <vt:lpstr>二、系統簡介-創簽稿-登錄取號</vt:lpstr>
      <vt:lpstr>二、系統簡介-創簽稿-設定傳送</vt:lpstr>
      <vt:lpstr>二、系統簡介-創簽稿-傳送</vt:lpstr>
      <vt:lpstr>二 、系統簡介-決行歸檔註記</vt:lpstr>
      <vt:lpstr>二 、系統簡介-發文、歸檔</vt:lpstr>
      <vt:lpstr>二、系統簡介-創簽稿-修改</vt:lpstr>
      <vt:lpstr>二、系統簡介-創簽稿-修改</vt:lpstr>
      <vt:lpstr>二、系統簡介-創簽稿-複製</vt:lpstr>
      <vt:lpstr>二、系統簡介-創簽稿-刪除</vt:lpstr>
      <vt:lpstr>二、系統簡介-創簽稿-刪除</vt:lpstr>
      <vt:lpstr>二、系統簡介-創簽稿-銷案</vt:lpstr>
      <vt:lpstr>二、系統簡介-創簽稿-銷案</vt:lpstr>
      <vt:lpstr>二、系統簡介-簽收</vt:lpstr>
      <vt:lpstr>二、系統簡介-簽辦</vt:lpstr>
      <vt:lpstr>二、系統簡介-簽辦</vt:lpstr>
      <vt:lpstr>二、系統簡介-函覆</vt:lpstr>
      <vt:lpstr>二、系統簡介-函覆</vt:lpstr>
      <vt:lpstr>二、系統簡介-併文</vt:lpstr>
      <vt:lpstr>三、常用公文格式-函稿</vt:lpstr>
      <vt:lpstr>三、常用公文格式-書函稿</vt:lpstr>
      <vt:lpstr>三、常用公文格式-簽</vt:lpstr>
      <vt:lpstr>三、常用公文格式-便簽</vt:lpstr>
      <vt:lpstr>三、常用公文格式-紙本核章</vt:lpstr>
      <vt:lpstr>三、常用公文格式-紙本核章</vt:lpstr>
      <vt:lpstr>四、常用特殊功能-1.隱藏、修訂</vt:lpstr>
      <vt:lpstr>四、常用特殊功能-1.隱藏、修訂</vt:lpstr>
      <vt:lpstr>四、常用特殊功能-1.隱藏、修訂</vt:lpstr>
      <vt:lpstr>四、常用特殊功能-2.轉發e-mail </vt:lpstr>
      <vt:lpstr>四、常用特殊功能-3.送件抽回</vt:lpstr>
      <vt:lpstr>四、常用特殊功能-4.轉紙本公文</vt:lpstr>
      <vt:lpstr>四、常用特殊功能-5.展期申請</vt:lpstr>
      <vt:lpstr>四、常用特殊功能-5.展期申請</vt:lpstr>
      <vt:lpstr>四、常用特殊功能-5.展期申請</vt:lpstr>
      <vt:lpstr>四、常用特殊功能-6.虛擬列印</vt:lpstr>
      <vt:lpstr>四、常用特殊功能-7.     建立個人受文者清單</vt:lpstr>
      <vt:lpstr>     四、常用特殊功能-7.          建立個人受文者清單</vt:lpstr>
      <vt:lpstr>        四、常用特殊功能-8.            來文轉發文附件</vt:lpstr>
      <vt:lpstr>五、遇問題如何解決</vt:lpstr>
      <vt:lpstr>PowerPoint 簡報</vt:lpstr>
      <vt:lpstr>附表一 、下載區-操作手冊</vt:lpstr>
      <vt:lpstr>附表二、創稿注意事項</vt:lpstr>
      <vt:lpstr>附表二、創稿注意事項</vt:lpstr>
      <vt:lpstr>附表三、重要文書規定</vt:lpstr>
      <vt:lpstr>附表四、  歸檔時承辦人應配合事項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孫筱玲</dc:creator>
  <cp:lastModifiedBy>傅鋆</cp:lastModifiedBy>
  <cp:revision>133</cp:revision>
  <dcterms:created xsi:type="dcterms:W3CDTF">2016-03-02T01:31:29Z</dcterms:created>
  <dcterms:modified xsi:type="dcterms:W3CDTF">2021-01-06T02:38:57Z</dcterms:modified>
</cp:coreProperties>
</file>