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8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9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0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3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14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7" r:id="rId4"/>
  </p:sldMasterIdLst>
  <p:notesMasterIdLst>
    <p:notesMasterId r:id="rId34"/>
  </p:notesMasterIdLst>
  <p:handoutMasterIdLst>
    <p:handoutMasterId r:id="rId35"/>
  </p:handoutMasterIdLst>
  <p:sldIdLst>
    <p:sldId id="256" r:id="rId5"/>
    <p:sldId id="257" r:id="rId6"/>
    <p:sldId id="265" r:id="rId7"/>
    <p:sldId id="266" r:id="rId8"/>
    <p:sldId id="273" r:id="rId9"/>
    <p:sldId id="267" r:id="rId10"/>
    <p:sldId id="268" r:id="rId11"/>
    <p:sldId id="269" r:id="rId12"/>
    <p:sldId id="281" r:id="rId13"/>
    <p:sldId id="280" r:id="rId14"/>
    <p:sldId id="270" r:id="rId15"/>
    <p:sldId id="271" r:id="rId16"/>
    <p:sldId id="278" r:id="rId17"/>
    <p:sldId id="279" r:id="rId18"/>
    <p:sldId id="277" r:id="rId19"/>
    <p:sldId id="272" r:id="rId20"/>
    <p:sldId id="274" r:id="rId21"/>
    <p:sldId id="276" r:id="rId22"/>
    <p:sldId id="298" r:id="rId23"/>
    <p:sldId id="261" r:id="rId24"/>
    <p:sldId id="282" r:id="rId25"/>
    <p:sldId id="290" r:id="rId26"/>
    <p:sldId id="291" r:id="rId27"/>
    <p:sldId id="292" r:id="rId28"/>
    <p:sldId id="293" r:id="rId29"/>
    <p:sldId id="294" r:id="rId30"/>
    <p:sldId id="295" r:id="rId31"/>
    <p:sldId id="296" r:id="rId32"/>
    <p:sldId id="297" r:id="rId33"/>
  </p:sldIdLst>
  <p:sldSz cx="9144000" cy="6858000" type="screen4x3"/>
  <p:notesSz cx="6735763" cy="9866313"/>
  <p:defaultTextStyle>
    <a:defPPr>
      <a:defRPr lang="zh-TW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00FF"/>
    <a:srgbClr val="DDDDDD"/>
    <a:srgbClr val="CC0000"/>
    <a:srgbClr val="FFFFCC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1336" autoAdjust="0"/>
  </p:normalViewPr>
  <p:slideViewPr>
    <p:cSldViewPr snapToGrid="0">
      <p:cViewPr varScale="1">
        <p:scale>
          <a:sx n="65" d="100"/>
          <a:sy n="65" d="100"/>
        </p:scale>
        <p:origin x="1421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5514FE0-BA0D-4971-9D97-4693720EB64D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94AC0C2E-6709-41C0-AD2E-F0C0505F5883}">
      <dgm:prSet phldrT="[文字]" custT="1"/>
      <dgm:spPr/>
      <dgm:t>
        <a:bodyPr/>
        <a:lstStyle/>
        <a:p>
          <a:r>
            <a:rPr lang="zh-TW" altLang="en-US" sz="2800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機關人員明知：公務員登載不實罪</a:t>
          </a:r>
          <a:endParaRPr lang="zh-TW" altLang="en-US" sz="2800" dirty="0">
            <a:solidFill>
              <a:srgbClr val="FF0000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9CB8944E-CF4B-4D77-8D81-A4D64C78E289}" type="parTrans" cxnId="{92D72EA2-8309-4335-814E-167BCC17FDB8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7CE858B4-C5C5-4004-B01B-98E01AEF95D9}" type="sibTrans" cxnId="{92D72EA2-8309-4335-814E-167BCC17FDB8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9E9F45B6-7579-487E-8FB9-8217CF95BEC1}">
      <dgm:prSet phldrT="[文字]" custT="1"/>
      <dgm:spPr/>
      <dgm:t>
        <a:bodyPr/>
        <a:lstStyle/>
        <a:p>
          <a:r>
            <a:rPr lang="en-US" altLang="en-US" sz="24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sz="24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刑法</a:t>
          </a:r>
          <a:r>
            <a:rPr lang="en-US" altLang="en-US" sz="24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213</a:t>
          </a:r>
          <a:r>
            <a:rPr lang="zh-TW" altLang="en-US" sz="24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，處</a:t>
          </a:r>
          <a:r>
            <a:rPr lang="en-US" altLang="en-US" sz="24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1</a:t>
          </a:r>
          <a:r>
            <a:rPr lang="zh-TW" altLang="en-US" sz="24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年以上</a:t>
          </a:r>
          <a:r>
            <a:rPr lang="en-US" altLang="en-US" sz="24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7</a:t>
          </a:r>
          <a:r>
            <a:rPr lang="zh-TW" altLang="en-US" sz="24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年以下有期徒刑。</a:t>
          </a:r>
          <a:r>
            <a:rPr lang="en-US" altLang="en-US" sz="24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endParaRPr lang="zh-TW" altLang="en-US" sz="24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762DE1E4-69E0-41B6-BBFC-640A5C976890}" type="parTrans" cxnId="{E3431B09-13D8-4DF0-9E68-879B46DE4773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8FB4560-5999-4C27-BF16-613E996DC904}" type="sibTrans" cxnId="{E3431B09-13D8-4DF0-9E68-879B46DE4773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B3BB71E-FF9E-4A0D-8C2B-5117780B7593}">
      <dgm:prSet phldrT="[文字]" custT="1"/>
      <dgm:spPr/>
      <dgm:t>
        <a:bodyPr/>
        <a:lstStyle/>
        <a:p>
          <a:r>
            <a:rPr lang="zh-TW" altLang="en-US" sz="2800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僅廠商明知：使公務員登載不實罪</a:t>
          </a:r>
          <a:endParaRPr lang="zh-TW" altLang="en-US" sz="2800" dirty="0">
            <a:solidFill>
              <a:srgbClr val="FF0000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ECBD8BA-09CF-4938-BA42-BC234987F211}" type="parTrans" cxnId="{0978FAD1-E902-4EE6-BFCD-DC044E99EACF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5FDD057F-851A-4F93-8AEE-0E0F00E4E5F0}" type="sibTrans" cxnId="{0978FAD1-E902-4EE6-BFCD-DC044E99EACF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86F9B963-2DB1-4B43-A7F1-B44CA1329A6E}">
      <dgm:prSet phldrT="[文字]" custT="1"/>
      <dgm:spPr/>
      <dgm:t>
        <a:bodyPr/>
        <a:lstStyle/>
        <a:p>
          <a:r>
            <a:rPr lang="en-US" altLang="en-US" sz="24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sz="24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刑法</a:t>
          </a:r>
          <a:r>
            <a:rPr lang="en-US" altLang="en-US" sz="24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214</a:t>
          </a:r>
          <a:r>
            <a:rPr lang="zh-TW" altLang="en-US" sz="24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，處</a:t>
          </a:r>
          <a:r>
            <a:rPr lang="en-US" altLang="en-US" sz="24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3</a:t>
          </a:r>
          <a:r>
            <a:rPr lang="zh-TW" altLang="en-US" sz="24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年以下有期徒刑、拘役或</a:t>
          </a:r>
          <a:r>
            <a: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1</a:t>
          </a:r>
          <a:r>
            <a:rPr lang="zh-TW" altLang="en-US" sz="24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萬</a:t>
          </a:r>
          <a:r>
            <a:rPr lang="en-US" altLang="en-US" sz="24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5</a:t>
          </a:r>
          <a:r>
            <a:rPr lang="zh-TW" altLang="en-US" sz="24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仟元以下罰金。</a:t>
          </a:r>
          <a:r>
            <a:rPr lang="en-US" altLang="en-US" sz="24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endParaRPr lang="zh-TW" altLang="en-US" sz="24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AA3F858-0C51-4FEF-B2E8-9D14218EE8C7}" type="parTrans" cxnId="{905BF75C-D7DA-4FD6-8D0B-9E3678F91726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EA04000-6479-4965-88BD-C6FC42CE24EC}" type="sibTrans" cxnId="{905BF75C-D7DA-4FD6-8D0B-9E3678F91726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5D2DC497-FF59-4D19-A8AE-E5B0EA607E4E}" type="pres">
      <dgm:prSet presAssocID="{15514FE0-BA0D-4971-9D97-4693720EB64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272FF4C9-3AFF-47FE-9980-BF61FE5D3098}" type="pres">
      <dgm:prSet presAssocID="{94AC0C2E-6709-41C0-AD2E-F0C0505F5883}" presName="parentText" presStyleLbl="node1" presStyleIdx="0" presStyleCnt="2" custLinFactNeighborX="-1452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CC94533-0F92-413E-A14D-E517CBCD5B2B}" type="pres">
      <dgm:prSet presAssocID="{94AC0C2E-6709-41C0-AD2E-F0C0505F5883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CE9C87B-57A5-494E-8151-91AB3B0A3E23}" type="pres">
      <dgm:prSet presAssocID="{DB3BB71E-FF9E-4A0D-8C2B-5117780B7593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90385B8-381D-4D5E-A974-97A4CF75FD69}" type="pres">
      <dgm:prSet presAssocID="{DB3BB71E-FF9E-4A0D-8C2B-5117780B7593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88C6991A-36C5-4434-93BA-67E39DADE34E}" type="presOf" srcId="{86F9B963-2DB1-4B43-A7F1-B44CA1329A6E}" destId="{E90385B8-381D-4D5E-A974-97A4CF75FD69}" srcOrd="0" destOrd="0" presId="urn:microsoft.com/office/officeart/2005/8/layout/vList2"/>
    <dgm:cxn modelId="{5E35A5E8-8769-4AD5-A036-C3287EF5CBA8}" type="presOf" srcId="{DB3BB71E-FF9E-4A0D-8C2B-5117780B7593}" destId="{7CE9C87B-57A5-494E-8151-91AB3B0A3E23}" srcOrd="0" destOrd="0" presId="urn:microsoft.com/office/officeart/2005/8/layout/vList2"/>
    <dgm:cxn modelId="{905BF75C-D7DA-4FD6-8D0B-9E3678F91726}" srcId="{DB3BB71E-FF9E-4A0D-8C2B-5117780B7593}" destId="{86F9B963-2DB1-4B43-A7F1-B44CA1329A6E}" srcOrd="0" destOrd="0" parTransId="{AAA3F858-0C51-4FEF-B2E8-9D14218EE8C7}" sibTransId="{BEA04000-6479-4965-88BD-C6FC42CE24EC}"/>
    <dgm:cxn modelId="{425ACDFB-E74B-4EEC-8011-8695FFE384E7}" type="presOf" srcId="{15514FE0-BA0D-4971-9D97-4693720EB64D}" destId="{5D2DC497-FF59-4D19-A8AE-E5B0EA607E4E}" srcOrd="0" destOrd="0" presId="urn:microsoft.com/office/officeart/2005/8/layout/vList2"/>
    <dgm:cxn modelId="{92D72EA2-8309-4335-814E-167BCC17FDB8}" srcId="{15514FE0-BA0D-4971-9D97-4693720EB64D}" destId="{94AC0C2E-6709-41C0-AD2E-F0C0505F5883}" srcOrd="0" destOrd="0" parTransId="{9CB8944E-CF4B-4D77-8D81-A4D64C78E289}" sibTransId="{7CE858B4-C5C5-4004-B01B-98E01AEF95D9}"/>
    <dgm:cxn modelId="{0978FAD1-E902-4EE6-BFCD-DC044E99EACF}" srcId="{15514FE0-BA0D-4971-9D97-4693720EB64D}" destId="{DB3BB71E-FF9E-4A0D-8C2B-5117780B7593}" srcOrd="1" destOrd="0" parTransId="{AECBD8BA-09CF-4938-BA42-BC234987F211}" sibTransId="{5FDD057F-851A-4F93-8AEE-0E0F00E4E5F0}"/>
    <dgm:cxn modelId="{6536541F-3BD2-4242-B6D2-69F17A96728E}" type="presOf" srcId="{94AC0C2E-6709-41C0-AD2E-F0C0505F5883}" destId="{272FF4C9-3AFF-47FE-9980-BF61FE5D3098}" srcOrd="0" destOrd="0" presId="urn:microsoft.com/office/officeart/2005/8/layout/vList2"/>
    <dgm:cxn modelId="{35AF8667-8748-46D7-981F-FA0E8659D8A1}" type="presOf" srcId="{9E9F45B6-7579-487E-8FB9-8217CF95BEC1}" destId="{ACC94533-0F92-413E-A14D-E517CBCD5B2B}" srcOrd="0" destOrd="0" presId="urn:microsoft.com/office/officeart/2005/8/layout/vList2"/>
    <dgm:cxn modelId="{E3431B09-13D8-4DF0-9E68-879B46DE4773}" srcId="{94AC0C2E-6709-41C0-AD2E-F0C0505F5883}" destId="{9E9F45B6-7579-487E-8FB9-8217CF95BEC1}" srcOrd="0" destOrd="0" parTransId="{762DE1E4-69E0-41B6-BBFC-640A5C976890}" sibTransId="{F8FB4560-5999-4C27-BF16-613E996DC904}"/>
    <dgm:cxn modelId="{D84F0175-501A-48EE-8DD5-A2122FAE68F6}" type="presParOf" srcId="{5D2DC497-FF59-4D19-A8AE-E5B0EA607E4E}" destId="{272FF4C9-3AFF-47FE-9980-BF61FE5D3098}" srcOrd="0" destOrd="0" presId="urn:microsoft.com/office/officeart/2005/8/layout/vList2"/>
    <dgm:cxn modelId="{BD8B9B95-5201-45A0-84DF-15B886585614}" type="presParOf" srcId="{5D2DC497-FF59-4D19-A8AE-E5B0EA607E4E}" destId="{ACC94533-0F92-413E-A14D-E517CBCD5B2B}" srcOrd="1" destOrd="0" presId="urn:microsoft.com/office/officeart/2005/8/layout/vList2"/>
    <dgm:cxn modelId="{0B8FB66F-D64B-4C42-B48B-A7CF3A3D1FFE}" type="presParOf" srcId="{5D2DC497-FF59-4D19-A8AE-E5B0EA607E4E}" destId="{7CE9C87B-57A5-494E-8151-91AB3B0A3E23}" srcOrd="2" destOrd="0" presId="urn:microsoft.com/office/officeart/2005/8/layout/vList2"/>
    <dgm:cxn modelId="{8B510E7B-731D-43CA-8B5D-0FA9870DED59}" type="presParOf" srcId="{5D2DC497-FF59-4D19-A8AE-E5B0EA607E4E}" destId="{E90385B8-381D-4D5E-A974-97A4CF75FD69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5180A6ED-E4FE-452C-BEA3-8B26C8780C0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1D5A106F-6993-425A-9379-76BCFD82CA2B}">
      <dgm:prSet custT="1"/>
      <dgm:spPr/>
      <dgm:t>
        <a:bodyPr/>
        <a:lstStyle/>
        <a:p>
          <a:pPr rtl="0"/>
          <a:r>
            <a:rPr kumimoji="1" lang="zh-TW" altLang="en-US" sz="20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本委員會委員有下列情形之一者，</a:t>
          </a:r>
          <a:r>
            <a:rPr kumimoji="1" lang="zh-TW" altLang="en-US" sz="2000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應即辭職或予以解聘</a:t>
          </a:r>
          <a:r>
            <a:rPr kumimoji="1" lang="zh-TW" altLang="en-US" sz="20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：</a:t>
          </a:r>
          <a:br>
            <a:rPr kumimoji="1" lang="zh-TW" altLang="en-US" sz="20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kumimoji="1" lang="zh-TW" altLang="en-US" sz="20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一、就案件涉及本人、配偶、二親等以內親屬，或共同生活家屬之利益。</a:t>
          </a:r>
          <a:br>
            <a:rPr kumimoji="1" lang="zh-TW" altLang="en-US" sz="20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kumimoji="1" lang="zh-TW" altLang="en-US" sz="20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二、本人或其配偶與受評選之廠商或其負責人間現有或三年內曾有僱傭、委任或代理關係。</a:t>
          </a:r>
          <a:br>
            <a:rPr kumimoji="1" lang="zh-TW" altLang="en-US" sz="20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kumimoji="1" lang="zh-TW" altLang="en-US" sz="20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三、委員認為本人或機關認其有不能公正執行職務之虞。</a:t>
          </a:r>
          <a:br>
            <a:rPr kumimoji="1" lang="zh-TW" altLang="en-US" sz="20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kumimoji="1" lang="zh-TW" altLang="en-US" sz="20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四、有其他情形足使受評選之廠商認其有不能公正執行職務之虞，經受評選之廠商以書面敘明理由，向機關提出，經本委員會作成決定。</a:t>
          </a:r>
          <a:endParaRPr lang="zh-TW" altLang="en-US" sz="20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84B9BD9-BCA7-4F47-BC14-1892A54AF4C1}" type="parTrans" cxnId="{176DE44A-856C-4E84-A6EB-DE68D8874A63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A602A86-FFE8-4256-89C4-E193E768138B}" type="sibTrans" cxnId="{176DE44A-856C-4E84-A6EB-DE68D8874A63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8B3ACD85-05A4-4A39-8620-A2B90F23EC83}">
      <dgm:prSet custT="1"/>
      <dgm:spPr>
        <a:solidFill>
          <a:schemeClr val="accent1">
            <a:lumMod val="50000"/>
          </a:schemeClr>
        </a:solidFill>
      </dgm:spPr>
      <dgm:t>
        <a:bodyPr/>
        <a:lstStyle/>
        <a:p>
          <a:pPr rtl="0"/>
          <a:r>
            <a:rPr lang="zh-TW" altLang="en-US" sz="28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評選委員會審議規則第</a:t>
          </a:r>
          <a:r>
            <a:rPr lang="en-US" alt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14</a:t>
          </a:r>
          <a:r>
            <a:rPr lang="zh-TW" altLang="en-US" sz="28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條</a:t>
          </a:r>
          <a:endParaRPr lang="zh-TW" sz="28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2EBD53C-F69A-4B63-9704-715F456FB77B}" type="parTrans" cxnId="{0227544C-0414-4088-86B4-B4DE5C1430C5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8FDC02E4-6752-471C-B110-5EE48AF030DD}" type="sibTrans" cxnId="{0227544C-0414-4088-86B4-B4DE5C1430C5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76A011EF-11D5-4FA8-940D-E97C86087F51}" type="pres">
      <dgm:prSet presAssocID="{5180A6ED-E4FE-452C-BEA3-8B26C8780C0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2E76BF24-4C89-4B29-8EDB-5313900B5838}" type="pres">
      <dgm:prSet presAssocID="{8B3ACD85-05A4-4A39-8620-A2B90F23EC83}" presName="parentText" presStyleLbl="node1" presStyleIdx="0" presStyleCnt="1" custLinFactNeighborX="152" custLinFactNeighborY="-7272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C778939-38D8-4EE4-9CB1-2074437969FC}" type="pres">
      <dgm:prSet presAssocID="{8B3ACD85-05A4-4A39-8620-A2B90F23EC83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53857ECD-905D-4E66-9519-D1B9E04D127C}" type="presOf" srcId="{5180A6ED-E4FE-452C-BEA3-8B26C8780C08}" destId="{76A011EF-11D5-4FA8-940D-E97C86087F51}" srcOrd="0" destOrd="0" presId="urn:microsoft.com/office/officeart/2005/8/layout/vList2"/>
    <dgm:cxn modelId="{176DE44A-856C-4E84-A6EB-DE68D8874A63}" srcId="{8B3ACD85-05A4-4A39-8620-A2B90F23EC83}" destId="{1D5A106F-6993-425A-9379-76BCFD82CA2B}" srcOrd="0" destOrd="0" parTransId="{B84B9BD9-BCA7-4F47-BC14-1892A54AF4C1}" sibTransId="{2A602A86-FFE8-4256-89C4-E193E768138B}"/>
    <dgm:cxn modelId="{975EBCEA-E159-42FA-9A40-3F26D1F8F249}" type="presOf" srcId="{1D5A106F-6993-425A-9379-76BCFD82CA2B}" destId="{6C778939-38D8-4EE4-9CB1-2074437969FC}" srcOrd="0" destOrd="0" presId="urn:microsoft.com/office/officeart/2005/8/layout/vList2"/>
    <dgm:cxn modelId="{0227544C-0414-4088-86B4-B4DE5C1430C5}" srcId="{5180A6ED-E4FE-452C-BEA3-8B26C8780C08}" destId="{8B3ACD85-05A4-4A39-8620-A2B90F23EC83}" srcOrd="0" destOrd="0" parTransId="{D2EBD53C-F69A-4B63-9704-715F456FB77B}" sibTransId="{8FDC02E4-6752-471C-B110-5EE48AF030DD}"/>
    <dgm:cxn modelId="{92C879D7-CC76-4ABE-8391-31EC1624FA9E}" type="presOf" srcId="{8B3ACD85-05A4-4A39-8620-A2B90F23EC83}" destId="{2E76BF24-4C89-4B29-8EDB-5313900B5838}" srcOrd="0" destOrd="0" presId="urn:microsoft.com/office/officeart/2005/8/layout/vList2"/>
    <dgm:cxn modelId="{3D384E39-D04E-4542-BB49-517BA4A0098A}" type="presParOf" srcId="{76A011EF-11D5-4FA8-940D-E97C86087F51}" destId="{2E76BF24-4C89-4B29-8EDB-5313900B5838}" srcOrd="0" destOrd="0" presId="urn:microsoft.com/office/officeart/2005/8/layout/vList2"/>
    <dgm:cxn modelId="{451BD287-8FA6-4961-8525-C68A740498F4}" type="presParOf" srcId="{76A011EF-11D5-4FA8-940D-E97C86087F51}" destId="{6C778939-38D8-4EE4-9CB1-2074437969FC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1A5578D8-65C7-4223-80EF-51F6AE824A57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35D73F45-D2E4-406A-8B63-CE38073B5E57}">
      <dgm:prSet phldrT="[文字]" custT="1"/>
      <dgm:spPr>
        <a:solidFill>
          <a:schemeClr val="accent6"/>
        </a:solidFill>
      </dgm:spPr>
      <dgm:t>
        <a:bodyPr/>
        <a:lstStyle/>
        <a:p>
          <a:pPr algn="l"/>
          <a:r>
            <a: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1.</a:t>
          </a:r>
          <a:r>
            <a:rPr lang="zh-TW" altLang="en-US" sz="20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個別委員評選結果明顯異於其他委員</a:t>
          </a:r>
          <a:endParaRPr lang="zh-TW" altLang="en-US" sz="20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E11AB287-87F9-4E95-90F5-87F19ECA5D85}" type="parTrans" cxnId="{6DF6FDC6-19E4-4F58-A81C-6B916E125D18}">
      <dgm:prSet/>
      <dgm:spPr/>
      <dgm:t>
        <a:bodyPr/>
        <a:lstStyle/>
        <a:p>
          <a:pPr algn="l"/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E9287B93-5471-4858-A36E-9E6A391429AD}" type="sibTrans" cxnId="{6DF6FDC6-19E4-4F58-A81C-6B916E125D18}">
      <dgm:prSet/>
      <dgm:spPr/>
      <dgm:t>
        <a:bodyPr/>
        <a:lstStyle/>
        <a:p>
          <a:pPr algn="l"/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0AB725B-3162-44A8-B92E-EAECF5E38587}">
      <dgm:prSet phldrT="[文字]" custT="1"/>
      <dgm:spPr/>
      <dgm:t>
        <a:bodyPr/>
        <a:lstStyle/>
        <a:p>
          <a:pPr algn="l"/>
          <a:r>
            <a:rPr lang="zh-TW" altLang="en-US" sz="20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多數委員評序位為</a:t>
          </a:r>
          <a:r>
            <a: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1</a:t>
          </a:r>
          <a:r>
            <a:rPr lang="zh-TW" altLang="en-US" sz="20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、</a:t>
          </a:r>
          <a:r>
            <a: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2</a:t>
          </a:r>
          <a:r>
            <a:rPr lang="zh-TW" altLang="en-US" sz="20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名，個別委員卻評其為最後一名。</a:t>
          </a:r>
          <a:endParaRPr lang="zh-TW" altLang="en-US" sz="20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88D9A5C-6B07-4E61-951E-E2359A0A6F6A}" type="parTrans" cxnId="{1E9623C7-62F8-4F20-A7DC-87CB513D9BFE}">
      <dgm:prSet/>
      <dgm:spPr/>
      <dgm:t>
        <a:bodyPr/>
        <a:lstStyle/>
        <a:p>
          <a:pPr algn="l"/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0D119E31-3054-4DA8-8139-22F1E1CE859B}" type="sibTrans" cxnId="{1E9623C7-62F8-4F20-A7DC-87CB513D9BFE}">
      <dgm:prSet/>
      <dgm:spPr/>
      <dgm:t>
        <a:bodyPr/>
        <a:lstStyle/>
        <a:p>
          <a:pPr algn="l"/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7166FF40-CA6E-4394-A159-E8894E96BE0E}">
      <dgm:prSet phldrT="[文字]" custT="1"/>
      <dgm:spPr/>
      <dgm:t>
        <a:bodyPr/>
        <a:lstStyle/>
        <a:p>
          <a:pPr algn="l"/>
          <a:r>
            <a:rPr lang="zh-TW" altLang="en-US" sz="20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多數委員評分</a:t>
          </a:r>
          <a:r>
            <a: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80</a:t>
          </a:r>
          <a:r>
            <a:rPr lang="zh-TW" altLang="en-US" sz="20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分以上，個別委員卻評其低於</a:t>
          </a:r>
          <a:r>
            <a: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70</a:t>
          </a:r>
          <a:r>
            <a:rPr lang="zh-TW" altLang="en-US" sz="20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分。</a:t>
          </a:r>
          <a:endParaRPr lang="zh-TW" altLang="en-US" sz="20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148EC084-BA23-4DE3-86D3-3ACEAE8036C6}" type="parTrans" cxnId="{DBAB20DC-1874-49DF-9B24-778036ABD8CD}">
      <dgm:prSet/>
      <dgm:spPr/>
      <dgm:t>
        <a:bodyPr/>
        <a:lstStyle/>
        <a:p>
          <a:pPr algn="l"/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59561A41-6E35-4716-83DD-50A88A772573}" type="sibTrans" cxnId="{DBAB20DC-1874-49DF-9B24-778036ABD8CD}">
      <dgm:prSet/>
      <dgm:spPr/>
      <dgm:t>
        <a:bodyPr/>
        <a:lstStyle/>
        <a:p>
          <a:pPr algn="l"/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98ED0BE2-8F52-4A42-B3C9-7116391B0C9C}">
      <dgm:prSet phldrT="[文字]" custT="1"/>
      <dgm:spPr>
        <a:solidFill>
          <a:schemeClr val="accent6"/>
        </a:solidFill>
      </dgm:spPr>
      <dgm:t>
        <a:bodyPr/>
        <a:lstStyle/>
        <a:p>
          <a:pPr algn="l"/>
          <a:r>
            <a: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2.</a:t>
          </a:r>
          <a:r>
            <a:rPr lang="zh-TW" altLang="en-US" sz="20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個別委員對於某評分項目明顯異於其他委員</a:t>
          </a:r>
          <a:endParaRPr lang="zh-TW" altLang="en-US" sz="20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602043FA-36DE-4E7F-A15B-85733EF297E6}" type="parTrans" cxnId="{6C9D0EEB-CCC1-48A3-9BAC-6578941AC5F3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3EDF732-43DB-4D38-8978-2FF1252E048F}" type="sibTrans" cxnId="{6C9D0EEB-CCC1-48A3-9BAC-6578941AC5F3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CBC7ABF-FBE7-4305-A4D5-8D29D65F0458}">
      <dgm:prSet custT="1"/>
      <dgm:spPr/>
      <dgm:t>
        <a:bodyPr/>
        <a:lstStyle/>
        <a:p>
          <a:pPr algn="l"/>
          <a:r>
            <a:rPr lang="zh-TW" altLang="en-US" sz="20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如某評選項目配分</a:t>
          </a:r>
          <a:r>
            <a:rPr lang="en-US" altLang="en-US" sz="20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30</a:t>
          </a:r>
          <a:r>
            <a:rPr lang="zh-TW" altLang="en-US" sz="20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分，多數委員打</a:t>
          </a:r>
          <a:r>
            <a:rPr lang="en-US" altLang="en-US" sz="20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2</a:t>
          </a:r>
          <a:r>
            <a: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4</a:t>
          </a:r>
          <a:r>
            <a:rPr lang="zh-TW" altLang="en-US" sz="20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分以上，個別委員卻評定</a:t>
          </a:r>
          <a:r>
            <a:rPr lang="en-US" altLang="en-US" sz="20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10</a:t>
          </a:r>
          <a:r>
            <a:rPr lang="zh-TW" altLang="en-US" sz="20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分。</a:t>
          </a:r>
          <a:endParaRPr lang="zh-TW" altLang="en-US" sz="20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970D4F5-E535-485A-A245-29C90E56633C}" type="parTrans" cxnId="{D42BE044-1CDC-4C60-805B-ECE028D3C7B5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11B1AA83-6D5D-41D4-9655-5A3F1A223387}" type="sibTrans" cxnId="{D42BE044-1CDC-4C60-805B-ECE028D3C7B5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832FC20A-E4BE-406A-B474-07BD29F04476}">
      <dgm:prSet custT="1"/>
      <dgm:spPr>
        <a:solidFill>
          <a:schemeClr val="accent6"/>
        </a:solidFill>
      </dgm:spPr>
      <dgm:t>
        <a:bodyPr/>
        <a:lstStyle/>
        <a:p>
          <a:pPr algn="l"/>
          <a:r>
            <a:rPr lang="en-US" altLang="zh-TW" sz="18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3.</a:t>
          </a:r>
          <a:r>
            <a:rPr lang="zh-TW" altLang="en-US" sz="18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評選委員會或個別委員評選結果與工作小組初審意見有異</a:t>
          </a:r>
          <a:endParaRPr lang="zh-TW" altLang="en-US" sz="18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99C47A43-B408-4FBB-B8C1-EA33683815EE}" type="parTrans" cxnId="{0FA3839E-D02E-45E6-8145-88378AFB24D3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8AB4D67-2EF3-4B85-BF19-D035524A77E4}" type="sibTrans" cxnId="{0FA3839E-D02E-45E6-8145-88378AFB24D3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C4FFABB-37BD-44F0-AD21-5C3B2E6FDB45}">
      <dgm:prSet custT="1"/>
      <dgm:spPr/>
      <dgm:t>
        <a:bodyPr/>
        <a:lstStyle/>
        <a:p>
          <a:pPr algn="l"/>
          <a:r>
            <a:rPr lang="zh-TW" altLang="en-US" sz="20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如工作小組之初審意見顯示某廠商於某評選項目較其他廠商差，評選委員卻評該廠商高分。</a:t>
          </a:r>
          <a:endParaRPr lang="zh-TW" altLang="en-US" sz="20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0DC53D2-7F18-4C53-A82C-FD9F6434247E}" type="parTrans" cxnId="{95FE29DD-CF88-4163-887B-E7F74E22C06B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85798116-B94F-43A4-B664-3E1948785334}" type="sibTrans" cxnId="{95FE29DD-CF88-4163-887B-E7F74E22C06B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072B9E84-5CE8-4B1D-8A59-28511B1963D4}" type="pres">
      <dgm:prSet presAssocID="{1A5578D8-65C7-4223-80EF-51F6AE824A57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zh-TW" altLang="en-US"/>
        </a:p>
      </dgm:t>
    </dgm:pt>
    <dgm:pt modelId="{29154A1E-9F00-46A5-B7E2-D3DFCA39B95C}" type="pres">
      <dgm:prSet presAssocID="{35D73F45-D2E4-406A-8B63-CE38073B5E57}" presName="root" presStyleCnt="0"/>
      <dgm:spPr/>
    </dgm:pt>
    <dgm:pt modelId="{F7E0946C-495D-42F1-9081-77AA8815C3C1}" type="pres">
      <dgm:prSet presAssocID="{35D73F45-D2E4-406A-8B63-CE38073B5E57}" presName="rootComposite" presStyleCnt="0"/>
      <dgm:spPr/>
    </dgm:pt>
    <dgm:pt modelId="{BFDA41A0-B00F-42E6-9274-77C24E54B11C}" type="pres">
      <dgm:prSet presAssocID="{35D73F45-D2E4-406A-8B63-CE38073B5E57}" presName="rootText" presStyleLbl="node1" presStyleIdx="0" presStyleCnt="3" custScaleX="109115" custScaleY="115499"/>
      <dgm:spPr/>
      <dgm:t>
        <a:bodyPr/>
        <a:lstStyle/>
        <a:p>
          <a:endParaRPr lang="zh-TW" altLang="en-US"/>
        </a:p>
      </dgm:t>
    </dgm:pt>
    <dgm:pt modelId="{FC86E7C3-0ED5-4A41-AF95-D6D19E8E2AE4}" type="pres">
      <dgm:prSet presAssocID="{35D73F45-D2E4-406A-8B63-CE38073B5E57}" presName="rootConnector" presStyleLbl="node1" presStyleIdx="0" presStyleCnt="3"/>
      <dgm:spPr/>
      <dgm:t>
        <a:bodyPr/>
        <a:lstStyle/>
        <a:p>
          <a:endParaRPr lang="zh-TW" altLang="en-US"/>
        </a:p>
      </dgm:t>
    </dgm:pt>
    <dgm:pt modelId="{3A169597-F09C-4F8B-832B-506E9844C690}" type="pres">
      <dgm:prSet presAssocID="{35D73F45-D2E4-406A-8B63-CE38073B5E57}" presName="childShape" presStyleCnt="0"/>
      <dgm:spPr/>
    </dgm:pt>
    <dgm:pt modelId="{5F8BCF02-D145-4CB2-BA6B-55E18369EAB9}" type="pres">
      <dgm:prSet presAssocID="{B88D9A5C-6B07-4E61-951E-E2359A0A6F6A}" presName="Name13" presStyleLbl="parChTrans1D2" presStyleIdx="0" presStyleCnt="4"/>
      <dgm:spPr/>
      <dgm:t>
        <a:bodyPr/>
        <a:lstStyle/>
        <a:p>
          <a:endParaRPr lang="zh-TW" altLang="en-US"/>
        </a:p>
      </dgm:t>
    </dgm:pt>
    <dgm:pt modelId="{5E56E526-9350-42B1-AFBA-1457492ABEEC}" type="pres">
      <dgm:prSet presAssocID="{B0AB725B-3162-44A8-B92E-EAECF5E38587}" presName="child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8263E2E-F729-4263-B25A-787583EA9C75}" type="pres">
      <dgm:prSet presAssocID="{148EC084-BA23-4DE3-86D3-3ACEAE8036C6}" presName="Name13" presStyleLbl="parChTrans1D2" presStyleIdx="1" presStyleCnt="4"/>
      <dgm:spPr/>
      <dgm:t>
        <a:bodyPr/>
        <a:lstStyle/>
        <a:p>
          <a:endParaRPr lang="zh-TW" altLang="en-US"/>
        </a:p>
      </dgm:t>
    </dgm:pt>
    <dgm:pt modelId="{EBC825A8-1FFD-4938-B53E-F6E986B83AAC}" type="pres">
      <dgm:prSet presAssocID="{7166FF40-CA6E-4394-A159-E8894E96BE0E}" presName="childText" presStyleLbl="bgAcc1" presStyleIdx="1" presStyleCnt="4" custScaleY="151471" custLinFactNeighborX="2016" custLinFactNeighborY="3334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539B9F4-A112-47F1-BB5B-281CF0922806}" type="pres">
      <dgm:prSet presAssocID="{98ED0BE2-8F52-4A42-B3C9-7116391B0C9C}" presName="root" presStyleCnt="0"/>
      <dgm:spPr/>
    </dgm:pt>
    <dgm:pt modelId="{36DF9E48-C06C-42E5-86E9-4CAEC3511C39}" type="pres">
      <dgm:prSet presAssocID="{98ED0BE2-8F52-4A42-B3C9-7116391B0C9C}" presName="rootComposite" presStyleCnt="0"/>
      <dgm:spPr/>
    </dgm:pt>
    <dgm:pt modelId="{B479DDA2-A7AB-496E-A41F-079B007386A7}" type="pres">
      <dgm:prSet presAssocID="{98ED0BE2-8F52-4A42-B3C9-7116391B0C9C}" presName="rootText" presStyleLbl="node1" presStyleIdx="1" presStyleCnt="3" custScaleX="98687" custScaleY="118268"/>
      <dgm:spPr/>
      <dgm:t>
        <a:bodyPr/>
        <a:lstStyle/>
        <a:p>
          <a:endParaRPr lang="zh-TW" altLang="en-US"/>
        </a:p>
      </dgm:t>
    </dgm:pt>
    <dgm:pt modelId="{E8A4C7EF-E410-4D91-8F1E-989E827F9629}" type="pres">
      <dgm:prSet presAssocID="{98ED0BE2-8F52-4A42-B3C9-7116391B0C9C}" presName="rootConnector" presStyleLbl="node1" presStyleIdx="1" presStyleCnt="3"/>
      <dgm:spPr/>
      <dgm:t>
        <a:bodyPr/>
        <a:lstStyle/>
        <a:p>
          <a:endParaRPr lang="zh-TW" altLang="en-US"/>
        </a:p>
      </dgm:t>
    </dgm:pt>
    <dgm:pt modelId="{E33F3E4F-A9C4-44AC-94B0-C4A88634121B}" type="pres">
      <dgm:prSet presAssocID="{98ED0BE2-8F52-4A42-B3C9-7116391B0C9C}" presName="childShape" presStyleCnt="0"/>
      <dgm:spPr/>
    </dgm:pt>
    <dgm:pt modelId="{20F69F06-994D-4C94-981A-071974D16EFB}" type="pres">
      <dgm:prSet presAssocID="{3970D4F5-E535-485A-A245-29C90E56633C}" presName="Name13" presStyleLbl="parChTrans1D2" presStyleIdx="2" presStyleCnt="4"/>
      <dgm:spPr/>
      <dgm:t>
        <a:bodyPr/>
        <a:lstStyle/>
        <a:p>
          <a:endParaRPr lang="zh-TW" altLang="en-US"/>
        </a:p>
      </dgm:t>
    </dgm:pt>
    <dgm:pt modelId="{57749F32-03A4-4C91-A4A4-E14EEE57462E}" type="pres">
      <dgm:prSet presAssocID="{BCBC7ABF-FBE7-4305-A4D5-8D29D65F0458}" presName="childText" presStyleLbl="bgAcc1" presStyleIdx="2" presStyleCnt="4" custScaleY="14708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4399B9D-C61F-4B2D-A021-D1F6207AEA66}" type="pres">
      <dgm:prSet presAssocID="{832FC20A-E4BE-406A-B474-07BD29F04476}" presName="root" presStyleCnt="0"/>
      <dgm:spPr/>
    </dgm:pt>
    <dgm:pt modelId="{73995490-A95A-4F18-BD67-E00F34DFD342}" type="pres">
      <dgm:prSet presAssocID="{832FC20A-E4BE-406A-B474-07BD29F04476}" presName="rootComposite" presStyleCnt="0"/>
      <dgm:spPr/>
    </dgm:pt>
    <dgm:pt modelId="{B37EE406-B839-45C4-AF7B-410C56B65F08}" type="pres">
      <dgm:prSet presAssocID="{832FC20A-E4BE-406A-B474-07BD29F04476}" presName="rootText" presStyleLbl="node1" presStyleIdx="2" presStyleCnt="3" custScaleX="100240" custScaleY="125367"/>
      <dgm:spPr/>
      <dgm:t>
        <a:bodyPr/>
        <a:lstStyle/>
        <a:p>
          <a:endParaRPr lang="zh-TW" altLang="en-US"/>
        </a:p>
      </dgm:t>
    </dgm:pt>
    <dgm:pt modelId="{70EDFCD9-5756-4377-92FA-04851EB8BE3F}" type="pres">
      <dgm:prSet presAssocID="{832FC20A-E4BE-406A-B474-07BD29F04476}" presName="rootConnector" presStyleLbl="node1" presStyleIdx="2" presStyleCnt="3"/>
      <dgm:spPr/>
      <dgm:t>
        <a:bodyPr/>
        <a:lstStyle/>
        <a:p>
          <a:endParaRPr lang="zh-TW" altLang="en-US"/>
        </a:p>
      </dgm:t>
    </dgm:pt>
    <dgm:pt modelId="{03B7D045-13F5-4F89-9377-B290023C4F2A}" type="pres">
      <dgm:prSet presAssocID="{832FC20A-E4BE-406A-B474-07BD29F04476}" presName="childShape" presStyleCnt="0"/>
      <dgm:spPr/>
    </dgm:pt>
    <dgm:pt modelId="{88B47EE5-E951-4AF7-9409-20B4BF25F152}" type="pres">
      <dgm:prSet presAssocID="{40DC53D2-7F18-4C53-A82C-FD9F6434247E}" presName="Name13" presStyleLbl="parChTrans1D2" presStyleIdx="3" presStyleCnt="4"/>
      <dgm:spPr/>
      <dgm:t>
        <a:bodyPr/>
        <a:lstStyle/>
        <a:p>
          <a:endParaRPr lang="zh-TW" altLang="en-US"/>
        </a:p>
      </dgm:t>
    </dgm:pt>
    <dgm:pt modelId="{E6608A0C-0BE9-419D-98DE-AA3456A6CE68}" type="pres">
      <dgm:prSet presAssocID="{DC4FFABB-37BD-44F0-AD21-5C3B2E6FDB45}" presName="childText" presStyleLbl="bgAcc1" presStyleIdx="3" presStyleCnt="4" custScaleY="225721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3E49A48F-6046-4812-9BE5-40E061EE6881}" type="presOf" srcId="{7166FF40-CA6E-4394-A159-E8894E96BE0E}" destId="{EBC825A8-1FFD-4938-B53E-F6E986B83AAC}" srcOrd="0" destOrd="0" presId="urn:microsoft.com/office/officeart/2005/8/layout/hierarchy3"/>
    <dgm:cxn modelId="{710D98A1-F018-4AB1-BBEE-B7466CD27D72}" type="presOf" srcId="{148EC084-BA23-4DE3-86D3-3ACEAE8036C6}" destId="{78263E2E-F729-4263-B25A-787583EA9C75}" srcOrd="0" destOrd="0" presId="urn:microsoft.com/office/officeart/2005/8/layout/hierarchy3"/>
    <dgm:cxn modelId="{9C5CED18-FA2A-4E9B-A5BF-88EDCAF14AF3}" type="presOf" srcId="{832FC20A-E4BE-406A-B474-07BD29F04476}" destId="{70EDFCD9-5756-4377-92FA-04851EB8BE3F}" srcOrd="1" destOrd="0" presId="urn:microsoft.com/office/officeart/2005/8/layout/hierarchy3"/>
    <dgm:cxn modelId="{7972AB00-CC67-4336-B700-4296BA99DE89}" type="presOf" srcId="{98ED0BE2-8F52-4A42-B3C9-7116391B0C9C}" destId="{B479DDA2-A7AB-496E-A41F-079B007386A7}" srcOrd="0" destOrd="0" presId="urn:microsoft.com/office/officeart/2005/8/layout/hierarchy3"/>
    <dgm:cxn modelId="{032494BA-D06C-4AA3-A444-07D50E1206BF}" type="presOf" srcId="{BCBC7ABF-FBE7-4305-A4D5-8D29D65F0458}" destId="{57749F32-03A4-4C91-A4A4-E14EEE57462E}" srcOrd="0" destOrd="0" presId="urn:microsoft.com/office/officeart/2005/8/layout/hierarchy3"/>
    <dgm:cxn modelId="{D30CE0C0-FAF3-4B10-9C3C-B80AB9AE247D}" type="presOf" srcId="{3970D4F5-E535-485A-A245-29C90E56633C}" destId="{20F69F06-994D-4C94-981A-071974D16EFB}" srcOrd="0" destOrd="0" presId="urn:microsoft.com/office/officeart/2005/8/layout/hierarchy3"/>
    <dgm:cxn modelId="{72CF3E43-3BCC-403C-B009-3A672C1BE304}" type="presOf" srcId="{35D73F45-D2E4-406A-8B63-CE38073B5E57}" destId="{FC86E7C3-0ED5-4A41-AF95-D6D19E8E2AE4}" srcOrd="1" destOrd="0" presId="urn:microsoft.com/office/officeart/2005/8/layout/hierarchy3"/>
    <dgm:cxn modelId="{95FE29DD-CF88-4163-887B-E7F74E22C06B}" srcId="{832FC20A-E4BE-406A-B474-07BD29F04476}" destId="{DC4FFABB-37BD-44F0-AD21-5C3B2E6FDB45}" srcOrd="0" destOrd="0" parTransId="{40DC53D2-7F18-4C53-A82C-FD9F6434247E}" sibTransId="{85798116-B94F-43A4-B664-3E1948785334}"/>
    <dgm:cxn modelId="{6DF6FDC6-19E4-4F58-A81C-6B916E125D18}" srcId="{1A5578D8-65C7-4223-80EF-51F6AE824A57}" destId="{35D73F45-D2E4-406A-8B63-CE38073B5E57}" srcOrd="0" destOrd="0" parTransId="{E11AB287-87F9-4E95-90F5-87F19ECA5D85}" sibTransId="{E9287B93-5471-4858-A36E-9E6A391429AD}"/>
    <dgm:cxn modelId="{1DBE4B1C-FB1A-4D46-B719-3B0E48366C24}" type="presOf" srcId="{40DC53D2-7F18-4C53-A82C-FD9F6434247E}" destId="{88B47EE5-E951-4AF7-9409-20B4BF25F152}" srcOrd="0" destOrd="0" presId="urn:microsoft.com/office/officeart/2005/8/layout/hierarchy3"/>
    <dgm:cxn modelId="{DBAB20DC-1874-49DF-9B24-778036ABD8CD}" srcId="{35D73F45-D2E4-406A-8B63-CE38073B5E57}" destId="{7166FF40-CA6E-4394-A159-E8894E96BE0E}" srcOrd="1" destOrd="0" parTransId="{148EC084-BA23-4DE3-86D3-3ACEAE8036C6}" sibTransId="{59561A41-6E35-4716-83DD-50A88A772573}"/>
    <dgm:cxn modelId="{0649CF5A-7E58-4181-B3FE-A3A07DD3797B}" type="presOf" srcId="{B88D9A5C-6B07-4E61-951E-E2359A0A6F6A}" destId="{5F8BCF02-D145-4CB2-BA6B-55E18369EAB9}" srcOrd="0" destOrd="0" presId="urn:microsoft.com/office/officeart/2005/8/layout/hierarchy3"/>
    <dgm:cxn modelId="{D42BE044-1CDC-4C60-805B-ECE028D3C7B5}" srcId="{98ED0BE2-8F52-4A42-B3C9-7116391B0C9C}" destId="{BCBC7ABF-FBE7-4305-A4D5-8D29D65F0458}" srcOrd="0" destOrd="0" parTransId="{3970D4F5-E535-485A-A245-29C90E56633C}" sibTransId="{11B1AA83-6D5D-41D4-9655-5A3F1A223387}"/>
    <dgm:cxn modelId="{C9EE0D25-F0A2-4371-BCF8-C74C0DADF1F3}" type="presOf" srcId="{B0AB725B-3162-44A8-B92E-EAECF5E38587}" destId="{5E56E526-9350-42B1-AFBA-1457492ABEEC}" srcOrd="0" destOrd="0" presId="urn:microsoft.com/office/officeart/2005/8/layout/hierarchy3"/>
    <dgm:cxn modelId="{6C9D0EEB-CCC1-48A3-9BAC-6578941AC5F3}" srcId="{1A5578D8-65C7-4223-80EF-51F6AE824A57}" destId="{98ED0BE2-8F52-4A42-B3C9-7116391B0C9C}" srcOrd="1" destOrd="0" parTransId="{602043FA-36DE-4E7F-A15B-85733EF297E6}" sibTransId="{33EDF732-43DB-4D38-8978-2FF1252E048F}"/>
    <dgm:cxn modelId="{5F515362-DEB8-4BCE-8682-D99D6093A688}" type="presOf" srcId="{832FC20A-E4BE-406A-B474-07BD29F04476}" destId="{B37EE406-B839-45C4-AF7B-410C56B65F08}" srcOrd="0" destOrd="0" presId="urn:microsoft.com/office/officeart/2005/8/layout/hierarchy3"/>
    <dgm:cxn modelId="{0FA3839E-D02E-45E6-8145-88378AFB24D3}" srcId="{1A5578D8-65C7-4223-80EF-51F6AE824A57}" destId="{832FC20A-E4BE-406A-B474-07BD29F04476}" srcOrd="2" destOrd="0" parTransId="{99C47A43-B408-4FBB-B8C1-EA33683815EE}" sibTransId="{F8AB4D67-2EF3-4B85-BF19-D035524A77E4}"/>
    <dgm:cxn modelId="{3BE259DD-6141-44E1-9237-252E99C270F0}" type="presOf" srcId="{35D73F45-D2E4-406A-8B63-CE38073B5E57}" destId="{BFDA41A0-B00F-42E6-9274-77C24E54B11C}" srcOrd="0" destOrd="0" presId="urn:microsoft.com/office/officeart/2005/8/layout/hierarchy3"/>
    <dgm:cxn modelId="{9F89EB7D-D759-4C8D-A401-53DFDF5E9D48}" type="presOf" srcId="{1A5578D8-65C7-4223-80EF-51F6AE824A57}" destId="{072B9E84-5CE8-4B1D-8A59-28511B1963D4}" srcOrd="0" destOrd="0" presId="urn:microsoft.com/office/officeart/2005/8/layout/hierarchy3"/>
    <dgm:cxn modelId="{20E6C220-4A28-4734-9750-F7F0E314EDAA}" type="presOf" srcId="{DC4FFABB-37BD-44F0-AD21-5C3B2E6FDB45}" destId="{E6608A0C-0BE9-419D-98DE-AA3456A6CE68}" srcOrd="0" destOrd="0" presId="urn:microsoft.com/office/officeart/2005/8/layout/hierarchy3"/>
    <dgm:cxn modelId="{1E9623C7-62F8-4F20-A7DC-87CB513D9BFE}" srcId="{35D73F45-D2E4-406A-8B63-CE38073B5E57}" destId="{B0AB725B-3162-44A8-B92E-EAECF5E38587}" srcOrd="0" destOrd="0" parTransId="{B88D9A5C-6B07-4E61-951E-E2359A0A6F6A}" sibTransId="{0D119E31-3054-4DA8-8139-22F1E1CE859B}"/>
    <dgm:cxn modelId="{3A29C526-532D-4F94-9D1F-1C124AA35DD8}" type="presOf" srcId="{98ED0BE2-8F52-4A42-B3C9-7116391B0C9C}" destId="{E8A4C7EF-E410-4D91-8F1E-989E827F9629}" srcOrd="1" destOrd="0" presId="urn:microsoft.com/office/officeart/2005/8/layout/hierarchy3"/>
    <dgm:cxn modelId="{62E072E4-5A74-4A6A-908A-A05EA588B1C7}" type="presParOf" srcId="{072B9E84-5CE8-4B1D-8A59-28511B1963D4}" destId="{29154A1E-9F00-46A5-B7E2-D3DFCA39B95C}" srcOrd="0" destOrd="0" presId="urn:microsoft.com/office/officeart/2005/8/layout/hierarchy3"/>
    <dgm:cxn modelId="{08C77719-A92E-42FD-BD5B-3F9ADB5BE960}" type="presParOf" srcId="{29154A1E-9F00-46A5-B7E2-D3DFCA39B95C}" destId="{F7E0946C-495D-42F1-9081-77AA8815C3C1}" srcOrd="0" destOrd="0" presId="urn:microsoft.com/office/officeart/2005/8/layout/hierarchy3"/>
    <dgm:cxn modelId="{B6CE186B-AE00-45E0-AFB4-42AEFC8D8644}" type="presParOf" srcId="{F7E0946C-495D-42F1-9081-77AA8815C3C1}" destId="{BFDA41A0-B00F-42E6-9274-77C24E54B11C}" srcOrd="0" destOrd="0" presId="urn:microsoft.com/office/officeart/2005/8/layout/hierarchy3"/>
    <dgm:cxn modelId="{30D59BB3-AA53-42D7-9C9D-03740418139E}" type="presParOf" srcId="{F7E0946C-495D-42F1-9081-77AA8815C3C1}" destId="{FC86E7C3-0ED5-4A41-AF95-D6D19E8E2AE4}" srcOrd="1" destOrd="0" presId="urn:microsoft.com/office/officeart/2005/8/layout/hierarchy3"/>
    <dgm:cxn modelId="{596DA904-3CBE-45E8-B5DA-8828FF0E95DE}" type="presParOf" srcId="{29154A1E-9F00-46A5-B7E2-D3DFCA39B95C}" destId="{3A169597-F09C-4F8B-832B-506E9844C690}" srcOrd="1" destOrd="0" presId="urn:microsoft.com/office/officeart/2005/8/layout/hierarchy3"/>
    <dgm:cxn modelId="{B378D33D-B25A-4778-A6CD-8595DA342598}" type="presParOf" srcId="{3A169597-F09C-4F8B-832B-506E9844C690}" destId="{5F8BCF02-D145-4CB2-BA6B-55E18369EAB9}" srcOrd="0" destOrd="0" presId="urn:microsoft.com/office/officeart/2005/8/layout/hierarchy3"/>
    <dgm:cxn modelId="{E053E8AC-BA4F-4119-B40D-97387FB9014F}" type="presParOf" srcId="{3A169597-F09C-4F8B-832B-506E9844C690}" destId="{5E56E526-9350-42B1-AFBA-1457492ABEEC}" srcOrd="1" destOrd="0" presId="urn:microsoft.com/office/officeart/2005/8/layout/hierarchy3"/>
    <dgm:cxn modelId="{641873DC-997E-478B-87D7-0036C89D30B2}" type="presParOf" srcId="{3A169597-F09C-4F8B-832B-506E9844C690}" destId="{78263E2E-F729-4263-B25A-787583EA9C75}" srcOrd="2" destOrd="0" presId="urn:microsoft.com/office/officeart/2005/8/layout/hierarchy3"/>
    <dgm:cxn modelId="{838FF6C1-63F9-46F9-987A-10EC0DF24437}" type="presParOf" srcId="{3A169597-F09C-4F8B-832B-506E9844C690}" destId="{EBC825A8-1FFD-4938-B53E-F6E986B83AAC}" srcOrd="3" destOrd="0" presId="urn:microsoft.com/office/officeart/2005/8/layout/hierarchy3"/>
    <dgm:cxn modelId="{218D26B3-CA9C-48E0-946A-3B8A8D54D43B}" type="presParOf" srcId="{072B9E84-5CE8-4B1D-8A59-28511B1963D4}" destId="{3539B9F4-A112-47F1-BB5B-281CF0922806}" srcOrd="1" destOrd="0" presId="urn:microsoft.com/office/officeart/2005/8/layout/hierarchy3"/>
    <dgm:cxn modelId="{33334A43-198C-4A9C-9A0E-4E4373D58723}" type="presParOf" srcId="{3539B9F4-A112-47F1-BB5B-281CF0922806}" destId="{36DF9E48-C06C-42E5-86E9-4CAEC3511C39}" srcOrd="0" destOrd="0" presId="urn:microsoft.com/office/officeart/2005/8/layout/hierarchy3"/>
    <dgm:cxn modelId="{0C4DB621-9BB1-4962-8FE2-BDEE27A76AA4}" type="presParOf" srcId="{36DF9E48-C06C-42E5-86E9-4CAEC3511C39}" destId="{B479DDA2-A7AB-496E-A41F-079B007386A7}" srcOrd="0" destOrd="0" presId="urn:microsoft.com/office/officeart/2005/8/layout/hierarchy3"/>
    <dgm:cxn modelId="{15576F86-DF59-40E6-B3B2-F430EAB1E84A}" type="presParOf" srcId="{36DF9E48-C06C-42E5-86E9-4CAEC3511C39}" destId="{E8A4C7EF-E410-4D91-8F1E-989E827F9629}" srcOrd="1" destOrd="0" presId="urn:microsoft.com/office/officeart/2005/8/layout/hierarchy3"/>
    <dgm:cxn modelId="{77E0F137-2F22-42E9-B148-0E74E608EA6D}" type="presParOf" srcId="{3539B9F4-A112-47F1-BB5B-281CF0922806}" destId="{E33F3E4F-A9C4-44AC-94B0-C4A88634121B}" srcOrd="1" destOrd="0" presId="urn:microsoft.com/office/officeart/2005/8/layout/hierarchy3"/>
    <dgm:cxn modelId="{3B0AE8B5-8CD4-4AE0-B862-FF6195B820AA}" type="presParOf" srcId="{E33F3E4F-A9C4-44AC-94B0-C4A88634121B}" destId="{20F69F06-994D-4C94-981A-071974D16EFB}" srcOrd="0" destOrd="0" presId="urn:microsoft.com/office/officeart/2005/8/layout/hierarchy3"/>
    <dgm:cxn modelId="{50AA023A-5782-4661-81E7-5D4A281518BE}" type="presParOf" srcId="{E33F3E4F-A9C4-44AC-94B0-C4A88634121B}" destId="{57749F32-03A4-4C91-A4A4-E14EEE57462E}" srcOrd="1" destOrd="0" presId="urn:microsoft.com/office/officeart/2005/8/layout/hierarchy3"/>
    <dgm:cxn modelId="{25BCED25-C733-4006-957F-0B165A4321B4}" type="presParOf" srcId="{072B9E84-5CE8-4B1D-8A59-28511B1963D4}" destId="{B4399B9D-C61F-4B2D-A021-D1F6207AEA66}" srcOrd="2" destOrd="0" presId="urn:microsoft.com/office/officeart/2005/8/layout/hierarchy3"/>
    <dgm:cxn modelId="{D28A2C61-5061-40AF-9830-81F949C3FDE4}" type="presParOf" srcId="{B4399B9D-C61F-4B2D-A021-D1F6207AEA66}" destId="{73995490-A95A-4F18-BD67-E00F34DFD342}" srcOrd="0" destOrd="0" presId="urn:microsoft.com/office/officeart/2005/8/layout/hierarchy3"/>
    <dgm:cxn modelId="{FC8368DC-D69A-45DE-A8FE-5F56FEFD4A92}" type="presParOf" srcId="{73995490-A95A-4F18-BD67-E00F34DFD342}" destId="{B37EE406-B839-45C4-AF7B-410C56B65F08}" srcOrd="0" destOrd="0" presId="urn:microsoft.com/office/officeart/2005/8/layout/hierarchy3"/>
    <dgm:cxn modelId="{456E4015-CD1B-4D0E-B6EC-08E3F14F12F3}" type="presParOf" srcId="{73995490-A95A-4F18-BD67-E00F34DFD342}" destId="{70EDFCD9-5756-4377-92FA-04851EB8BE3F}" srcOrd="1" destOrd="0" presId="urn:microsoft.com/office/officeart/2005/8/layout/hierarchy3"/>
    <dgm:cxn modelId="{022B64AA-7BBB-4448-9312-5CD716F82C11}" type="presParOf" srcId="{B4399B9D-C61F-4B2D-A021-D1F6207AEA66}" destId="{03B7D045-13F5-4F89-9377-B290023C4F2A}" srcOrd="1" destOrd="0" presId="urn:microsoft.com/office/officeart/2005/8/layout/hierarchy3"/>
    <dgm:cxn modelId="{CE6C88F1-9C9A-4F17-800B-73E242EC3B0D}" type="presParOf" srcId="{03B7D045-13F5-4F89-9377-B290023C4F2A}" destId="{88B47EE5-E951-4AF7-9409-20B4BF25F152}" srcOrd="0" destOrd="0" presId="urn:microsoft.com/office/officeart/2005/8/layout/hierarchy3"/>
    <dgm:cxn modelId="{C1B096E8-905E-41F8-90FA-9787FB90EC40}" type="presParOf" srcId="{03B7D045-13F5-4F89-9377-B290023C4F2A}" destId="{E6608A0C-0BE9-419D-98DE-AA3456A6CE68}" srcOrd="1" destOrd="0" presId="urn:microsoft.com/office/officeart/2005/8/layout/hierarchy3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00A81646-3F32-4A1A-9A77-A0D5B56A315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0C7EC2E4-DBE8-4EF0-A98D-B1F51FA2E87A}">
      <dgm:prSet phldrT="[文字]"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1.</a:t>
          </a:r>
          <a:r>
            <a:rPr lang="zh-TW" altLang="en-US" sz="24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維持原評選結果</a:t>
          </a:r>
          <a:endParaRPr lang="zh-TW" altLang="en-US" sz="24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329200D-1748-429E-8829-6408F23971BC}" type="parTrans" cxnId="{47C42EF8-6B3B-4433-9FA7-CA632A8206B5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ED717BCF-3878-4784-9F96-8B2AF4A3244B}" type="sibTrans" cxnId="{47C42EF8-6B3B-4433-9FA7-CA632A8206B5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6071A2D-1B4E-42AE-AC06-6A85DC09A1A3}">
      <dgm:prSet phldrT="[文字]"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2.</a:t>
          </a:r>
          <a:r>
            <a:rPr lang="zh-TW" altLang="en-US" sz="24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除去個別委員評選結果，重計評選結果</a:t>
          </a:r>
          <a:endParaRPr lang="zh-TW" altLang="en-US" sz="24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1BF8A2E-053F-4943-B2F8-3027BAD9161F}" type="parTrans" cxnId="{8AABB0DB-3269-4621-9EF9-44D64AF151DB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119DD7DD-40C3-42C2-B79C-0ABD375B0F45}" type="sibTrans" cxnId="{8AABB0DB-3269-4621-9EF9-44D64AF151DB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E0F61F9-87DA-43AB-B466-69C631679B66}">
      <dgm:prSet phldrT="[文字]"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3.</a:t>
          </a:r>
          <a:r>
            <a:rPr lang="zh-TW" altLang="en-US" sz="24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廢棄原評選結果，重行提出評選結果</a:t>
          </a:r>
          <a:endParaRPr lang="zh-TW" altLang="en-US" sz="24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9D99312-ECC4-45C9-B294-678A9EF97191}" type="parTrans" cxnId="{88FD3681-260D-427E-96AD-C45DA50E8C19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4B5DB65-E7AA-4A17-B848-D6279CDBACFA}" type="sibTrans" cxnId="{88FD3681-260D-427E-96AD-C45DA50E8C19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671CD51-5639-4F18-94F8-2071A700371E}">
      <dgm:prSet phldrT="[文字]"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4.</a:t>
          </a:r>
          <a:r>
            <a:rPr lang="zh-TW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無法評定最有利標</a:t>
          </a:r>
          <a:endParaRPr lang="zh-TW" altLang="en-US" sz="24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9DCB8E9-2841-42BE-A0B3-978D92E65481}" type="parTrans" cxnId="{8AA52142-846A-4BC1-88B6-3D46B9B97841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C323BDCF-352F-40AD-BE2F-17DB9FDEA212}" type="sibTrans" cxnId="{8AA52142-846A-4BC1-88B6-3D46B9B97841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CFC3CF01-F7DC-4B2F-9D36-62A74C3E0920}">
      <dgm:prSet phldrT="[文字]" custT="1"/>
      <dgm:spPr/>
      <dgm:t>
        <a:bodyPr/>
        <a:lstStyle/>
        <a:p>
          <a:r>
            <a:rPr lang="zh-TW" altLang="en-US" sz="24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委員會之議決或決議，得以下列方式：</a:t>
          </a:r>
          <a:endParaRPr lang="zh-TW" altLang="en-US" sz="24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5E718BD9-83D5-4C70-9691-55F61848FBED}" type="parTrans" cxnId="{EC436CAF-4510-4334-B0EF-A18EF9CBE149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F7A974F-B32A-4CFE-AE1F-F0D140FA3E8C}" type="sibTrans" cxnId="{EC436CAF-4510-4334-B0EF-A18EF9CBE149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F4A0B79-6F61-46F4-AA5E-32548A74EBEE}" type="pres">
      <dgm:prSet presAssocID="{00A81646-3F32-4A1A-9A77-A0D5B56A315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1BEF31E8-DC6C-471F-AFCD-3591210CB01B}" type="pres">
      <dgm:prSet presAssocID="{CFC3CF01-F7DC-4B2F-9D36-62A74C3E0920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9E533DA-C6AA-4CB8-B9B2-442409359B53}" type="pres">
      <dgm:prSet presAssocID="{FF7A974F-B32A-4CFE-AE1F-F0D140FA3E8C}" presName="spacer" presStyleCnt="0"/>
      <dgm:spPr/>
    </dgm:pt>
    <dgm:pt modelId="{E2BA14F9-E5C0-4FE7-83CC-0BA619248432}" type="pres">
      <dgm:prSet presAssocID="{0C7EC2E4-DBE8-4EF0-A98D-B1F51FA2E87A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0A8EA46-F135-4480-8964-DBF59996F84C}" type="pres">
      <dgm:prSet presAssocID="{ED717BCF-3878-4784-9F96-8B2AF4A3244B}" presName="spacer" presStyleCnt="0"/>
      <dgm:spPr/>
    </dgm:pt>
    <dgm:pt modelId="{B493A470-6F32-44B9-AA7D-B8D4AF15CF32}" type="pres">
      <dgm:prSet presAssocID="{26071A2D-1B4E-42AE-AC06-6A85DC09A1A3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124DBA0-6348-45E2-BE18-26A4A69C9163}" type="pres">
      <dgm:prSet presAssocID="{119DD7DD-40C3-42C2-B79C-0ABD375B0F45}" presName="spacer" presStyleCnt="0"/>
      <dgm:spPr/>
    </dgm:pt>
    <dgm:pt modelId="{881CC07F-BC88-44D3-9087-E29A0FAA079C}" type="pres">
      <dgm:prSet presAssocID="{DE0F61F9-87DA-43AB-B466-69C631679B66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0565939-3962-487C-8018-4B1F1631397B}" type="pres">
      <dgm:prSet presAssocID="{44B5DB65-E7AA-4A17-B848-D6279CDBACFA}" presName="spacer" presStyleCnt="0"/>
      <dgm:spPr/>
    </dgm:pt>
    <dgm:pt modelId="{FCA1F62C-0206-46E3-9B22-961C3343F332}" type="pres">
      <dgm:prSet presAssocID="{A671CD51-5639-4F18-94F8-2071A700371E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8AABB0DB-3269-4621-9EF9-44D64AF151DB}" srcId="{00A81646-3F32-4A1A-9A77-A0D5B56A315F}" destId="{26071A2D-1B4E-42AE-AC06-6A85DC09A1A3}" srcOrd="2" destOrd="0" parTransId="{A1BF8A2E-053F-4943-B2F8-3027BAD9161F}" sibTransId="{119DD7DD-40C3-42C2-B79C-0ABD375B0F45}"/>
    <dgm:cxn modelId="{12C7F009-5A7F-4343-A3FD-93383B76E5C5}" type="presOf" srcId="{DE0F61F9-87DA-43AB-B466-69C631679B66}" destId="{881CC07F-BC88-44D3-9087-E29A0FAA079C}" srcOrd="0" destOrd="0" presId="urn:microsoft.com/office/officeart/2005/8/layout/vList2"/>
    <dgm:cxn modelId="{EC436CAF-4510-4334-B0EF-A18EF9CBE149}" srcId="{00A81646-3F32-4A1A-9A77-A0D5B56A315F}" destId="{CFC3CF01-F7DC-4B2F-9D36-62A74C3E0920}" srcOrd="0" destOrd="0" parTransId="{5E718BD9-83D5-4C70-9691-55F61848FBED}" sibTransId="{FF7A974F-B32A-4CFE-AE1F-F0D140FA3E8C}"/>
    <dgm:cxn modelId="{46E425AE-2E67-41D2-BB73-927B05ADF82A}" type="presOf" srcId="{A671CD51-5639-4F18-94F8-2071A700371E}" destId="{FCA1F62C-0206-46E3-9B22-961C3343F332}" srcOrd="0" destOrd="0" presId="urn:microsoft.com/office/officeart/2005/8/layout/vList2"/>
    <dgm:cxn modelId="{8B56016C-344B-4CB9-A25D-3C5A8A64979B}" type="presOf" srcId="{0C7EC2E4-DBE8-4EF0-A98D-B1F51FA2E87A}" destId="{E2BA14F9-E5C0-4FE7-83CC-0BA619248432}" srcOrd="0" destOrd="0" presId="urn:microsoft.com/office/officeart/2005/8/layout/vList2"/>
    <dgm:cxn modelId="{A8AB21EC-33DC-4A81-9997-8493F972EB09}" type="presOf" srcId="{CFC3CF01-F7DC-4B2F-9D36-62A74C3E0920}" destId="{1BEF31E8-DC6C-471F-AFCD-3591210CB01B}" srcOrd="0" destOrd="0" presId="urn:microsoft.com/office/officeart/2005/8/layout/vList2"/>
    <dgm:cxn modelId="{47C42EF8-6B3B-4433-9FA7-CA632A8206B5}" srcId="{00A81646-3F32-4A1A-9A77-A0D5B56A315F}" destId="{0C7EC2E4-DBE8-4EF0-A98D-B1F51FA2E87A}" srcOrd="1" destOrd="0" parTransId="{B329200D-1748-429E-8829-6408F23971BC}" sibTransId="{ED717BCF-3878-4784-9F96-8B2AF4A3244B}"/>
    <dgm:cxn modelId="{8AA52142-846A-4BC1-88B6-3D46B9B97841}" srcId="{00A81646-3F32-4A1A-9A77-A0D5B56A315F}" destId="{A671CD51-5639-4F18-94F8-2071A700371E}" srcOrd="4" destOrd="0" parTransId="{49DCB8E9-2841-42BE-A0B3-978D92E65481}" sibTransId="{C323BDCF-352F-40AD-BE2F-17DB9FDEA212}"/>
    <dgm:cxn modelId="{88FD3681-260D-427E-96AD-C45DA50E8C19}" srcId="{00A81646-3F32-4A1A-9A77-A0D5B56A315F}" destId="{DE0F61F9-87DA-43AB-B466-69C631679B66}" srcOrd="3" destOrd="0" parTransId="{39D99312-ECC4-45C9-B294-678A9EF97191}" sibTransId="{44B5DB65-E7AA-4A17-B848-D6279CDBACFA}"/>
    <dgm:cxn modelId="{01CEC658-BEAC-442D-AA5D-949305255837}" type="presOf" srcId="{00A81646-3F32-4A1A-9A77-A0D5B56A315F}" destId="{FF4A0B79-6F61-46F4-AA5E-32548A74EBEE}" srcOrd="0" destOrd="0" presId="urn:microsoft.com/office/officeart/2005/8/layout/vList2"/>
    <dgm:cxn modelId="{0764C860-1239-4A91-8C03-C4EA1223A5E4}" type="presOf" srcId="{26071A2D-1B4E-42AE-AC06-6A85DC09A1A3}" destId="{B493A470-6F32-44B9-AA7D-B8D4AF15CF32}" srcOrd="0" destOrd="0" presId="urn:microsoft.com/office/officeart/2005/8/layout/vList2"/>
    <dgm:cxn modelId="{679CCB89-BB1A-4D77-8221-95F6319741D2}" type="presParOf" srcId="{FF4A0B79-6F61-46F4-AA5E-32548A74EBEE}" destId="{1BEF31E8-DC6C-471F-AFCD-3591210CB01B}" srcOrd="0" destOrd="0" presId="urn:microsoft.com/office/officeart/2005/8/layout/vList2"/>
    <dgm:cxn modelId="{60E419B9-D101-4D67-A5BC-86BD4C9B78BF}" type="presParOf" srcId="{FF4A0B79-6F61-46F4-AA5E-32548A74EBEE}" destId="{79E533DA-C6AA-4CB8-B9B2-442409359B53}" srcOrd="1" destOrd="0" presId="urn:microsoft.com/office/officeart/2005/8/layout/vList2"/>
    <dgm:cxn modelId="{B9B1BA5A-71B8-48C4-9BAC-3A375B615E6F}" type="presParOf" srcId="{FF4A0B79-6F61-46F4-AA5E-32548A74EBEE}" destId="{E2BA14F9-E5C0-4FE7-83CC-0BA619248432}" srcOrd="2" destOrd="0" presId="urn:microsoft.com/office/officeart/2005/8/layout/vList2"/>
    <dgm:cxn modelId="{B18E8C49-BD9C-4D57-ACB5-655565C560CC}" type="presParOf" srcId="{FF4A0B79-6F61-46F4-AA5E-32548A74EBEE}" destId="{90A8EA46-F135-4480-8964-DBF59996F84C}" srcOrd="3" destOrd="0" presId="urn:microsoft.com/office/officeart/2005/8/layout/vList2"/>
    <dgm:cxn modelId="{F60F56D5-CC24-488B-BC51-0A2F9764E947}" type="presParOf" srcId="{FF4A0B79-6F61-46F4-AA5E-32548A74EBEE}" destId="{B493A470-6F32-44B9-AA7D-B8D4AF15CF32}" srcOrd="4" destOrd="0" presId="urn:microsoft.com/office/officeart/2005/8/layout/vList2"/>
    <dgm:cxn modelId="{9BAEF044-AB1C-4997-A746-13904DD5B973}" type="presParOf" srcId="{FF4A0B79-6F61-46F4-AA5E-32548A74EBEE}" destId="{2124DBA0-6348-45E2-BE18-26A4A69C9163}" srcOrd="5" destOrd="0" presId="urn:microsoft.com/office/officeart/2005/8/layout/vList2"/>
    <dgm:cxn modelId="{D2E798EB-CA81-427A-8113-58E1BD3CA4A0}" type="presParOf" srcId="{FF4A0B79-6F61-46F4-AA5E-32548A74EBEE}" destId="{881CC07F-BC88-44D3-9087-E29A0FAA079C}" srcOrd="6" destOrd="0" presId="urn:microsoft.com/office/officeart/2005/8/layout/vList2"/>
    <dgm:cxn modelId="{7A2CAAF4-DB25-4247-A4F8-C66BF024D8EE}" type="presParOf" srcId="{FF4A0B79-6F61-46F4-AA5E-32548A74EBEE}" destId="{80565939-3962-487C-8018-4B1F1631397B}" srcOrd="7" destOrd="0" presId="urn:microsoft.com/office/officeart/2005/8/layout/vList2"/>
    <dgm:cxn modelId="{E99F8B30-1A6A-48E5-AC8F-E903E4700668}" type="presParOf" srcId="{FF4A0B79-6F61-46F4-AA5E-32548A74EBEE}" destId="{FCA1F62C-0206-46E3-9B22-961C3343F332}" srcOrd="8" destOrd="0" presId="urn:microsoft.com/office/officeart/2005/8/layout/vList2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2D3164C-1FDF-454A-B86C-88334E88643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159BDE9B-BC93-4587-B24D-C0D2407E50C8}">
      <dgm:prSet custT="1"/>
      <dgm:spPr>
        <a:solidFill>
          <a:schemeClr val="accent1">
            <a:lumMod val="50000"/>
          </a:schemeClr>
        </a:solidFill>
      </dgm:spPr>
      <dgm:t>
        <a:bodyPr/>
        <a:lstStyle/>
        <a:p>
          <a:pPr rtl="0"/>
          <a:r>
            <a:rPr kumimoji="1" lang="zh-TW" altLang="en-US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為什麼要用最有利標？ </a:t>
          </a:r>
          <a:endParaRPr lang="zh-TW" altLang="en-US" sz="28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748C1A9-6187-47CE-BB4C-A14AF7379729}" type="parTrans" cxnId="{142B4E2C-E7E4-44AC-9448-7E767B0EF7FB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14C7801-F355-40A1-B2D9-9D2D42219B3C}" type="sibTrans" cxnId="{142B4E2C-E7E4-44AC-9448-7E767B0EF7FB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915885E7-76E5-4812-A761-CC85063C07FF}">
      <dgm:prSet custT="1"/>
      <dgm:spPr/>
      <dgm:t>
        <a:bodyPr/>
        <a:lstStyle/>
        <a:p>
          <a:pPr rtl="0"/>
          <a:r>
            <a:rPr kumimoji="1" lang="zh-TW" altLang="en-US" sz="20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標的品質好、功能佳 </a:t>
          </a:r>
          <a:endParaRPr lang="zh-TW" altLang="en-US" sz="20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789E5FB-41C9-4DA6-8393-25F338B4563C}" type="parTrans" cxnId="{1991EB45-2FD9-44E6-BA67-C6D68C520FF7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84E5B6A1-D1D6-4B01-8D39-7210002ED199}" type="sibTrans" cxnId="{1991EB45-2FD9-44E6-BA67-C6D68C520FF7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974D4F2-DC9C-4F68-864D-E0F431EC620D}">
      <dgm:prSet custT="1"/>
      <dgm:spPr/>
      <dgm:t>
        <a:bodyPr/>
        <a:lstStyle/>
        <a:p>
          <a:pPr rtl="0"/>
          <a:r>
            <a:rPr kumimoji="1" lang="zh-TW" altLang="en-US" sz="20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廠商能力好、專業佳 </a:t>
          </a:r>
          <a:endParaRPr lang="zh-TW" altLang="en-US" sz="20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6FB9A75D-8702-4054-9F0E-F4598C8E39F5}" type="parTrans" cxnId="{92A54F21-D7B0-4C37-B43B-994FFCB15C3D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889D19F-A351-4A82-8713-71BA4B9C0BC2}" type="sibTrans" cxnId="{92A54F21-D7B0-4C37-B43B-994FFCB15C3D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0519392-DC0F-4831-A024-2021AEAFAC9F}">
      <dgm:prSet custT="1"/>
      <dgm:spPr/>
      <dgm:t>
        <a:bodyPr/>
        <a:lstStyle/>
        <a:p>
          <a:pPr rtl="0"/>
          <a:r>
            <a:rPr kumimoji="1" lang="zh-TW" altLang="en-US" sz="20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價錢合理 </a:t>
          </a:r>
          <a:endParaRPr lang="zh-TW" altLang="en-US" sz="20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C1E06D7F-9EFA-47DE-9521-9B0B4ED82F86}" type="parTrans" cxnId="{DE320DCD-E2EF-4A49-B36C-A64F234D9AEE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1B54A955-A2B6-4429-8B07-9C01380937D1}" type="sibTrans" cxnId="{DE320DCD-E2EF-4A49-B36C-A64F234D9AEE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EBB1462-9F64-4219-A600-FFE80B39AB24}">
      <dgm:prSet custT="1"/>
      <dgm:spPr>
        <a:solidFill>
          <a:schemeClr val="accent1">
            <a:lumMod val="50000"/>
          </a:schemeClr>
        </a:solidFill>
      </dgm:spPr>
      <dgm:t>
        <a:bodyPr/>
        <a:lstStyle/>
        <a:p>
          <a:pPr rtl="0"/>
          <a:r>
            <a:rPr kumimoji="1" lang="zh-TW" altLang="en-US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採用最有利標必要的體認</a:t>
          </a:r>
          <a:endParaRPr lang="zh-TW" altLang="en-US" sz="28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8B7FC9A-95FF-45A7-8C23-B238263F7BA9}" type="parTrans" cxnId="{C7BC1F36-A9A6-40BA-AB02-8D97BC2D684C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CD271C93-1291-4175-936C-2209C7423CDC}" type="sibTrans" cxnId="{C7BC1F36-A9A6-40BA-AB02-8D97BC2D684C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90CFA6CB-48CF-405B-836E-A81E86C484F0}">
      <dgm:prSet custT="1"/>
      <dgm:spPr>
        <a:solidFill>
          <a:schemeClr val="accent1">
            <a:lumMod val="50000"/>
          </a:schemeClr>
        </a:solidFill>
      </dgm:spPr>
      <dgm:t>
        <a:bodyPr/>
        <a:lstStyle/>
        <a:p>
          <a:pPr rtl="0"/>
          <a:r>
            <a:rPr kumimoji="1" lang="zh-TW" altLang="en-US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如何產生最有利標？ </a:t>
          </a:r>
          <a:endParaRPr lang="zh-TW" altLang="en-US" sz="28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CF58112-B299-4393-BB73-62B73D64BAA7}" type="parTrans" cxnId="{98EC7F05-7FE3-4E3C-B13D-8E34CFAEB7DE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2E831FC-2018-4B93-B955-3E6CACE88265}" type="sibTrans" cxnId="{98EC7F05-7FE3-4E3C-B13D-8E34CFAEB7DE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9D895E01-1C8B-4667-9917-2ACBFE16353A}">
      <dgm:prSet custT="1"/>
      <dgm:spPr/>
      <dgm:t>
        <a:bodyPr/>
        <a:lstStyle/>
        <a:p>
          <a:pPr rtl="0"/>
          <a:r>
            <a:rPr kumimoji="1" lang="zh-TW" altLang="en-US" sz="20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要想挑選出好廠商，就要先將廠商分好壞 </a:t>
          </a:r>
          <a:endParaRPr lang="zh-TW" altLang="en-US" sz="20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7B7D6ED2-6C19-46BF-9398-A6C624867406}" type="parTrans" cxnId="{00116934-636B-4B1C-A9EE-BB0DC41991BA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1E045E6-EA77-4579-9BF3-8CEDC2759CA3}" type="sibTrans" cxnId="{00116934-636B-4B1C-A9EE-BB0DC41991BA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B93A066-F4B8-41F0-8814-321D1CEB7A46}">
      <dgm:prSet custT="1"/>
      <dgm:spPr/>
      <dgm:t>
        <a:bodyPr/>
        <a:lstStyle/>
        <a:p>
          <a:pPr rtl="0"/>
          <a:r>
            <a:rPr kumimoji="1" lang="zh-TW" altLang="en-US" sz="20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由誰分好壞？如何分好壞？ </a:t>
          </a:r>
          <a:endParaRPr lang="zh-TW" altLang="en-US" sz="20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EFAEB256-C756-4C3A-8ECF-9929135F0681}" type="parTrans" cxnId="{2A51A50F-AFBE-478E-87A4-CD66893896FA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6E0A9FE-EB5E-43C3-B23B-A7D4FDC281E5}" type="sibTrans" cxnId="{2A51A50F-AFBE-478E-87A4-CD66893896FA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7F808C4B-EF90-4686-A415-CFCE81FFC275}">
      <dgm:prSet custT="1"/>
      <dgm:spPr/>
      <dgm:t>
        <a:bodyPr/>
        <a:lstStyle/>
        <a:p>
          <a:pPr rtl="0"/>
          <a:r>
            <a:rPr kumimoji="1" lang="zh-TW" altLang="en-US" sz="24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付出</a:t>
          </a:r>
          <a:r>
            <a:rPr kumimoji="1" lang="zh-TW" altLang="en-US" sz="2400" b="1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時間</a:t>
          </a:r>
          <a:r>
            <a:rPr kumimoji="1" lang="zh-TW" altLang="en-US" sz="24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及</a:t>
          </a:r>
          <a:r>
            <a:rPr kumimoji="1" lang="zh-TW" altLang="en-US" sz="2400" b="1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精神</a:t>
          </a:r>
          <a:r>
            <a:rPr kumimoji="1" lang="zh-TW" altLang="en-US" sz="24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是必要的 </a:t>
          </a:r>
          <a:endParaRPr lang="zh-TW" altLang="en-US" sz="24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77A882B-18A6-4D19-BE2E-4F68B6981161}" type="parTrans" cxnId="{6BF4A213-C10D-4778-93BC-D47A13353D9D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25C3123-8DF8-48A0-81DB-81890F823755}" type="sibTrans" cxnId="{6BF4A213-C10D-4778-93BC-D47A13353D9D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0F8101DF-6EFF-4C7A-BE14-54E16694FD6D}" type="pres">
      <dgm:prSet presAssocID="{C2D3164C-1FDF-454A-B86C-88334E88643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35EA6EE6-2FDB-4591-AB23-A2C19FFB5050}" type="pres">
      <dgm:prSet presAssocID="{159BDE9B-BC93-4587-B24D-C0D2407E50C8}" presName="parentText" presStyleLbl="node1" presStyleIdx="0" presStyleCnt="3" custScaleY="61893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19DA9ED-69D0-4AC1-BEFE-68ED689528B7}" type="pres">
      <dgm:prSet presAssocID="{159BDE9B-BC93-4587-B24D-C0D2407E50C8}" presName="childText" presStyleLbl="revTx" presStyleIdx="0" presStyleCnt="3" custScaleY="12606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D4258A5-8D48-4312-BBBB-17E9046AEE3A}" type="pres">
      <dgm:prSet presAssocID="{AEBB1462-9F64-4219-A600-FFE80B39AB24}" presName="parentText" presStyleLbl="node1" presStyleIdx="1" presStyleCnt="3" custScaleY="59276" custLinFactNeighborY="-68520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595D554-65D5-4018-8708-6741EB7D905D}" type="pres">
      <dgm:prSet presAssocID="{AEBB1462-9F64-4219-A600-FFE80B39AB24}" presName="childText" presStyleLbl="revTx" presStyleIdx="1" presStyleCnt="3" custLinFactNeighborY="-55251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3627554-4F9F-49AC-ABA5-F54DE2518967}" type="pres">
      <dgm:prSet presAssocID="{90CFA6CB-48CF-405B-836E-A81E86C484F0}" presName="parentText" presStyleLbl="node1" presStyleIdx="2" presStyleCnt="3" custScaleY="66456" custLinFactNeighborY="-34824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8339CCE-76CA-4B01-A3BB-C4FD904D8268}" type="pres">
      <dgm:prSet presAssocID="{90CFA6CB-48CF-405B-836E-A81E86C484F0}" presName="childText" presStyleLbl="revTx" presStyleIdx="2" presStyleCnt="3" custLinFactNeighborY="-17511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6BF4A213-C10D-4778-93BC-D47A13353D9D}" srcId="{AEBB1462-9F64-4219-A600-FFE80B39AB24}" destId="{7F808C4B-EF90-4686-A415-CFCE81FFC275}" srcOrd="0" destOrd="0" parTransId="{A77A882B-18A6-4D19-BE2E-4F68B6981161}" sibTransId="{325C3123-8DF8-48A0-81DB-81890F823755}"/>
    <dgm:cxn modelId="{9D791750-BD11-4C35-A73E-DA1666D2F1AD}" type="presOf" srcId="{A0519392-DC0F-4831-A024-2021AEAFAC9F}" destId="{719DA9ED-69D0-4AC1-BEFE-68ED689528B7}" srcOrd="0" destOrd="2" presId="urn:microsoft.com/office/officeart/2005/8/layout/vList2"/>
    <dgm:cxn modelId="{9ABFFA62-06CE-4C02-824C-FC38591738ED}" type="presOf" srcId="{915885E7-76E5-4812-A761-CC85063C07FF}" destId="{719DA9ED-69D0-4AC1-BEFE-68ED689528B7}" srcOrd="0" destOrd="0" presId="urn:microsoft.com/office/officeart/2005/8/layout/vList2"/>
    <dgm:cxn modelId="{A70C99FC-F224-4DDC-BE3B-4BD0E4A37E56}" type="presOf" srcId="{A974D4F2-DC9C-4F68-864D-E0F431EC620D}" destId="{719DA9ED-69D0-4AC1-BEFE-68ED689528B7}" srcOrd="0" destOrd="1" presId="urn:microsoft.com/office/officeart/2005/8/layout/vList2"/>
    <dgm:cxn modelId="{1991EB45-2FD9-44E6-BA67-C6D68C520FF7}" srcId="{159BDE9B-BC93-4587-B24D-C0D2407E50C8}" destId="{915885E7-76E5-4812-A761-CC85063C07FF}" srcOrd="0" destOrd="0" parTransId="{F789E5FB-41C9-4DA6-8393-25F338B4563C}" sibTransId="{84E5B6A1-D1D6-4B01-8D39-7210002ED199}"/>
    <dgm:cxn modelId="{00116934-636B-4B1C-A9EE-BB0DC41991BA}" srcId="{90CFA6CB-48CF-405B-836E-A81E86C484F0}" destId="{9D895E01-1C8B-4667-9917-2ACBFE16353A}" srcOrd="0" destOrd="0" parTransId="{7B7D6ED2-6C19-46BF-9398-A6C624867406}" sibTransId="{21E045E6-EA77-4579-9BF3-8CEDC2759CA3}"/>
    <dgm:cxn modelId="{3904E8B7-90A5-4B64-9ACD-7C566BC789E3}" type="presOf" srcId="{AEBB1462-9F64-4219-A600-FFE80B39AB24}" destId="{ED4258A5-8D48-4312-BBBB-17E9046AEE3A}" srcOrd="0" destOrd="0" presId="urn:microsoft.com/office/officeart/2005/8/layout/vList2"/>
    <dgm:cxn modelId="{92A54F21-D7B0-4C37-B43B-994FFCB15C3D}" srcId="{159BDE9B-BC93-4587-B24D-C0D2407E50C8}" destId="{A974D4F2-DC9C-4F68-864D-E0F431EC620D}" srcOrd="1" destOrd="0" parTransId="{6FB9A75D-8702-4054-9F0E-F4598C8E39F5}" sibTransId="{F889D19F-A351-4A82-8713-71BA4B9C0BC2}"/>
    <dgm:cxn modelId="{142B4E2C-E7E4-44AC-9448-7E767B0EF7FB}" srcId="{C2D3164C-1FDF-454A-B86C-88334E88643F}" destId="{159BDE9B-BC93-4587-B24D-C0D2407E50C8}" srcOrd="0" destOrd="0" parTransId="{F748C1A9-6187-47CE-BB4C-A14AF7379729}" sibTransId="{B14C7801-F355-40A1-B2D9-9D2D42219B3C}"/>
    <dgm:cxn modelId="{2A51A50F-AFBE-478E-87A4-CD66893896FA}" srcId="{90CFA6CB-48CF-405B-836E-A81E86C484F0}" destId="{FB93A066-F4B8-41F0-8814-321D1CEB7A46}" srcOrd="1" destOrd="0" parTransId="{EFAEB256-C756-4C3A-8ECF-9929135F0681}" sibTransId="{F6E0A9FE-EB5E-43C3-B23B-A7D4FDC281E5}"/>
    <dgm:cxn modelId="{627965F8-8583-48D5-BD9D-C90D6EBF4A4A}" type="presOf" srcId="{7F808C4B-EF90-4686-A415-CFCE81FFC275}" destId="{3595D554-65D5-4018-8708-6741EB7D905D}" srcOrd="0" destOrd="0" presId="urn:microsoft.com/office/officeart/2005/8/layout/vList2"/>
    <dgm:cxn modelId="{98EC7F05-7FE3-4E3C-B13D-8E34CFAEB7DE}" srcId="{C2D3164C-1FDF-454A-B86C-88334E88643F}" destId="{90CFA6CB-48CF-405B-836E-A81E86C484F0}" srcOrd="2" destOrd="0" parTransId="{3CF58112-B299-4393-BB73-62B73D64BAA7}" sibTransId="{32E831FC-2018-4B93-B955-3E6CACE88265}"/>
    <dgm:cxn modelId="{DE320DCD-E2EF-4A49-B36C-A64F234D9AEE}" srcId="{159BDE9B-BC93-4587-B24D-C0D2407E50C8}" destId="{A0519392-DC0F-4831-A024-2021AEAFAC9F}" srcOrd="2" destOrd="0" parTransId="{C1E06D7F-9EFA-47DE-9521-9B0B4ED82F86}" sibTransId="{1B54A955-A2B6-4429-8B07-9C01380937D1}"/>
    <dgm:cxn modelId="{7186445B-CB55-4628-87A3-D40F602A7B32}" type="presOf" srcId="{159BDE9B-BC93-4587-B24D-C0D2407E50C8}" destId="{35EA6EE6-2FDB-4591-AB23-A2C19FFB5050}" srcOrd="0" destOrd="0" presId="urn:microsoft.com/office/officeart/2005/8/layout/vList2"/>
    <dgm:cxn modelId="{DA96FA80-E4B6-4625-A887-1DD230691BBC}" type="presOf" srcId="{FB93A066-F4B8-41F0-8814-321D1CEB7A46}" destId="{B8339CCE-76CA-4B01-A3BB-C4FD904D8268}" srcOrd="0" destOrd="1" presId="urn:microsoft.com/office/officeart/2005/8/layout/vList2"/>
    <dgm:cxn modelId="{7C02A2FD-72EA-41D3-8AEF-C4599580FD23}" type="presOf" srcId="{C2D3164C-1FDF-454A-B86C-88334E88643F}" destId="{0F8101DF-6EFF-4C7A-BE14-54E16694FD6D}" srcOrd="0" destOrd="0" presId="urn:microsoft.com/office/officeart/2005/8/layout/vList2"/>
    <dgm:cxn modelId="{4295D8BA-6EB3-42C9-AC0F-3B4E8E04B8A1}" type="presOf" srcId="{9D895E01-1C8B-4667-9917-2ACBFE16353A}" destId="{B8339CCE-76CA-4B01-A3BB-C4FD904D8268}" srcOrd="0" destOrd="0" presId="urn:microsoft.com/office/officeart/2005/8/layout/vList2"/>
    <dgm:cxn modelId="{C7BC1F36-A9A6-40BA-AB02-8D97BC2D684C}" srcId="{C2D3164C-1FDF-454A-B86C-88334E88643F}" destId="{AEBB1462-9F64-4219-A600-FFE80B39AB24}" srcOrd="1" destOrd="0" parTransId="{D8B7FC9A-95FF-45A7-8C23-B238263F7BA9}" sibTransId="{CD271C93-1291-4175-936C-2209C7423CDC}"/>
    <dgm:cxn modelId="{BA74A4CC-6B44-477A-B4DF-F2A35CD31C1B}" type="presOf" srcId="{90CFA6CB-48CF-405B-836E-A81E86C484F0}" destId="{43627554-4F9F-49AC-ABA5-F54DE2518967}" srcOrd="0" destOrd="0" presId="urn:microsoft.com/office/officeart/2005/8/layout/vList2"/>
    <dgm:cxn modelId="{0A3E2001-2A0B-4924-BCCE-F275CCE89C6E}" type="presParOf" srcId="{0F8101DF-6EFF-4C7A-BE14-54E16694FD6D}" destId="{35EA6EE6-2FDB-4591-AB23-A2C19FFB5050}" srcOrd="0" destOrd="0" presId="urn:microsoft.com/office/officeart/2005/8/layout/vList2"/>
    <dgm:cxn modelId="{FAC9F2EF-DD16-4AFC-BCA2-82096576AF93}" type="presParOf" srcId="{0F8101DF-6EFF-4C7A-BE14-54E16694FD6D}" destId="{719DA9ED-69D0-4AC1-BEFE-68ED689528B7}" srcOrd="1" destOrd="0" presId="urn:microsoft.com/office/officeart/2005/8/layout/vList2"/>
    <dgm:cxn modelId="{98FC157D-046B-4F60-A2D9-0A246AFBE409}" type="presParOf" srcId="{0F8101DF-6EFF-4C7A-BE14-54E16694FD6D}" destId="{ED4258A5-8D48-4312-BBBB-17E9046AEE3A}" srcOrd="2" destOrd="0" presId="urn:microsoft.com/office/officeart/2005/8/layout/vList2"/>
    <dgm:cxn modelId="{6E29E098-3433-4EDB-A740-42D9747CFB6D}" type="presParOf" srcId="{0F8101DF-6EFF-4C7A-BE14-54E16694FD6D}" destId="{3595D554-65D5-4018-8708-6741EB7D905D}" srcOrd="3" destOrd="0" presId="urn:microsoft.com/office/officeart/2005/8/layout/vList2"/>
    <dgm:cxn modelId="{5EBA745E-67E2-4239-B4F4-9C252C77CB95}" type="presParOf" srcId="{0F8101DF-6EFF-4C7A-BE14-54E16694FD6D}" destId="{43627554-4F9F-49AC-ABA5-F54DE2518967}" srcOrd="4" destOrd="0" presId="urn:microsoft.com/office/officeart/2005/8/layout/vList2"/>
    <dgm:cxn modelId="{1057C38F-35F3-4DE4-973F-F1B481DB9C03}" type="presParOf" srcId="{0F8101DF-6EFF-4C7A-BE14-54E16694FD6D}" destId="{B8339CCE-76CA-4B01-A3BB-C4FD904D8268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B686888-9F09-46C1-A934-3675A98F144C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E2C299FD-1207-4212-83E1-0944D4BD1B2D}">
      <dgm:prSet phldrT="[文字]"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24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取最有利標精神</a:t>
          </a:r>
        </a:p>
      </dgm:t>
    </dgm:pt>
    <dgm:pt modelId="{08B3231B-FA08-41DB-94C4-F1EA4AA3457A}" type="parTrans" cxnId="{8333D711-FAA2-4BCC-B433-4DCEC5F62039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577D6ED-458D-4AD0-98A6-D43B06940F6D}" type="sibTrans" cxnId="{8333D711-FAA2-4BCC-B433-4DCEC5F62039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C23E11F-0FE1-40F9-91B4-CD78D3213B38}">
      <dgm:prSet/>
      <dgm:spPr>
        <a:solidFill>
          <a:schemeClr val="accent1">
            <a:lumMod val="50000"/>
          </a:schemeClr>
        </a:solidFill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5</a:t>
          </a:r>
          <a:r>
            <a: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人以上，專家、學</a:t>
          </a:r>
          <a:endParaRPr lang="en-US" altLang="zh-TW" dirty="0" smtClean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者至少</a:t>
          </a:r>
          <a:r>
            <a:rPr lang="en-US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1/3</a:t>
          </a:r>
          <a:endParaRPr lang="zh-TW" altLang="en-US" dirty="0" smtClean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B694120-F990-43D9-AD34-9C663BECB540}" type="parTrans" cxnId="{2BDF9E15-4CF3-4885-9819-CD00EF31EC97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2FD59B8-2C71-4033-AEFE-C5832F061AF0}" type="sibTrans" cxnId="{2BDF9E15-4CF3-4885-9819-CD00EF31EC97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0058DEAB-74EE-4F9A-8CC0-F38507F7541D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法無明文，機關自行核定</a:t>
          </a:r>
        </a:p>
        <a:p>
          <a:pPr algn="ctr"/>
          <a:endParaRPr lang="zh-TW" altLang="en-US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72A8CE2-AA1E-4A77-A95E-A0157AE33F81}" type="parTrans" cxnId="{29BDCB3C-DEA6-4F1F-BC30-09C03006C32E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13F9A062-6000-49AA-BDFF-7E55BD6FE383}" type="sibTrans" cxnId="{29BDCB3C-DEA6-4F1F-BC30-09C03006C32E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6774739-3BFF-484D-A595-6B85315AD9AA}">
      <dgm:prSet custT="1"/>
      <dgm:spPr/>
      <dgm:t>
        <a:bodyPr/>
        <a:lstStyle/>
        <a:p>
          <a:r>
            <a:rPr lang="zh-TW" altLang="en-US" sz="24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準用最有利標</a:t>
          </a:r>
          <a:endParaRPr lang="zh-TW" altLang="en-US" sz="24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57A96C6-DC16-4A8A-8786-8D2A4E96A29B}" type="parTrans" cxnId="{9BB66CD1-9CC7-43F4-945F-6A8BAD6A7333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3AB331D-E88E-41BE-BDE7-1A2287845174}" type="sibTrans" cxnId="{9BB66CD1-9CC7-43F4-945F-6A8BAD6A7333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91A7C87D-934B-48DD-B19A-9259E44E51A0}">
      <dgm:prSet/>
      <dgm:spPr>
        <a:solidFill>
          <a:schemeClr val="accent1">
            <a:lumMod val="50000"/>
          </a:schemeClr>
        </a:solidFill>
      </dgm:spPr>
      <dgm:t>
        <a:bodyPr/>
        <a:lstStyle/>
        <a:p>
          <a:pPr marL="0" marR="0" lvl="0" indent="0" defTabSz="12890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5</a:t>
          </a:r>
          <a:r>
            <a: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人以上</a:t>
          </a:r>
          <a:endParaRPr lang="en-US" altLang="zh-TW" dirty="0" smtClean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0" marR="0" lvl="0" indent="0" defTabSz="12890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專家、學者法無明文</a:t>
          </a:r>
        </a:p>
      </dgm:t>
    </dgm:pt>
    <dgm:pt modelId="{ED2750AC-ADAC-4712-98A0-6B8DF226B9ED}" type="parTrans" cxnId="{4BBFB168-273F-4CCC-8956-12E770C37C4C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2733711-9F0B-4504-BEAB-9A4849FA8F5C}" type="sibTrans" cxnId="{4BBFB168-273F-4CCC-8956-12E770C37C4C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598031E9-5A0C-4C3B-9782-65892DA9AA9F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所內人員擔任，應由</a:t>
          </a:r>
          <a:r>
            <a:rPr lang="zh-TW" altLang="en-US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一級主管</a:t>
          </a:r>
          <a:r>
            <a: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以上人員任之</a:t>
          </a:r>
        </a:p>
      </dgm:t>
    </dgm:pt>
    <dgm:pt modelId="{83EFDE80-75A1-4F6C-A899-0B8E972135D9}" type="parTrans" cxnId="{4D7F1BA6-B6D8-48EC-A20E-A1B706A223D9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79287A0-3B40-4936-8B47-147876185CF6}" type="sibTrans" cxnId="{4D7F1BA6-B6D8-48EC-A20E-A1B706A223D9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C67E05FA-7044-4A15-8C06-0D25FE6C8184}" type="pres">
      <dgm:prSet presAssocID="{6B686888-9F09-46C1-A934-3675A98F144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F42E7DF1-0D68-448C-887D-A1D799FF8768}" type="pres">
      <dgm:prSet presAssocID="{D6774739-3BFF-484D-A595-6B85315AD9AA}" presName="node" presStyleLbl="node1" presStyleIdx="0" presStyleCnt="6" custScaleX="98764" custScaleY="4780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6868B07-1177-4B09-8E11-622AFA14E1E6}" type="pres">
      <dgm:prSet presAssocID="{F3AB331D-E88E-41BE-BDE7-1A2287845174}" presName="sibTrans" presStyleCnt="0"/>
      <dgm:spPr/>
    </dgm:pt>
    <dgm:pt modelId="{F0E432DF-3EEC-4A49-84DB-C3E6CB798508}" type="pres">
      <dgm:prSet presAssocID="{E2C299FD-1207-4212-83E1-0944D4BD1B2D}" presName="node" presStyleLbl="node1" presStyleIdx="1" presStyleCnt="6" custScaleX="101674" custScaleY="4625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13C1EEC-0D61-4158-8590-36D70094FA86}" type="pres">
      <dgm:prSet presAssocID="{A577D6ED-458D-4AD0-98A6-D43B06940F6D}" presName="sibTrans" presStyleCnt="0"/>
      <dgm:spPr/>
    </dgm:pt>
    <dgm:pt modelId="{D5CEDDFE-BD96-41E1-A313-1EAC6FB3C8F6}" type="pres">
      <dgm:prSet presAssocID="{AC23E11F-0FE1-40F9-91B4-CD78D3213B38}" presName="node" presStyleLbl="node1" presStyleIdx="2" presStyleCnt="6" custLinFactNeighborX="374" custLinFactNeighborY="392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C8E772F-6E0C-407C-89AB-7831A0E91F8D}" type="pres">
      <dgm:prSet presAssocID="{F2FD59B8-2C71-4033-AEFE-C5832F061AF0}" presName="sibTrans" presStyleCnt="0"/>
      <dgm:spPr/>
    </dgm:pt>
    <dgm:pt modelId="{0E482959-623D-4138-B29B-05BD939DD230}" type="pres">
      <dgm:prSet presAssocID="{91A7C87D-934B-48DD-B19A-9259E44E51A0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ADB9600-2301-4347-8111-49553CECDCB3}" type="pres">
      <dgm:prSet presAssocID="{A2733711-9F0B-4504-BEAB-9A4849FA8F5C}" presName="sibTrans" presStyleCnt="0"/>
      <dgm:spPr/>
    </dgm:pt>
    <dgm:pt modelId="{532D3523-AC0C-419C-AF1F-CEBDD8ECC15C}" type="pres">
      <dgm:prSet presAssocID="{598031E9-5A0C-4C3B-9782-65892DA9AA9F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2773498-288C-4CA6-8E33-B15B1D459752}" type="pres">
      <dgm:prSet presAssocID="{A79287A0-3B40-4936-8B47-147876185CF6}" presName="sibTrans" presStyleCnt="0"/>
      <dgm:spPr/>
    </dgm:pt>
    <dgm:pt modelId="{8531168F-633E-4F4A-9F75-749DB6D8F1EA}" type="pres">
      <dgm:prSet presAssocID="{0058DEAB-74EE-4F9A-8CC0-F38507F7541D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0717A20B-1095-41CA-8DCD-88B44D01AAFE}" type="presOf" srcId="{D6774739-3BFF-484D-A595-6B85315AD9AA}" destId="{F42E7DF1-0D68-448C-887D-A1D799FF8768}" srcOrd="0" destOrd="0" presId="urn:microsoft.com/office/officeart/2005/8/layout/default"/>
    <dgm:cxn modelId="{72A62038-37D8-4408-9107-1540CE602AD0}" type="presOf" srcId="{E2C299FD-1207-4212-83E1-0944D4BD1B2D}" destId="{F0E432DF-3EEC-4A49-84DB-C3E6CB798508}" srcOrd="0" destOrd="0" presId="urn:microsoft.com/office/officeart/2005/8/layout/default"/>
    <dgm:cxn modelId="{CC4D1DB0-C92A-4689-A431-210A08B03958}" type="presOf" srcId="{0058DEAB-74EE-4F9A-8CC0-F38507F7541D}" destId="{8531168F-633E-4F4A-9F75-749DB6D8F1EA}" srcOrd="0" destOrd="0" presId="urn:microsoft.com/office/officeart/2005/8/layout/default"/>
    <dgm:cxn modelId="{C8BFFDB4-0475-434C-A5B4-5A34ECB0F3B0}" type="presOf" srcId="{598031E9-5A0C-4C3B-9782-65892DA9AA9F}" destId="{532D3523-AC0C-419C-AF1F-CEBDD8ECC15C}" srcOrd="0" destOrd="0" presId="urn:microsoft.com/office/officeart/2005/8/layout/default"/>
    <dgm:cxn modelId="{B325CC1E-6E35-4323-97AD-32D80F68AC62}" type="presOf" srcId="{AC23E11F-0FE1-40F9-91B4-CD78D3213B38}" destId="{D5CEDDFE-BD96-41E1-A313-1EAC6FB3C8F6}" srcOrd="0" destOrd="0" presId="urn:microsoft.com/office/officeart/2005/8/layout/default"/>
    <dgm:cxn modelId="{29BDCB3C-DEA6-4F1F-BC30-09C03006C32E}" srcId="{6B686888-9F09-46C1-A934-3675A98F144C}" destId="{0058DEAB-74EE-4F9A-8CC0-F38507F7541D}" srcOrd="5" destOrd="0" parTransId="{372A8CE2-AA1E-4A77-A95E-A0157AE33F81}" sibTransId="{13F9A062-6000-49AA-BDFF-7E55BD6FE383}"/>
    <dgm:cxn modelId="{2BDF9E15-4CF3-4885-9819-CD00EF31EC97}" srcId="{6B686888-9F09-46C1-A934-3675A98F144C}" destId="{AC23E11F-0FE1-40F9-91B4-CD78D3213B38}" srcOrd="2" destOrd="0" parTransId="{DB694120-F990-43D9-AD34-9C663BECB540}" sibTransId="{F2FD59B8-2C71-4033-AEFE-C5832F061AF0}"/>
    <dgm:cxn modelId="{9BB66CD1-9CC7-43F4-945F-6A8BAD6A7333}" srcId="{6B686888-9F09-46C1-A934-3675A98F144C}" destId="{D6774739-3BFF-484D-A595-6B85315AD9AA}" srcOrd="0" destOrd="0" parTransId="{357A96C6-DC16-4A8A-8786-8D2A4E96A29B}" sibTransId="{F3AB331D-E88E-41BE-BDE7-1A2287845174}"/>
    <dgm:cxn modelId="{4BBFB168-273F-4CCC-8956-12E770C37C4C}" srcId="{6B686888-9F09-46C1-A934-3675A98F144C}" destId="{91A7C87D-934B-48DD-B19A-9259E44E51A0}" srcOrd="3" destOrd="0" parTransId="{ED2750AC-ADAC-4712-98A0-6B8DF226B9ED}" sibTransId="{A2733711-9F0B-4504-BEAB-9A4849FA8F5C}"/>
    <dgm:cxn modelId="{F5BD864D-83D8-4488-B18A-A8A91A0638BB}" type="presOf" srcId="{91A7C87D-934B-48DD-B19A-9259E44E51A0}" destId="{0E482959-623D-4138-B29B-05BD939DD230}" srcOrd="0" destOrd="0" presId="urn:microsoft.com/office/officeart/2005/8/layout/default"/>
    <dgm:cxn modelId="{4D7F1BA6-B6D8-48EC-A20E-A1B706A223D9}" srcId="{6B686888-9F09-46C1-A934-3675A98F144C}" destId="{598031E9-5A0C-4C3B-9782-65892DA9AA9F}" srcOrd="4" destOrd="0" parTransId="{83EFDE80-75A1-4F6C-A899-0B8E972135D9}" sibTransId="{A79287A0-3B40-4936-8B47-147876185CF6}"/>
    <dgm:cxn modelId="{8333D711-FAA2-4BCC-B433-4DCEC5F62039}" srcId="{6B686888-9F09-46C1-A934-3675A98F144C}" destId="{E2C299FD-1207-4212-83E1-0944D4BD1B2D}" srcOrd="1" destOrd="0" parTransId="{08B3231B-FA08-41DB-94C4-F1EA4AA3457A}" sibTransId="{A577D6ED-458D-4AD0-98A6-D43B06940F6D}"/>
    <dgm:cxn modelId="{72966374-6CA1-494C-8F84-4E17AFEFA7F6}" type="presOf" srcId="{6B686888-9F09-46C1-A934-3675A98F144C}" destId="{C67E05FA-7044-4A15-8C06-0D25FE6C8184}" srcOrd="0" destOrd="0" presId="urn:microsoft.com/office/officeart/2005/8/layout/default"/>
    <dgm:cxn modelId="{40D0E2BC-1114-48E2-B80E-52B2B3800C6E}" type="presParOf" srcId="{C67E05FA-7044-4A15-8C06-0D25FE6C8184}" destId="{F42E7DF1-0D68-448C-887D-A1D799FF8768}" srcOrd="0" destOrd="0" presId="urn:microsoft.com/office/officeart/2005/8/layout/default"/>
    <dgm:cxn modelId="{525DC51F-43BD-4605-8119-62C79521BA44}" type="presParOf" srcId="{C67E05FA-7044-4A15-8C06-0D25FE6C8184}" destId="{06868B07-1177-4B09-8E11-622AFA14E1E6}" srcOrd="1" destOrd="0" presId="urn:microsoft.com/office/officeart/2005/8/layout/default"/>
    <dgm:cxn modelId="{E2DE0663-66B7-49A5-B1A8-684F2128E17C}" type="presParOf" srcId="{C67E05FA-7044-4A15-8C06-0D25FE6C8184}" destId="{F0E432DF-3EEC-4A49-84DB-C3E6CB798508}" srcOrd="2" destOrd="0" presId="urn:microsoft.com/office/officeart/2005/8/layout/default"/>
    <dgm:cxn modelId="{F12BD81F-E7D5-4958-A839-785E7976E9DF}" type="presParOf" srcId="{C67E05FA-7044-4A15-8C06-0D25FE6C8184}" destId="{113C1EEC-0D61-4158-8590-36D70094FA86}" srcOrd="3" destOrd="0" presId="urn:microsoft.com/office/officeart/2005/8/layout/default"/>
    <dgm:cxn modelId="{0FE41CCB-1D10-4CA1-AE1F-4F71159EB41F}" type="presParOf" srcId="{C67E05FA-7044-4A15-8C06-0D25FE6C8184}" destId="{D5CEDDFE-BD96-41E1-A313-1EAC6FB3C8F6}" srcOrd="4" destOrd="0" presId="urn:microsoft.com/office/officeart/2005/8/layout/default"/>
    <dgm:cxn modelId="{15FEC497-7F29-47F0-962B-58FB9A7D5B65}" type="presParOf" srcId="{C67E05FA-7044-4A15-8C06-0D25FE6C8184}" destId="{8C8E772F-6E0C-407C-89AB-7831A0E91F8D}" srcOrd="5" destOrd="0" presId="urn:microsoft.com/office/officeart/2005/8/layout/default"/>
    <dgm:cxn modelId="{F3678BBF-7DE8-44D6-858B-49A59768495D}" type="presParOf" srcId="{C67E05FA-7044-4A15-8C06-0D25FE6C8184}" destId="{0E482959-623D-4138-B29B-05BD939DD230}" srcOrd="6" destOrd="0" presId="urn:microsoft.com/office/officeart/2005/8/layout/default"/>
    <dgm:cxn modelId="{606AB65F-1784-40B3-A257-EA7356BE09CE}" type="presParOf" srcId="{C67E05FA-7044-4A15-8C06-0D25FE6C8184}" destId="{FADB9600-2301-4347-8111-49553CECDCB3}" srcOrd="7" destOrd="0" presId="urn:microsoft.com/office/officeart/2005/8/layout/default"/>
    <dgm:cxn modelId="{90B7E67E-0634-4B66-A085-CCB787459C25}" type="presParOf" srcId="{C67E05FA-7044-4A15-8C06-0D25FE6C8184}" destId="{532D3523-AC0C-419C-AF1F-CEBDD8ECC15C}" srcOrd="8" destOrd="0" presId="urn:microsoft.com/office/officeart/2005/8/layout/default"/>
    <dgm:cxn modelId="{D2AC0D2B-58D6-49DE-AEE0-5F8B21E73515}" type="presParOf" srcId="{C67E05FA-7044-4A15-8C06-0D25FE6C8184}" destId="{32773498-288C-4CA6-8E33-B15B1D459752}" srcOrd="9" destOrd="0" presId="urn:microsoft.com/office/officeart/2005/8/layout/default"/>
    <dgm:cxn modelId="{9206447A-8503-486D-B8E9-1FAC0859CD3E}" type="presParOf" srcId="{C67E05FA-7044-4A15-8C06-0D25FE6C8184}" destId="{8531168F-633E-4F4A-9F75-749DB6D8F1EA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B686888-9F09-46C1-A934-3675A98F144C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E2C299FD-1207-4212-83E1-0944D4BD1B2D}">
      <dgm:prSet phldrT="[文字]"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24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取最有利標精神</a:t>
          </a:r>
        </a:p>
      </dgm:t>
    </dgm:pt>
    <dgm:pt modelId="{08B3231B-FA08-41DB-94C4-F1EA4AA3457A}" type="parTrans" cxnId="{8333D711-FAA2-4BCC-B433-4DCEC5F62039}">
      <dgm:prSet/>
      <dgm:spPr/>
      <dgm:t>
        <a:bodyPr/>
        <a:lstStyle/>
        <a:p>
          <a:endParaRPr lang="zh-TW" altLang="en-US" sz="2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577D6ED-458D-4AD0-98A6-D43B06940F6D}" type="sibTrans" cxnId="{8333D711-FAA2-4BCC-B433-4DCEC5F62039}">
      <dgm:prSet/>
      <dgm:spPr/>
      <dgm:t>
        <a:bodyPr/>
        <a:lstStyle/>
        <a:p>
          <a:endParaRPr lang="zh-TW" altLang="en-US" sz="2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C23E11F-0FE1-40F9-91B4-CD78D3213B38}">
      <dgm:prSet custT="1"/>
      <dgm:spPr>
        <a:solidFill>
          <a:schemeClr val="accent1">
            <a:lumMod val="50000"/>
          </a:schemeClr>
        </a:solidFill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24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外聘專家、學</a:t>
          </a:r>
          <a:endParaRPr lang="en-US" altLang="zh-TW" sz="2400" dirty="0" smtClean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24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者應經其同意</a:t>
          </a:r>
        </a:p>
      </dgm:t>
    </dgm:pt>
    <dgm:pt modelId="{DB694120-F990-43D9-AD34-9C663BECB540}" type="parTrans" cxnId="{2BDF9E15-4CF3-4885-9819-CD00EF31EC97}">
      <dgm:prSet/>
      <dgm:spPr/>
      <dgm:t>
        <a:bodyPr/>
        <a:lstStyle/>
        <a:p>
          <a:endParaRPr lang="zh-TW" altLang="en-US" sz="2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2FD59B8-2C71-4033-AEFE-C5832F061AF0}" type="sibTrans" cxnId="{2BDF9E15-4CF3-4885-9819-CD00EF31EC97}">
      <dgm:prSet/>
      <dgm:spPr/>
      <dgm:t>
        <a:bodyPr/>
        <a:lstStyle/>
        <a:p>
          <a:endParaRPr lang="zh-TW" altLang="en-US" sz="2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6774739-3BFF-484D-A595-6B85315AD9AA}">
      <dgm:prSet custT="1"/>
      <dgm:spPr/>
      <dgm:t>
        <a:bodyPr/>
        <a:lstStyle/>
        <a:p>
          <a:r>
            <a:rPr lang="zh-TW" altLang="en-US" sz="24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準用最有利標</a:t>
          </a:r>
          <a:endParaRPr lang="zh-TW" altLang="en-US" sz="24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57A96C6-DC16-4A8A-8786-8D2A4E96A29B}" type="parTrans" cxnId="{9BB66CD1-9CC7-43F4-945F-6A8BAD6A7333}">
      <dgm:prSet/>
      <dgm:spPr/>
      <dgm:t>
        <a:bodyPr/>
        <a:lstStyle/>
        <a:p>
          <a:endParaRPr lang="zh-TW" altLang="en-US" sz="2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3AB331D-E88E-41BE-BDE7-1A2287845174}" type="sibTrans" cxnId="{9BB66CD1-9CC7-43F4-945F-6A8BAD6A7333}">
      <dgm:prSet/>
      <dgm:spPr/>
      <dgm:t>
        <a:bodyPr/>
        <a:lstStyle/>
        <a:p>
          <a:endParaRPr lang="zh-TW" altLang="en-US" sz="2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91A7C87D-934B-48DD-B19A-9259E44E51A0}">
      <dgm:prSet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zh-TW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外聘專家、學</a:t>
          </a:r>
        </a:p>
        <a:p>
          <a:pPr marL="0" marR="0" lvl="0" indent="0" defTabSz="12890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zh-TW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者應經其同意</a:t>
          </a:r>
        </a:p>
      </dgm:t>
    </dgm:pt>
    <dgm:pt modelId="{ED2750AC-ADAC-4712-98A0-6B8DF226B9ED}" type="parTrans" cxnId="{4BBFB168-273F-4CCC-8956-12E770C37C4C}">
      <dgm:prSet/>
      <dgm:spPr/>
      <dgm:t>
        <a:bodyPr/>
        <a:lstStyle/>
        <a:p>
          <a:endParaRPr lang="zh-TW" altLang="en-US" sz="2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2733711-9F0B-4504-BEAB-9A4849FA8F5C}" type="sibTrans" cxnId="{4BBFB168-273F-4CCC-8956-12E770C37C4C}">
      <dgm:prSet/>
      <dgm:spPr/>
      <dgm:t>
        <a:bodyPr/>
        <a:lstStyle/>
        <a:p>
          <a:endParaRPr lang="zh-TW" altLang="en-US" sz="2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598031E9-5A0C-4C3B-9782-65892DA9AA9F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2000" b="1" dirty="0" smtClean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是否願意擔任委員</a:t>
          </a:r>
          <a:r>
            <a:rPr lang="zh-TW" altLang="en-US" sz="2000" dirty="0" smtClean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      </a:t>
          </a:r>
          <a:r>
            <a:rPr lang="zh-TW" altLang="en-US" sz="2000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與</a:t>
          </a:r>
          <a:r>
            <a:rPr lang="zh-TW" altLang="en-US" sz="2000" dirty="0" smtClean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      </a:t>
          </a:r>
          <a:r>
            <a:rPr lang="zh-TW" altLang="en-US" sz="2000" b="1" dirty="0" smtClean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是否於</a:t>
          </a:r>
          <a:r>
            <a:rPr lang="zh-TW" altLang="en-US" sz="2000" b="1" dirty="0" smtClean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會議當日</a:t>
          </a:r>
          <a:r>
            <a:rPr lang="zh-TW" altLang="en-US" sz="2000" b="1" dirty="0" smtClean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能出席</a:t>
          </a:r>
          <a:endParaRPr lang="en-US" altLang="zh-TW" sz="2000" b="1" dirty="0" smtClean="0">
            <a:solidFill>
              <a:srgbClr val="FFFF00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20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兩者不同</a:t>
          </a:r>
        </a:p>
      </dgm:t>
    </dgm:pt>
    <dgm:pt modelId="{83EFDE80-75A1-4F6C-A899-0B8E972135D9}" type="parTrans" cxnId="{4D7F1BA6-B6D8-48EC-A20E-A1B706A223D9}">
      <dgm:prSet/>
      <dgm:spPr/>
      <dgm:t>
        <a:bodyPr/>
        <a:lstStyle/>
        <a:p>
          <a:endParaRPr lang="zh-TW" altLang="en-US" sz="2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79287A0-3B40-4936-8B47-147876185CF6}" type="sibTrans" cxnId="{4D7F1BA6-B6D8-48EC-A20E-A1B706A223D9}">
      <dgm:prSet/>
      <dgm:spPr/>
      <dgm:t>
        <a:bodyPr/>
        <a:lstStyle/>
        <a:p>
          <a:endParaRPr lang="zh-TW" altLang="en-US" sz="2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C67E05FA-7044-4A15-8C06-0D25FE6C8184}" type="pres">
      <dgm:prSet presAssocID="{6B686888-9F09-46C1-A934-3675A98F144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F42E7DF1-0D68-448C-887D-A1D799FF8768}" type="pres">
      <dgm:prSet presAssocID="{D6774739-3BFF-484D-A595-6B85315AD9AA}" presName="node" presStyleLbl="node1" presStyleIdx="0" presStyleCnt="5" custScaleX="98764" custScaleY="4780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6868B07-1177-4B09-8E11-622AFA14E1E6}" type="pres">
      <dgm:prSet presAssocID="{F3AB331D-E88E-41BE-BDE7-1A2287845174}" presName="sibTrans" presStyleCnt="0"/>
      <dgm:spPr/>
    </dgm:pt>
    <dgm:pt modelId="{F0E432DF-3EEC-4A49-84DB-C3E6CB798508}" type="pres">
      <dgm:prSet presAssocID="{E2C299FD-1207-4212-83E1-0944D4BD1B2D}" presName="node" presStyleLbl="node1" presStyleIdx="1" presStyleCnt="5" custScaleX="101674" custScaleY="4625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13C1EEC-0D61-4158-8590-36D70094FA86}" type="pres">
      <dgm:prSet presAssocID="{A577D6ED-458D-4AD0-98A6-D43B06940F6D}" presName="sibTrans" presStyleCnt="0"/>
      <dgm:spPr/>
    </dgm:pt>
    <dgm:pt modelId="{D5CEDDFE-BD96-41E1-A313-1EAC6FB3C8F6}" type="pres">
      <dgm:prSet presAssocID="{AC23E11F-0FE1-40F9-91B4-CD78D3213B38}" presName="node" presStyleLbl="node1" presStyleIdx="2" presStyleCnt="5" custLinFactNeighborX="374" custLinFactNeighborY="392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C8E772F-6E0C-407C-89AB-7831A0E91F8D}" type="pres">
      <dgm:prSet presAssocID="{F2FD59B8-2C71-4033-AEFE-C5832F061AF0}" presName="sibTrans" presStyleCnt="0"/>
      <dgm:spPr/>
    </dgm:pt>
    <dgm:pt modelId="{0E482959-623D-4138-B29B-05BD939DD230}" type="pres">
      <dgm:prSet presAssocID="{91A7C87D-934B-48DD-B19A-9259E44E51A0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ADB9600-2301-4347-8111-49553CECDCB3}" type="pres">
      <dgm:prSet presAssocID="{A2733711-9F0B-4504-BEAB-9A4849FA8F5C}" presName="sibTrans" presStyleCnt="0"/>
      <dgm:spPr/>
    </dgm:pt>
    <dgm:pt modelId="{532D3523-AC0C-419C-AF1F-CEBDD8ECC15C}" type="pres">
      <dgm:prSet presAssocID="{598031E9-5A0C-4C3B-9782-65892DA9AA9F}" presName="node" presStyleLbl="node1" presStyleIdx="4" presStyleCnt="5" custScaleX="20848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4BBFB168-273F-4CCC-8956-12E770C37C4C}" srcId="{6B686888-9F09-46C1-A934-3675A98F144C}" destId="{91A7C87D-934B-48DD-B19A-9259E44E51A0}" srcOrd="3" destOrd="0" parTransId="{ED2750AC-ADAC-4712-98A0-6B8DF226B9ED}" sibTransId="{A2733711-9F0B-4504-BEAB-9A4849FA8F5C}"/>
    <dgm:cxn modelId="{72A62038-37D8-4408-9107-1540CE602AD0}" type="presOf" srcId="{E2C299FD-1207-4212-83E1-0944D4BD1B2D}" destId="{F0E432DF-3EEC-4A49-84DB-C3E6CB798508}" srcOrd="0" destOrd="0" presId="urn:microsoft.com/office/officeart/2005/8/layout/default"/>
    <dgm:cxn modelId="{4D7F1BA6-B6D8-48EC-A20E-A1B706A223D9}" srcId="{6B686888-9F09-46C1-A934-3675A98F144C}" destId="{598031E9-5A0C-4C3B-9782-65892DA9AA9F}" srcOrd="4" destOrd="0" parTransId="{83EFDE80-75A1-4F6C-A899-0B8E972135D9}" sibTransId="{A79287A0-3B40-4936-8B47-147876185CF6}"/>
    <dgm:cxn modelId="{B325CC1E-6E35-4323-97AD-32D80F68AC62}" type="presOf" srcId="{AC23E11F-0FE1-40F9-91B4-CD78D3213B38}" destId="{D5CEDDFE-BD96-41E1-A313-1EAC6FB3C8F6}" srcOrd="0" destOrd="0" presId="urn:microsoft.com/office/officeart/2005/8/layout/default"/>
    <dgm:cxn modelId="{0717A20B-1095-41CA-8DCD-88B44D01AAFE}" type="presOf" srcId="{D6774739-3BFF-484D-A595-6B85315AD9AA}" destId="{F42E7DF1-0D68-448C-887D-A1D799FF8768}" srcOrd="0" destOrd="0" presId="urn:microsoft.com/office/officeart/2005/8/layout/default"/>
    <dgm:cxn modelId="{F5BD864D-83D8-4488-B18A-A8A91A0638BB}" type="presOf" srcId="{91A7C87D-934B-48DD-B19A-9259E44E51A0}" destId="{0E482959-623D-4138-B29B-05BD939DD230}" srcOrd="0" destOrd="0" presId="urn:microsoft.com/office/officeart/2005/8/layout/default"/>
    <dgm:cxn modelId="{8333D711-FAA2-4BCC-B433-4DCEC5F62039}" srcId="{6B686888-9F09-46C1-A934-3675A98F144C}" destId="{E2C299FD-1207-4212-83E1-0944D4BD1B2D}" srcOrd="1" destOrd="0" parTransId="{08B3231B-FA08-41DB-94C4-F1EA4AA3457A}" sibTransId="{A577D6ED-458D-4AD0-98A6-D43B06940F6D}"/>
    <dgm:cxn modelId="{72966374-6CA1-494C-8F84-4E17AFEFA7F6}" type="presOf" srcId="{6B686888-9F09-46C1-A934-3675A98F144C}" destId="{C67E05FA-7044-4A15-8C06-0D25FE6C8184}" srcOrd="0" destOrd="0" presId="urn:microsoft.com/office/officeart/2005/8/layout/default"/>
    <dgm:cxn modelId="{2BDF9E15-4CF3-4885-9819-CD00EF31EC97}" srcId="{6B686888-9F09-46C1-A934-3675A98F144C}" destId="{AC23E11F-0FE1-40F9-91B4-CD78D3213B38}" srcOrd="2" destOrd="0" parTransId="{DB694120-F990-43D9-AD34-9C663BECB540}" sibTransId="{F2FD59B8-2C71-4033-AEFE-C5832F061AF0}"/>
    <dgm:cxn modelId="{9BB66CD1-9CC7-43F4-945F-6A8BAD6A7333}" srcId="{6B686888-9F09-46C1-A934-3675A98F144C}" destId="{D6774739-3BFF-484D-A595-6B85315AD9AA}" srcOrd="0" destOrd="0" parTransId="{357A96C6-DC16-4A8A-8786-8D2A4E96A29B}" sibTransId="{F3AB331D-E88E-41BE-BDE7-1A2287845174}"/>
    <dgm:cxn modelId="{C8BFFDB4-0475-434C-A5B4-5A34ECB0F3B0}" type="presOf" srcId="{598031E9-5A0C-4C3B-9782-65892DA9AA9F}" destId="{532D3523-AC0C-419C-AF1F-CEBDD8ECC15C}" srcOrd="0" destOrd="0" presId="urn:microsoft.com/office/officeart/2005/8/layout/default"/>
    <dgm:cxn modelId="{40D0E2BC-1114-48E2-B80E-52B2B3800C6E}" type="presParOf" srcId="{C67E05FA-7044-4A15-8C06-0D25FE6C8184}" destId="{F42E7DF1-0D68-448C-887D-A1D799FF8768}" srcOrd="0" destOrd="0" presId="urn:microsoft.com/office/officeart/2005/8/layout/default"/>
    <dgm:cxn modelId="{525DC51F-43BD-4605-8119-62C79521BA44}" type="presParOf" srcId="{C67E05FA-7044-4A15-8C06-0D25FE6C8184}" destId="{06868B07-1177-4B09-8E11-622AFA14E1E6}" srcOrd="1" destOrd="0" presId="urn:microsoft.com/office/officeart/2005/8/layout/default"/>
    <dgm:cxn modelId="{E2DE0663-66B7-49A5-B1A8-684F2128E17C}" type="presParOf" srcId="{C67E05FA-7044-4A15-8C06-0D25FE6C8184}" destId="{F0E432DF-3EEC-4A49-84DB-C3E6CB798508}" srcOrd="2" destOrd="0" presId="urn:microsoft.com/office/officeart/2005/8/layout/default"/>
    <dgm:cxn modelId="{F12BD81F-E7D5-4958-A839-785E7976E9DF}" type="presParOf" srcId="{C67E05FA-7044-4A15-8C06-0D25FE6C8184}" destId="{113C1EEC-0D61-4158-8590-36D70094FA86}" srcOrd="3" destOrd="0" presId="urn:microsoft.com/office/officeart/2005/8/layout/default"/>
    <dgm:cxn modelId="{0FE41CCB-1D10-4CA1-AE1F-4F71159EB41F}" type="presParOf" srcId="{C67E05FA-7044-4A15-8C06-0D25FE6C8184}" destId="{D5CEDDFE-BD96-41E1-A313-1EAC6FB3C8F6}" srcOrd="4" destOrd="0" presId="urn:microsoft.com/office/officeart/2005/8/layout/default"/>
    <dgm:cxn modelId="{15FEC497-7F29-47F0-962B-58FB9A7D5B65}" type="presParOf" srcId="{C67E05FA-7044-4A15-8C06-0D25FE6C8184}" destId="{8C8E772F-6E0C-407C-89AB-7831A0E91F8D}" srcOrd="5" destOrd="0" presId="urn:microsoft.com/office/officeart/2005/8/layout/default"/>
    <dgm:cxn modelId="{F3678BBF-7DE8-44D6-858B-49A59768495D}" type="presParOf" srcId="{C67E05FA-7044-4A15-8C06-0D25FE6C8184}" destId="{0E482959-623D-4138-B29B-05BD939DD230}" srcOrd="6" destOrd="0" presId="urn:microsoft.com/office/officeart/2005/8/layout/default"/>
    <dgm:cxn modelId="{606AB65F-1784-40B3-A257-EA7356BE09CE}" type="presParOf" srcId="{C67E05FA-7044-4A15-8C06-0D25FE6C8184}" destId="{FADB9600-2301-4347-8111-49553CECDCB3}" srcOrd="7" destOrd="0" presId="urn:microsoft.com/office/officeart/2005/8/layout/default"/>
    <dgm:cxn modelId="{90B7E67E-0634-4B66-A085-CCB787459C25}" type="presParOf" srcId="{C67E05FA-7044-4A15-8C06-0D25FE6C8184}" destId="{532D3523-AC0C-419C-AF1F-CEBDD8ECC15C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B686888-9F09-46C1-A934-3675A98F144C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E2C299FD-1207-4212-83E1-0944D4BD1B2D}">
      <dgm:prSet phldrT="[文字]"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24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取最有利標精神</a:t>
          </a:r>
        </a:p>
      </dgm:t>
    </dgm:pt>
    <dgm:pt modelId="{08B3231B-FA08-41DB-94C4-F1EA4AA3457A}" type="parTrans" cxnId="{8333D711-FAA2-4BCC-B433-4DCEC5F62039}">
      <dgm:prSet/>
      <dgm:spPr/>
      <dgm:t>
        <a:bodyPr/>
        <a:lstStyle/>
        <a:p>
          <a:endParaRPr lang="zh-TW" altLang="en-US" sz="2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577D6ED-458D-4AD0-98A6-D43B06940F6D}" type="sibTrans" cxnId="{8333D711-FAA2-4BCC-B433-4DCEC5F62039}">
      <dgm:prSet/>
      <dgm:spPr/>
      <dgm:t>
        <a:bodyPr/>
        <a:lstStyle/>
        <a:p>
          <a:endParaRPr lang="zh-TW" altLang="en-US" sz="2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0058DEAB-74EE-4F9A-8CC0-F38507F7541D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2000" dirty="0" smtClean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評審</a:t>
          </a:r>
          <a:r>
            <a:rPr lang="zh-TW" altLang="en-US" sz="20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小組成立後，將簽陳、委員名單、原勾選名單掃描檔送管理科公開</a:t>
          </a:r>
          <a:endParaRPr lang="zh-TW" altLang="zh-TW" sz="2000" dirty="0" smtClean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72A8CE2-AA1E-4A77-A95E-A0157AE33F81}" type="parTrans" cxnId="{29BDCB3C-DEA6-4F1F-BC30-09C03006C32E}">
      <dgm:prSet/>
      <dgm:spPr/>
      <dgm:t>
        <a:bodyPr/>
        <a:lstStyle/>
        <a:p>
          <a:endParaRPr lang="zh-TW" altLang="en-US" sz="2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13F9A062-6000-49AA-BDFF-7E55BD6FE383}" type="sibTrans" cxnId="{29BDCB3C-DEA6-4F1F-BC30-09C03006C32E}">
      <dgm:prSet/>
      <dgm:spPr/>
      <dgm:t>
        <a:bodyPr/>
        <a:lstStyle/>
        <a:p>
          <a:endParaRPr lang="zh-TW" altLang="en-US" sz="2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6774739-3BFF-484D-A595-6B85315AD9AA}">
      <dgm:prSet custT="1"/>
      <dgm:spPr/>
      <dgm:t>
        <a:bodyPr/>
        <a:lstStyle/>
        <a:p>
          <a:r>
            <a:rPr lang="zh-TW" altLang="en-US" sz="24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準用最有利標</a:t>
          </a:r>
          <a:endParaRPr lang="zh-TW" altLang="en-US" sz="24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57A96C6-DC16-4A8A-8786-8D2A4E96A29B}" type="parTrans" cxnId="{9BB66CD1-9CC7-43F4-945F-6A8BAD6A7333}">
      <dgm:prSet/>
      <dgm:spPr/>
      <dgm:t>
        <a:bodyPr/>
        <a:lstStyle/>
        <a:p>
          <a:endParaRPr lang="zh-TW" altLang="en-US" sz="2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3AB331D-E88E-41BE-BDE7-1A2287845174}" type="sibTrans" cxnId="{9BB66CD1-9CC7-43F4-945F-6A8BAD6A7333}">
      <dgm:prSet/>
      <dgm:spPr/>
      <dgm:t>
        <a:bodyPr/>
        <a:lstStyle/>
        <a:p>
          <a:endParaRPr lang="zh-TW" altLang="en-US" sz="2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598031E9-5A0C-4C3B-9782-65892DA9AA9F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2000" dirty="0" smtClean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評選</a:t>
          </a:r>
          <a:r>
            <a:rPr lang="zh-TW" altLang="en-US" sz="20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委員會成立後，將簽陳、委員名單、原勾選名單掃描檔送管理科公開</a:t>
          </a:r>
        </a:p>
      </dgm:t>
    </dgm:pt>
    <dgm:pt modelId="{83EFDE80-75A1-4F6C-A899-0B8E972135D9}" type="parTrans" cxnId="{4D7F1BA6-B6D8-48EC-A20E-A1B706A223D9}">
      <dgm:prSet/>
      <dgm:spPr/>
      <dgm:t>
        <a:bodyPr/>
        <a:lstStyle/>
        <a:p>
          <a:endParaRPr lang="zh-TW" altLang="en-US" sz="2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79287A0-3B40-4936-8B47-147876185CF6}" type="sibTrans" cxnId="{4D7F1BA6-B6D8-48EC-A20E-A1B706A223D9}">
      <dgm:prSet/>
      <dgm:spPr/>
      <dgm:t>
        <a:bodyPr/>
        <a:lstStyle/>
        <a:p>
          <a:endParaRPr lang="zh-TW" altLang="en-US" sz="2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949B4B1A-0FD6-4B6E-8A7C-17DD339BBBA8}">
      <dgm:prSet custT="1"/>
      <dgm:spPr>
        <a:solidFill>
          <a:schemeClr val="accent1">
            <a:lumMod val="50000"/>
          </a:schemeClr>
        </a:solidFill>
      </dgm:spPr>
      <dgm:t>
        <a:bodyPr/>
        <a:lstStyle/>
        <a:p>
          <a:pPr algn="l"/>
          <a:r>
            <a:rPr lang="zh-TW" altLang="en-US" sz="2000" dirty="0" smtClean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評選</a:t>
          </a:r>
          <a:r>
            <a:rPr lang="zh-TW" altLang="en-US" sz="20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委員建議名單簽至所本部之公文應以</a:t>
          </a:r>
          <a:r>
            <a:rPr lang="zh-TW" altLang="en-US" sz="2000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密件</a:t>
          </a:r>
          <a:r>
            <a:rPr lang="zh-TW" altLang="en-US" sz="20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處理</a:t>
          </a:r>
        </a:p>
      </dgm:t>
    </dgm:pt>
    <dgm:pt modelId="{686CA535-F081-4679-B365-A55F402E1A0A}" type="parTrans" cxnId="{31E24958-A118-4901-8EEA-F64276838CCA}">
      <dgm:prSet/>
      <dgm:spPr/>
      <dgm:t>
        <a:bodyPr/>
        <a:lstStyle/>
        <a:p>
          <a:endParaRPr lang="zh-TW" altLang="en-US"/>
        </a:p>
      </dgm:t>
    </dgm:pt>
    <dgm:pt modelId="{E0CA8F4B-CACA-4238-86AD-022223B581B3}" type="sibTrans" cxnId="{31E24958-A118-4901-8EEA-F64276838CCA}">
      <dgm:prSet/>
      <dgm:spPr/>
      <dgm:t>
        <a:bodyPr/>
        <a:lstStyle/>
        <a:p>
          <a:endParaRPr lang="zh-TW" altLang="en-US"/>
        </a:p>
      </dgm:t>
    </dgm:pt>
    <dgm:pt modelId="{748D1EE6-F29C-4D3A-B4E3-41DFDD695A74}">
      <dgm:prSet custT="1"/>
      <dgm:spPr>
        <a:solidFill>
          <a:schemeClr val="accent1">
            <a:lumMod val="50000"/>
          </a:schemeClr>
        </a:solidFill>
      </dgm:spPr>
      <dgm:t>
        <a:bodyPr/>
        <a:lstStyle/>
        <a:p>
          <a:pPr algn="l"/>
          <a:r>
            <a:rPr lang="zh-TW" altLang="zh-TW" sz="2000" dirty="0" smtClean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評審</a:t>
          </a:r>
          <a:r>
            <a:rPr lang="zh-TW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小組建議名單簽至所本部之公文應以</a:t>
          </a:r>
          <a:r>
            <a:rPr lang="zh-TW" altLang="zh-TW" sz="2000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密件</a:t>
          </a:r>
          <a:r>
            <a:rPr lang="zh-TW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處理</a:t>
          </a:r>
        </a:p>
      </dgm:t>
    </dgm:pt>
    <dgm:pt modelId="{FFEA749E-94DD-4867-A7DF-229FAAB5CED6}" type="parTrans" cxnId="{37D4FF2B-BA6F-4170-9F2B-2669487C5CD0}">
      <dgm:prSet/>
      <dgm:spPr/>
      <dgm:t>
        <a:bodyPr/>
        <a:lstStyle/>
        <a:p>
          <a:endParaRPr lang="zh-TW" altLang="en-US"/>
        </a:p>
      </dgm:t>
    </dgm:pt>
    <dgm:pt modelId="{D276635B-868A-40B6-B088-14C70CC97300}" type="sibTrans" cxnId="{37D4FF2B-BA6F-4170-9F2B-2669487C5CD0}">
      <dgm:prSet/>
      <dgm:spPr/>
      <dgm:t>
        <a:bodyPr/>
        <a:lstStyle/>
        <a:p>
          <a:endParaRPr lang="zh-TW" altLang="en-US"/>
        </a:p>
      </dgm:t>
    </dgm:pt>
    <dgm:pt modelId="{C67E05FA-7044-4A15-8C06-0D25FE6C8184}" type="pres">
      <dgm:prSet presAssocID="{6B686888-9F09-46C1-A934-3675A98F144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F42E7DF1-0D68-448C-887D-A1D799FF8768}" type="pres">
      <dgm:prSet presAssocID="{D6774739-3BFF-484D-A595-6B85315AD9AA}" presName="node" presStyleLbl="node1" presStyleIdx="0" presStyleCnt="6" custScaleX="98764" custScaleY="4780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6868B07-1177-4B09-8E11-622AFA14E1E6}" type="pres">
      <dgm:prSet presAssocID="{F3AB331D-E88E-41BE-BDE7-1A2287845174}" presName="sibTrans" presStyleCnt="0"/>
      <dgm:spPr/>
    </dgm:pt>
    <dgm:pt modelId="{F0E432DF-3EEC-4A49-84DB-C3E6CB798508}" type="pres">
      <dgm:prSet presAssocID="{E2C299FD-1207-4212-83E1-0944D4BD1B2D}" presName="node" presStyleLbl="node1" presStyleIdx="1" presStyleCnt="6" custScaleX="101674" custScaleY="4625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13C1EEC-0D61-4158-8590-36D70094FA86}" type="pres">
      <dgm:prSet presAssocID="{A577D6ED-458D-4AD0-98A6-D43B06940F6D}" presName="sibTrans" presStyleCnt="0"/>
      <dgm:spPr/>
    </dgm:pt>
    <dgm:pt modelId="{F84BC214-F3E9-4772-B125-33693D1F5453}" type="pres">
      <dgm:prSet presAssocID="{949B4B1A-0FD6-4B6E-8A7C-17DD339BBBA8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548A2BA-BA1A-4D43-A619-3BFE163640E7}" type="pres">
      <dgm:prSet presAssocID="{E0CA8F4B-CACA-4238-86AD-022223B581B3}" presName="sibTrans" presStyleCnt="0"/>
      <dgm:spPr/>
    </dgm:pt>
    <dgm:pt modelId="{A552C3DA-7E28-4018-AEC5-0A1D9314D934}" type="pres">
      <dgm:prSet presAssocID="{748D1EE6-F29C-4D3A-B4E3-41DFDD695A74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AC0B791-5A67-4C01-A667-481DF409007B}" type="pres">
      <dgm:prSet presAssocID="{D276635B-868A-40B6-B088-14C70CC97300}" presName="sibTrans" presStyleCnt="0"/>
      <dgm:spPr/>
    </dgm:pt>
    <dgm:pt modelId="{532D3523-AC0C-419C-AF1F-CEBDD8ECC15C}" type="pres">
      <dgm:prSet presAssocID="{598031E9-5A0C-4C3B-9782-65892DA9AA9F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2773498-288C-4CA6-8E33-B15B1D459752}" type="pres">
      <dgm:prSet presAssocID="{A79287A0-3B40-4936-8B47-147876185CF6}" presName="sibTrans" presStyleCnt="0"/>
      <dgm:spPr/>
    </dgm:pt>
    <dgm:pt modelId="{8531168F-633E-4F4A-9F75-749DB6D8F1EA}" type="pres">
      <dgm:prSet presAssocID="{0058DEAB-74EE-4F9A-8CC0-F38507F7541D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72A62038-37D8-4408-9107-1540CE602AD0}" type="presOf" srcId="{E2C299FD-1207-4212-83E1-0944D4BD1B2D}" destId="{F0E432DF-3EEC-4A49-84DB-C3E6CB798508}" srcOrd="0" destOrd="0" presId="urn:microsoft.com/office/officeart/2005/8/layout/default"/>
    <dgm:cxn modelId="{4D7F1BA6-B6D8-48EC-A20E-A1B706A223D9}" srcId="{6B686888-9F09-46C1-A934-3675A98F144C}" destId="{598031E9-5A0C-4C3B-9782-65892DA9AA9F}" srcOrd="4" destOrd="0" parTransId="{83EFDE80-75A1-4F6C-A899-0B8E972135D9}" sibTransId="{A79287A0-3B40-4936-8B47-147876185CF6}"/>
    <dgm:cxn modelId="{F885418A-6692-4EA6-A294-C630B11CE9FF}" type="presOf" srcId="{949B4B1A-0FD6-4B6E-8A7C-17DD339BBBA8}" destId="{F84BC214-F3E9-4772-B125-33693D1F5453}" srcOrd="0" destOrd="0" presId="urn:microsoft.com/office/officeart/2005/8/layout/default"/>
    <dgm:cxn modelId="{31E24958-A118-4901-8EEA-F64276838CCA}" srcId="{6B686888-9F09-46C1-A934-3675A98F144C}" destId="{949B4B1A-0FD6-4B6E-8A7C-17DD339BBBA8}" srcOrd="2" destOrd="0" parTransId="{686CA535-F081-4679-B365-A55F402E1A0A}" sibTransId="{E0CA8F4B-CACA-4238-86AD-022223B581B3}"/>
    <dgm:cxn modelId="{0717A20B-1095-41CA-8DCD-88B44D01AAFE}" type="presOf" srcId="{D6774739-3BFF-484D-A595-6B85315AD9AA}" destId="{F42E7DF1-0D68-448C-887D-A1D799FF8768}" srcOrd="0" destOrd="0" presId="urn:microsoft.com/office/officeart/2005/8/layout/default"/>
    <dgm:cxn modelId="{37D4FF2B-BA6F-4170-9F2B-2669487C5CD0}" srcId="{6B686888-9F09-46C1-A934-3675A98F144C}" destId="{748D1EE6-F29C-4D3A-B4E3-41DFDD695A74}" srcOrd="3" destOrd="0" parTransId="{FFEA749E-94DD-4867-A7DF-229FAAB5CED6}" sibTransId="{D276635B-868A-40B6-B088-14C70CC97300}"/>
    <dgm:cxn modelId="{8333D711-FAA2-4BCC-B433-4DCEC5F62039}" srcId="{6B686888-9F09-46C1-A934-3675A98F144C}" destId="{E2C299FD-1207-4212-83E1-0944D4BD1B2D}" srcOrd="1" destOrd="0" parTransId="{08B3231B-FA08-41DB-94C4-F1EA4AA3457A}" sibTransId="{A577D6ED-458D-4AD0-98A6-D43B06940F6D}"/>
    <dgm:cxn modelId="{72966374-6CA1-494C-8F84-4E17AFEFA7F6}" type="presOf" srcId="{6B686888-9F09-46C1-A934-3675A98F144C}" destId="{C67E05FA-7044-4A15-8C06-0D25FE6C8184}" srcOrd="0" destOrd="0" presId="urn:microsoft.com/office/officeart/2005/8/layout/default"/>
    <dgm:cxn modelId="{4025FD84-685D-42F4-97EF-73564C613406}" type="presOf" srcId="{748D1EE6-F29C-4D3A-B4E3-41DFDD695A74}" destId="{A552C3DA-7E28-4018-AEC5-0A1D9314D934}" srcOrd="0" destOrd="0" presId="urn:microsoft.com/office/officeart/2005/8/layout/default"/>
    <dgm:cxn modelId="{29BDCB3C-DEA6-4F1F-BC30-09C03006C32E}" srcId="{6B686888-9F09-46C1-A934-3675A98F144C}" destId="{0058DEAB-74EE-4F9A-8CC0-F38507F7541D}" srcOrd="5" destOrd="0" parTransId="{372A8CE2-AA1E-4A77-A95E-A0157AE33F81}" sibTransId="{13F9A062-6000-49AA-BDFF-7E55BD6FE383}"/>
    <dgm:cxn modelId="{9BB66CD1-9CC7-43F4-945F-6A8BAD6A7333}" srcId="{6B686888-9F09-46C1-A934-3675A98F144C}" destId="{D6774739-3BFF-484D-A595-6B85315AD9AA}" srcOrd="0" destOrd="0" parTransId="{357A96C6-DC16-4A8A-8786-8D2A4E96A29B}" sibTransId="{F3AB331D-E88E-41BE-BDE7-1A2287845174}"/>
    <dgm:cxn modelId="{CC4D1DB0-C92A-4689-A431-210A08B03958}" type="presOf" srcId="{0058DEAB-74EE-4F9A-8CC0-F38507F7541D}" destId="{8531168F-633E-4F4A-9F75-749DB6D8F1EA}" srcOrd="0" destOrd="0" presId="urn:microsoft.com/office/officeart/2005/8/layout/default"/>
    <dgm:cxn modelId="{C8BFFDB4-0475-434C-A5B4-5A34ECB0F3B0}" type="presOf" srcId="{598031E9-5A0C-4C3B-9782-65892DA9AA9F}" destId="{532D3523-AC0C-419C-AF1F-CEBDD8ECC15C}" srcOrd="0" destOrd="0" presId="urn:microsoft.com/office/officeart/2005/8/layout/default"/>
    <dgm:cxn modelId="{40D0E2BC-1114-48E2-B80E-52B2B3800C6E}" type="presParOf" srcId="{C67E05FA-7044-4A15-8C06-0D25FE6C8184}" destId="{F42E7DF1-0D68-448C-887D-A1D799FF8768}" srcOrd="0" destOrd="0" presId="urn:microsoft.com/office/officeart/2005/8/layout/default"/>
    <dgm:cxn modelId="{525DC51F-43BD-4605-8119-62C79521BA44}" type="presParOf" srcId="{C67E05FA-7044-4A15-8C06-0D25FE6C8184}" destId="{06868B07-1177-4B09-8E11-622AFA14E1E6}" srcOrd="1" destOrd="0" presId="urn:microsoft.com/office/officeart/2005/8/layout/default"/>
    <dgm:cxn modelId="{E2DE0663-66B7-49A5-B1A8-684F2128E17C}" type="presParOf" srcId="{C67E05FA-7044-4A15-8C06-0D25FE6C8184}" destId="{F0E432DF-3EEC-4A49-84DB-C3E6CB798508}" srcOrd="2" destOrd="0" presId="urn:microsoft.com/office/officeart/2005/8/layout/default"/>
    <dgm:cxn modelId="{F12BD81F-E7D5-4958-A839-785E7976E9DF}" type="presParOf" srcId="{C67E05FA-7044-4A15-8C06-0D25FE6C8184}" destId="{113C1EEC-0D61-4158-8590-36D70094FA86}" srcOrd="3" destOrd="0" presId="urn:microsoft.com/office/officeart/2005/8/layout/default"/>
    <dgm:cxn modelId="{0F727F19-7C7D-404D-9A7F-449005BC2E0A}" type="presParOf" srcId="{C67E05FA-7044-4A15-8C06-0D25FE6C8184}" destId="{F84BC214-F3E9-4772-B125-33693D1F5453}" srcOrd="4" destOrd="0" presId="urn:microsoft.com/office/officeart/2005/8/layout/default"/>
    <dgm:cxn modelId="{7074D62C-73EA-461F-BF7A-1F67CEF78FAE}" type="presParOf" srcId="{C67E05FA-7044-4A15-8C06-0D25FE6C8184}" destId="{D548A2BA-BA1A-4D43-A619-3BFE163640E7}" srcOrd="5" destOrd="0" presId="urn:microsoft.com/office/officeart/2005/8/layout/default"/>
    <dgm:cxn modelId="{2B0B4C8F-49BD-417B-8957-10D8B0901FD8}" type="presParOf" srcId="{C67E05FA-7044-4A15-8C06-0D25FE6C8184}" destId="{A552C3DA-7E28-4018-AEC5-0A1D9314D934}" srcOrd="6" destOrd="0" presId="urn:microsoft.com/office/officeart/2005/8/layout/default"/>
    <dgm:cxn modelId="{84CA51C7-FD8D-4391-80A6-974E4BCC18D9}" type="presParOf" srcId="{C67E05FA-7044-4A15-8C06-0D25FE6C8184}" destId="{DAC0B791-5A67-4C01-A667-481DF409007B}" srcOrd="7" destOrd="0" presId="urn:microsoft.com/office/officeart/2005/8/layout/default"/>
    <dgm:cxn modelId="{90B7E67E-0634-4B66-A085-CCB787459C25}" type="presParOf" srcId="{C67E05FA-7044-4A15-8C06-0D25FE6C8184}" destId="{532D3523-AC0C-419C-AF1F-CEBDD8ECC15C}" srcOrd="8" destOrd="0" presId="urn:microsoft.com/office/officeart/2005/8/layout/default"/>
    <dgm:cxn modelId="{D2AC0D2B-58D6-49DE-AEE0-5F8B21E73515}" type="presParOf" srcId="{C67E05FA-7044-4A15-8C06-0D25FE6C8184}" destId="{32773498-288C-4CA6-8E33-B15B1D459752}" srcOrd="9" destOrd="0" presId="urn:microsoft.com/office/officeart/2005/8/layout/default"/>
    <dgm:cxn modelId="{9206447A-8503-486D-B8E9-1FAC0859CD3E}" type="presParOf" srcId="{C67E05FA-7044-4A15-8C06-0D25FE6C8184}" destId="{8531168F-633E-4F4A-9F75-749DB6D8F1EA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B686888-9F09-46C1-A934-3675A98F144C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E2C299FD-1207-4212-83E1-0944D4BD1B2D}">
      <dgm:prSet phldrT="[文字]"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24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取最有利標精神</a:t>
          </a:r>
        </a:p>
      </dgm:t>
    </dgm:pt>
    <dgm:pt modelId="{08B3231B-FA08-41DB-94C4-F1EA4AA3457A}" type="parTrans" cxnId="{8333D711-FAA2-4BCC-B433-4DCEC5F62039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577D6ED-458D-4AD0-98A6-D43B06940F6D}" type="sibTrans" cxnId="{8333D711-FAA2-4BCC-B433-4DCEC5F62039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C23E11F-0FE1-40F9-91B4-CD78D3213B38}">
      <dgm:prSet/>
      <dgm:spPr>
        <a:solidFill>
          <a:schemeClr val="accent1">
            <a:lumMod val="50000"/>
          </a:schemeClr>
        </a:solidFill>
      </dgm:spPr>
      <dgm:t>
        <a:bodyPr/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委員會成立時一併成立</a:t>
          </a:r>
          <a:r>
            <a:rPr lang="en-US" altLang="zh-TW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3</a:t>
          </a:r>
          <a:r>
            <a:rPr lang="zh-TW" altLang="en-US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人以上</a:t>
          </a:r>
          <a:r>
            <a: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工作小組</a:t>
          </a:r>
          <a:endParaRPr lang="en-US" altLang="zh-TW" dirty="0" smtClean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開會前擬具初審意見</a:t>
          </a:r>
        </a:p>
      </dgm:t>
    </dgm:pt>
    <dgm:pt modelId="{DB694120-F990-43D9-AD34-9C663BECB540}" type="parTrans" cxnId="{2BDF9E15-4CF3-4885-9819-CD00EF31EC97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2FD59B8-2C71-4033-AEFE-C5832F061AF0}" type="sibTrans" cxnId="{2BDF9E15-4CF3-4885-9819-CD00EF31EC97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0058DEAB-74EE-4F9A-8CC0-F38507F7541D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pPr algn="l"/>
          <a:r>
            <a:rPr lang="zh-TW" altLang="en-US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委員總額</a:t>
          </a:r>
          <a:r>
            <a:rPr lang="en-US" altLang="en-US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1/2</a:t>
          </a:r>
          <a:r>
            <a: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以上出席，</a:t>
          </a:r>
          <a:r>
            <a:rPr lang="zh-TW" altLang="en-US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專家、學者至少</a:t>
          </a:r>
          <a:r>
            <a:rPr lang="en-US" altLang="en-US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2</a:t>
          </a:r>
          <a:r>
            <a:rPr lang="zh-TW" altLang="en-US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人</a:t>
          </a:r>
          <a:r>
            <a: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且不得少於</a:t>
          </a:r>
          <a:r>
            <a:rPr lang="zh-TW" altLang="en-US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出席人數</a:t>
          </a:r>
          <a:r>
            <a:rPr lang="en-US" altLang="en-US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1/3</a:t>
          </a:r>
          <a:endParaRPr lang="zh-TW" altLang="en-US" dirty="0" smtClean="0">
            <a:solidFill>
              <a:srgbClr val="FF0000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72A8CE2-AA1E-4A77-A95E-A0157AE33F81}" type="parTrans" cxnId="{29BDCB3C-DEA6-4F1F-BC30-09C03006C32E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13F9A062-6000-49AA-BDFF-7E55BD6FE383}" type="sibTrans" cxnId="{29BDCB3C-DEA6-4F1F-BC30-09C03006C32E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6774739-3BFF-484D-A595-6B85315AD9AA}">
      <dgm:prSet custT="1"/>
      <dgm:spPr/>
      <dgm:t>
        <a:bodyPr/>
        <a:lstStyle/>
        <a:p>
          <a:r>
            <a:rPr lang="zh-TW" altLang="en-US" sz="24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準用最有利標</a:t>
          </a:r>
          <a:endParaRPr lang="zh-TW" altLang="en-US" sz="24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57A96C6-DC16-4A8A-8786-8D2A4E96A29B}" type="parTrans" cxnId="{9BB66CD1-9CC7-43F4-945F-6A8BAD6A7333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3AB331D-E88E-41BE-BDE7-1A2287845174}" type="sibTrans" cxnId="{9BB66CD1-9CC7-43F4-945F-6A8BAD6A7333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91A7C87D-934B-48DD-B19A-9259E44E51A0}">
      <dgm:prSet/>
      <dgm:spPr>
        <a:solidFill>
          <a:schemeClr val="accent1">
            <a:lumMod val="50000"/>
          </a:schemeClr>
        </a:solidFill>
      </dgm:spPr>
      <dgm:t>
        <a:bodyPr/>
        <a:lstStyle/>
        <a:p>
          <a:pPr algn="l"/>
          <a:r>
            <a:rPr lang="zh-TW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法無明文，機關自行</a:t>
          </a:r>
          <a:r>
            <a: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決</a:t>
          </a:r>
          <a:r>
            <a:rPr lang="zh-TW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定</a:t>
          </a:r>
        </a:p>
      </dgm:t>
    </dgm:pt>
    <dgm:pt modelId="{ED2750AC-ADAC-4712-98A0-6B8DF226B9ED}" type="parTrans" cxnId="{4BBFB168-273F-4CCC-8956-12E770C37C4C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2733711-9F0B-4504-BEAB-9A4849FA8F5C}" type="sibTrans" cxnId="{4BBFB168-273F-4CCC-8956-12E770C37C4C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598031E9-5A0C-4C3B-9782-65892DA9AA9F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委員總額</a:t>
          </a:r>
          <a:r>
            <a:rPr lang="en-US" altLang="zh-TW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1/2</a:t>
          </a:r>
          <a:r>
            <a: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以上出席，</a:t>
          </a:r>
          <a:r>
            <a:rPr lang="zh-TW" altLang="en-US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專家、學者至少</a:t>
          </a:r>
          <a:r>
            <a:rPr lang="en-US" altLang="zh-TW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2</a:t>
          </a:r>
          <a:r>
            <a:rPr lang="zh-TW" altLang="en-US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人</a:t>
          </a:r>
          <a:r>
            <a: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且不得少於</a:t>
          </a:r>
          <a:r>
            <a:rPr lang="zh-TW" altLang="en-US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出席人數</a:t>
          </a:r>
          <a:r>
            <a:rPr lang="en-US" altLang="zh-TW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1/3</a:t>
          </a:r>
          <a:endParaRPr lang="zh-TW" altLang="en-US" dirty="0" smtClean="0">
            <a:solidFill>
              <a:srgbClr val="FF0000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83EFDE80-75A1-4F6C-A899-0B8E972135D9}" type="parTrans" cxnId="{4D7F1BA6-B6D8-48EC-A20E-A1B706A223D9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79287A0-3B40-4936-8B47-147876185CF6}" type="sibTrans" cxnId="{4D7F1BA6-B6D8-48EC-A20E-A1B706A223D9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C67E05FA-7044-4A15-8C06-0D25FE6C8184}" type="pres">
      <dgm:prSet presAssocID="{6B686888-9F09-46C1-A934-3675A98F144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F42E7DF1-0D68-448C-887D-A1D799FF8768}" type="pres">
      <dgm:prSet presAssocID="{D6774739-3BFF-484D-A595-6B85315AD9AA}" presName="node" presStyleLbl="node1" presStyleIdx="0" presStyleCnt="6" custScaleX="98764" custScaleY="4780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6868B07-1177-4B09-8E11-622AFA14E1E6}" type="pres">
      <dgm:prSet presAssocID="{F3AB331D-E88E-41BE-BDE7-1A2287845174}" presName="sibTrans" presStyleCnt="0"/>
      <dgm:spPr/>
    </dgm:pt>
    <dgm:pt modelId="{F0E432DF-3EEC-4A49-84DB-C3E6CB798508}" type="pres">
      <dgm:prSet presAssocID="{E2C299FD-1207-4212-83E1-0944D4BD1B2D}" presName="node" presStyleLbl="node1" presStyleIdx="1" presStyleCnt="6" custScaleX="101674" custScaleY="4625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13C1EEC-0D61-4158-8590-36D70094FA86}" type="pres">
      <dgm:prSet presAssocID="{A577D6ED-458D-4AD0-98A6-D43B06940F6D}" presName="sibTrans" presStyleCnt="0"/>
      <dgm:spPr/>
    </dgm:pt>
    <dgm:pt modelId="{D5CEDDFE-BD96-41E1-A313-1EAC6FB3C8F6}" type="pres">
      <dgm:prSet presAssocID="{AC23E11F-0FE1-40F9-91B4-CD78D3213B38}" presName="node" presStyleLbl="node1" presStyleIdx="2" presStyleCnt="6" custLinFactNeighborX="374" custLinFactNeighborY="392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C8E772F-6E0C-407C-89AB-7831A0E91F8D}" type="pres">
      <dgm:prSet presAssocID="{F2FD59B8-2C71-4033-AEFE-C5832F061AF0}" presName="sibTrans" presStyleCnt="0"/>
      <dgm:spPr/>
    </dgm:pt>
    <dgm:pt modelId="{0E482959-623D-4138-B29B-05BD939DD230}" type="pres">
      <dgm:prSet presAssocID="{91A7C87D-934B-48DD-B19A-9259E44E51A0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ADB9600-2301-4347-8111-49553CECDCB3}" type="pres">
      <dgm:prSet presAssocID="{A2733711-9F0B-4504-BEAB-9A4849FA8F5C}" presName="sibTrans" presStyleCnt="0"/>
      <dgm:spPr/>
    </dgm:pt>
    <dgm:pt modelId="{532D3523-AC0C-419C-AF1F-CEBDD8ECC15C}" type="pres">
      <dgm:prSet presAssocID="{598031E9-5A0C-4C3B-9782-65892DA9AA9F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2773498-288C-4CA6-8E33-B15B1D459752}" type="pres">
      <dgm:prSet presAssocID="{A79287A0-3B40-4936-8B47-147876185CF6}" presName="sibTrans" presStyleCnt="0"/>
      <dgm:spPr/>
    </dgm:pt>
    <dgm:pt modelId="{8531168F-633E-4F4A-9F75-749DB6D8F1EA}" type="pres">
      <dgm:prSet presAssocID="{0058DEAB-74EE-4F9A-8CC0-F38507F7541D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0717A20B-1095-41CA-8DCD-88B44D01AAFE}" type="presOf" srcId="{D6774739-3BFF-484D-A595-6B85315AD9AA}" destId="{F42E7DF1-0D68-448C-887D-A1D799FF8768}" srcOrd="0" destOrd="0" presId="urn:microsoft.com/office/officeart/2005/8/layout/default"/>
    <dgm:cxn modelId="{72A62038-37D8-4408-9107-1540CE602AD0}" type="presOf" srcId="{E2C299FD-1207-4212-83E1-0944D4BD1B2D}" destId="{F0E432DF-3EEC-4A49-84DB-C3E6CB798508}" srcOrd="0" destOrd="0" presId="urn:microsoft.com/office/officeart/2005/8/layout/default"/>
    <dgm:cxn modelId="{CC4D1DB0-C92A-4689-A431-210A08B03958}" type="presOf" srcId="{0058DEAB-74EE-4F9A-8CC0-F38507F7541D}" destId="{8531168F-633E-4F4A-9F75-749DB6D8F1EA}" srcOrd="0" destOrd="0" presId="urn:microsoft.com/office/officeart/2005/8/layout/default"/>
    <dgm:cxn modelId="{C8BFFDB4-0475-434C-A5B4-5A34ECB0F3B0}" type="presOf" srcId="{598031E9-5A0C-4C3B-9782-65892DA9AA9F}" destId="{532D3523-AC0C-419C-AF1F-CEBDD8ECC15C}" srcOrd="0" destOrd="0" presId="urn:microsoft.com/office/officeart/2005/8/layout/default"/>
    <dgm:cxn modelId="{B325CC1E-6E35-4323-97AD-32D80F68AC62}" type="presOf" srcId="{AC23E11F-0FE1-40F9-91B4-CD78D3213B38}" destId="{D5CEDDFE-BD96-41E1-A313-1EAC6FB3C8F6}" srcOrd="0" destOrd="0" presId="urn:microsoft.com/office/officeart/2005/8/layout/default"/>
    <dgm:cxn modelId="{29BDCB3C-DEA6-4F1F-BC30-09C03006C32E}" srcId="{6B686888-9F09-46C1-A934-3675A98F144C}" destId="{0058DEAB-74EE-4F9A-8CC0-F38507F7541D}" srcOrd="5" destOrd="0" parTransId="{372A8CE2-AA1E-4A77-A95E-A0157AE33F81}" sibTransId="{13F9A062-6000-49AA-BDFF-7E55BD6FE383}"/>
    <dgm:cxn modelId="{2BDF9E15-4CF3-4885-9819-CD00EF31EC97}" srcId="{6B686888-9F09-46C1-A934-3675A98F144C}" destId="{AC23E11F-0FE1-40F9-91B4-CD78D3213B38}" srcOrd="2" destOrd="0" parTransId="{DB694120-F990-43D9-AD34-9C663BECB540}" sibTransId="{F2FD59B8-2C71-4033-AEFE-C5832F061AF0}"/>
    <dgm:cxn modelId="{9BB66CD1-9CC7-43F4-945F-6A8BAD6A7333}" srcId="{6B686888-9F09-46C1-A934-3675A98F144C}" destId="{D6774739-3BFF-484D-A595-6B85315AD9AA}" srcOrd="0" destOrd="0" parTransId="{357A96C6-DC16-4A8A-8786-8D2A4E96A29B}" sibTransId="{F3AB331D-E88E-41BE-BDE7-1A2287845174}"/>
    <dgm:cxn modelId="{4BBFB168-273F-4CCC-8956-12E770C37C4C}" srcId="{6B686888-9F09-46C1-A934-3675A98F144C}" destId="{91A7C87D-934B-48DD-B19A-9259E44E51A0}" srcOrd="3" destOrd="0" parTransId="{ED2750AC-ADAC-4712-98A0-6B8DF226B9ED}" sibTransId="{A2733711-9F0B-4504-BEAB-9A4849FA8F5C}"/>
    <dgm:cxn modelId="{F5BD864D-83D8-4488-B18A-A8A91A0638BB}" type="presOf" srcId="{91A7C87D-934B-48DD-B19A-9259E44E51A0}" destId="{0E482959-623D-4138-B29B-05BD939DD230}" srcOrd="0" destOrd="0" presId="urn:microsoft.com/office/officeart/2005/8/layout/default"/>
    <dgm:cxn modelId="{4D7F1BA6-B6D8-48EC-A20E-A1B706A223D9}" srcId="{6B686888-9F09-46C1-A934-3675A98F144C}" destId="{598031E9-5A0C-4C3B-9782-65892DA9AA9F}" srcOrd="4" destOrd="0" parTransId="{83EFDE80-75A1-4F6C-A899-0B8E972135D9}" sibTransId="{A79287A0-3B40-4936-8B47-147876185CF6}"/>
    <dgm:cxn modelId="{8333D711-FAA2-4BCC-B433-4DCEC5F62039}" srcId="{6B686888-9F09-46C1-A934-3675A98F144C}" destId="{E2C299FD-1207-4212-83E1-0944D4BD1B2D}" srcOrd="1" destOrd="0" parTransId="{08B3231B-FA08-41DB-94C4-F1EA4AA3457A}" sibTransId="{A577D6ED-458D-4AD0-98A6-D43B06940F6D}"/>
    <dgm:cxn modelId="{72966374-6CA1-494C-8F84-4E17AFEFA7F6}" type="presOf" srcId="{6B686888-9F09-46C1-A934-3675A98F144C}" destId="{C67E05FA-7044-4A15-8C06-0D25FE6C8184}" srcOrd="0" destOrd="0" presId="urn:microsoft.com/office/officeart/2005/8/layout/default"/>
    <dgm:cxn modelId="{40D0E2BC-1114-48E2-B80E-52B2B3800C6E}" type="presParOf" srcId="{C67E05FA-7044-4A15-8C06-0D25FE6C8184}" destId="{F42E7DF1-0D68-448C-887D-A1D799FF8768}" srcOrd="0" destOrd="0" presId="urn:microsoft.com/office/officeart/2005/8/layout/default"/>
    <dgm:cxn modelId="{525DC51F-43BD-4605-8119-62C79521BA44}" type="presParOf" srcId="{C67E05FA-7044-4A15-8C06-0D25FE6C8184}" destId="{06868B07-1177-4B09-8E11-622AFA14E1E6}" srcOrd="1" destOrd="0" presId="urn:microsoft.com/office/officeart/2005/8/layout/default"/>
    <dgm:cxn modelId="{E2DE0663-66B7-49A5-B1A8-684F2128E17C}" type="presParOf" srcId="{C67E05FA-7044-4A15-8C06-0D25FE6C8184}" destId="{F0E432DF-3EEC-4A49-84DB-C3E6CB798508}" srcOrd="2" destOrd="0" presId="urn:microsoft.com/office/officeart/2005/8/layout/default"/>
    <dgm:cxn modelId="{F12BD81F-E7D5-4958-A839-785E7976E9DF}" type="presParOf" srcId="{C67E05FA-7044-4A15-8C06-0D25FE6C8184}" destId="{113C1EEC-0D61-4158-8590-36D70094FA86}" srcOrd="3" destOrd="0" presId="urn:microsoft.com/office/officeart/2005/8/layout/default"/>
    <dgm:cxn modelId="{0FE41CCB-1D10-4CA1-AE1F-4F71159EB41F}" type="presParOf" srcId="{C67E05FA-7044-4A15-8C06-0D25FE6C8184}" destId="{D5CEDDFE-BD96-41E1-A313-1EAC6FB3C8F6}" srcOrd="4" destOrd="0" presId="urn:microsoft.com/office/officeart/2005/8/layout/default"/>
    <dgm:cxn modelId="{15FEC497-7F29-47F0-962B-58FB9A7D5B65}" type="presParOf" srcId="{C67E05FA-7044-4A15-8C06-0D25FE6C8184}" destId="{8C8E772F-6E0C-407C-89AB-7831A0E91F8D}" srcOrd="5" destOrd="0" presId="urn:microsoft.com/office/officeart/2005/8/layout/default"/>
    <dgm:cxn modelId="{F3678BBF-7DE8-44D6-858B-49A59768495D}" type="presParOf" srcId="{C67E05FA-7044-4A15-8C06-0D25FE6C8184}" destId="{0E482959-623D-4138-B29B-05BD939DD230}" srcOrd="6" destOrd="0" presId="urn:microsoft.com/office/officeart/2005/8/layout/default"/>
    <dgm:cxn modelId="{606AB65F-1784-40B3-A257-EA7356BE09CE}" type="presParOf" srcId="{C67E05FA-7044-4A15-8C06-0D25FE6C8184}" destId="{FADB9600-2301-4347-8111-49553CECDCB3}" srcOrd="7" destOrd="0" presId="urn:microsoft.com/office/officeart/2005/8/layout/default"/>
    <dgm:cxn modelId="{90B7E67E-0634-4B66-A085-CCB787459C25}" type="presParOf" srcId="{C67E05FA-7044-4A15-8C06-0D25FE6C8184}" destId="{532D3523-AC0C-419C-AF1F-CEBDD8ECC15C}" srcOrd="8" destOrd="0" presId="urn:microsoft.com/office/officeart/2005/8/layout/default"/>
    <dgm:cxn modelId="{D2AC0D2B-58D6-49DE-AEE0-5F8B21E73515}" type="presParOf" srcId="{C67E05FA-7044-4A15-8C06-0D25FE6C8184}" destId="{32773498-288C-4CA6-8E33-B15B1D459752}" srcOrd="9" destOrd="0" presId="urn:microsoft.com/office/officeart/2005/8/layout/default"/>
    <dgm:cxn modelId="{9206447A-8503-486D-B8E9-1FAC0859CD3E}" type="presParOf" srcId="{C67E05FA-7044-4A15-8C06-0D25FE6C8184}" destId="{8531168F-633E-4F4A-9F75-749DB6D8F1EA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B686888-9F09-46C1-A934-3675A98F144C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E2C299FD-1207-4212-83E1-0944D4BD1B2D}">
      <dgm:prSet phldrT="[文字]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取最有利標精神</a:t>
          </a:r>
        </a:p>
      </dgm:t>
    </dgm:pt>
    <dgm:pt modelId="{08B3231B-FA08-41DB-94C4-F1EA4AA3457A}" type="parTrans" cxnId="{8333D711-FAA2-4BCC-B433-4DCEC5F62039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577D6ED-458D-4AD0-98A6-D43B06940F6D}" type="sibTrans" cxnId="{8333D711-FAA2-4BCC-B433-4DCEC5F62039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C23E11F-0FE1-40F9-91B4-CD78D3213B38}">
      <dgm:prSet/>
      <dgm:spPr>
        <a:solidFill>
          <a:schemeClr val="accent1">
            <a:lumMod val="50000"/>
          </a:schemeClr>
        </a:solidFill>
      </dgm:spPr>
      <dgm:t>
        <a:bodyPr/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不同委員</a:t>
          </a:r>
          <a:r>
            <a:rPr lang="zh-TW" altLang="en-US" dirty="0" smtClean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評選</a:t>
          </a:r>
          <a:r>
            <a: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結果有明顯差異，召集人應提交委員會議決或決議</a:t>
          </a:r>
        </a:p>
      </dgm:t>
    </dgm:pt>
    <dgm:pt modelId="{DB694120-F990-43D9-AD34-9C663BECB540}" type="parTrans" cxnId="{2BDF9E15-4CF3-4885-9819-CD00EF31EC97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2FD59B8-2C71-4033-AEFE-C5832F061AF0}" type="sibTrans" cxnId="{2BDF9E15-4CF3-4885-9819-CD00EF31EC97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6774739-3BFF-484D-A595-6B85315AD9AA}">
      <dgm:prSet/>
      <dgm:spPr/>
      <dgm:t>
        <a:bodyPr/>
        <a:lstStyle/>
        <a:p>
          <a:r>
            <a: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準用最有利標</a:t>
          </a:r>
          <a:endParaRPr lang="zh-TW" altLang="en-US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57A96C6-DC16-4A8A-8786-8D2A4E96A29B}" type="parTrans" cxnId="{9BB66CD1-9CC7-43F4-945F-6A8BAD6A7333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3AB331D-E88E-41BE-BDE7-1A2287845174}" type="sibTrans" cxnId="{9BB66CD1-9CC7-43F4-945F-6A8BAD6A7333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91A7C87D-934B-48DD-B19A-9259E44E51A0}">
      <dgm:prSet/>
      <dgm:spPr>
        <a:solidFill>
          <a:schemeClr val="accent1">
            <a:lumMod val="50000"/>
          </a:schemeClr>
        </a:solidFill>
      </dgm:spPr>
      <dgm:t>
        <a:bodyPr/>
        <a:lstStyle/>
        <a:p>
          <a:pPr algn="l"/>
          <a:r>
            <a:rPr lang="zh-TW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不同委員</a:t>
          </a:r>
          <a:r>
            <a:rPr lang="zh-TW" altLang="zh-TW" dirty="0" smtClean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評</a:t>
          </a:r>
          <a:r>
            <a:rPr lang="zh-TW" altLang="en-US" dirty="0" smtClean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審</a:t>
          </a:r>
          <a:r>
            <a:rPr lang="zh-TW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結果有明顯差異，召集人應提交委員會議決或決議</a:t>
          </a:r>
        </a:p>
      </dgm:t>
    </dgm:pt>
    <dgm:pt modelId="{ED2750AC-ADAC-4712-98A0-6B8DF226B9ED}" type="parTrans" cxnId="{4BBFB168-273F-4CCC-8956-12E770C37C4C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2733711-9F0B-4504-BEAB-9A4849FA8F5C}" type="sibTrans" cxnId="{4BBFB168-273F-4CCC-8956-12E770C37C4C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598031E9-5A0C-4C3B-9782-65892DA9AA9F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各出席委員的評分或序為評比表，除法令另有規定外，應保守秘密</a:t>
          </a:r>
        </a:p>
      </dgm:t>
    </dgm:pt>
    <dgm:pt modelId="{83EFDE80-75A1-4F6C-A899-0B8E972135D9}" type="parTrans" cxnId="{4D7F1BA6-B6D8-48EC-A20E-A1B706A223D9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79287A0-3B40-4936-8B47-147876185CF6}" type="sibTrans" cxnId="{4D7F1BA6-B6D8-48EC-A20E-A1B706A223D9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578D8951-C617-4A75-BB90-0E08698B37D4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zh-TW" altLang="en-US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各出席委員的評分或序為評比表，除法令另有規定外，應保守秘密</a:t>
          </a:r>
        </a:p>
      </dgm:t>
    </dgm:pt>
    <dgm:pt modelId="{F5F2DDC8-24BB-433F-BEEC-6C314C4FEE0F}" type="parTrans" cxnId="{04D849C5-89B2-492E-8129-AB0A75CF42C1}">
      <dgm:prSet/>
      <dgm:spPr/>
      <dgm:t>
        <a:bodyPr/>
        <a:lstStyle/>
        <a:p>
          <a:endParaRPr lang="zh-TW" altLang="en-US"/>
        </a:p>
      </dgm:t>
    </dgm:pt>
    <dgm:pt modelId="{7A6E0B2B-F881-40F2-BEBD-875BEB0E561E}" type="sibTrans" cxnId="{04D849C5-89B2-492E-8129-AB0A75CF42C1}">
      <dgm:prSet/>
      <dgm:spPr/>
      <dgm:t>
        <a:bodyPr/>
        <a:lstStyle/>
        <a:p>
          <a:endParaRPr lang="zh-TW" altLang="en-US"/>
        </a:p>
      </dgm:t>
    </dgm:pt>
    <dgm:pt modelId="{C67E05FA-7044-4A15-8C06-0D25FE6C8184}" type="pres">
      <dgm:prSet presAssocID="{6B686888-9F09-46C1-A934-3675A98F144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F42E7DF1-0D68-448C-887D-A1D799FF8768}" type="pres">
      <dgm:prSet presAssocID="{D6774739-3BFF-484D-A595-6B85315AD9AA}" presName="node" presStyleLbl="node1" presStyleIdx="0" presStyleCnt="6" custScaleX="98764" custScaleY="4780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6868B07-1177-4B09-8E11-622AFA14E1E6}" type="pres">
      <dgm:prSet presAssocID="{F3AB331D-E88E-41BE-BDE7-1A2287845174}" presName="sibTrans" presStyleCnt="0"/>
      <dgm:spPr/>
    </dgm:pt>
    <dgm:pt modelId="{F0E432DF-3EEC-4A49-84DB-C3E6CB798508}" type="pres">
      <dgm:prSet presAssocID="{E2C299FD-1207-4212-83E1-0944D4BD1B2D}" presName="node" presStyleLbl="node1" presStyleIdx="1" presStyleCnt="6" custScaleX="101674" custScaleY="4625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13C1EEC-0D61-4158-8590-36D70094FA86}" type="pres">
      <dgm:prSet presAssocID="{A577D6ED-458D-4AD0-98A6-D43B06940F6D}" presName="sibTrans" presStyleCnt="0"/>
      <dgm:spPr/>
    </dgm:pt>
    <dgm:pt modelId="{D5CEDDFE-BD96-41E1-A313-1EAC6FB3C8F6}" type="pres">
      <dgm:prSet presAssocID="{AC23E11F-0FE1-40F9-91B4-CD78D3213B38}" presName="node" presStyleLbl="node1" presStyleIdx="2" presStyleCnt="6" custLinFactNeighborX="374" custLinFactNeighborY="392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C8E772F-6E0C-407C-89AB-7831A0E91F8D}" type="pres">
      <dgm:prSet presAssocID="{F2FD59B8-2C71-4033-AEFE-C5832F061AF0}" presName="sibTrans" presStyleCnt="0"/>
      <dgm:spPr/>
    </dgm:pt>
    <dgm:pt modelId="{0E482959-623D-4138-B29B-05BD939DD230}" type="pres">
      <dgm:prSet presAssocID="{91A7C87D-934B-48DD-B19A-9259E44E51A0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ADB9600-2301-4347-8111-49553CECDCB3}" type="pres">
      <dgm:prSet presAssocID="{A2733711-9F0B-4504-BEAB-9A4849FA8F5C}" presName="sibTrans" presStyleCnt="0"/>
      <dgm:spPr/>
    </dgm:pt>
    <dgm:pt modelId="{532D3523-AC0C-419C-AF1F-CEBDD8ECC15C}" type="pres">
      <dgm:prSet presAssocID="{598031E9-5A0C-4C3B-9782-65892DA9AA9F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2773498-288C-4CA6-8E33-B15B1D459752}" type="pres">
      <dgm:prSet presAssocID="{A79287A0-3B40-4936-8B47-147876185CF6}" presName="sibTrans" presStyleCnt="0"/>
      <dgm:spPr/>
    </dgm:pt>
    <dgm:pt modelId="{CC3494EB-BA12-4877-B314-2A70DF201A72}" type="pres">
      <dgm:prSet presAssocID="{578D8951-C617-4A75-BB90-0E08698B37D4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4BBFB168-273F-4CCC-8956-12E770C37C4C}" srcId="{6B686888-9F09-46C1-A934-3675A98F144C}" destId="{91A7C87D-934B-48DD-B19A-9259E44E51A0}" srcOrd="3" destOrd="0" parTransId="{ED2750AC-ADAC-4712-98A0-6B8DF226B9ED}" sibTransId="{A2733711-9F0B-4504-BEAB-9A4849FA8F5C}"/>
    <dgm:cxn modelId="{72A62038-37D8-4408-9107-1540CE602AD0}" type="presOf" srcId="{E2C299FD-1207-4212-83E1-0944D4BD1B2D}" destId="{F0E432DF-3EEC-4A49-84DB-C3E6CB798508}" srcOrd="0" destOrd="0" presId="urn:microsoft.com/office/officeart/2005/8/layout/default"/>
    <dgm:cxn modelId="{FAC54FD4-3263-4236-AD3F-13C505224BF9}" type="presOf" srcId="{578D8951-C617-4A75-BB90-0E08698B37D4}" destId="{CC3494EB-BA12-4877-B314-2A70DF201A72}" srcOrd="0" destOrd="0" presId="urn:microsoft.com/office/officeart/2005/8/layout/default"/>
    <dgm:cxn modelId="{4D7F1BA6-B6D8-48EC-A20E-A1B706A223D9}" srcId="{6B686888-9F09-46C1-A934-3675A98F144C}" destId="{598031E9-5A0C-4C3B-9782-65892DA9AA9F}" srcOrd="4" destOrd="0" parTransId="{83EFDE80-75A1-4F6C-A899-0B8E972135D9}" sibTransId="{A79287A0-3B40-4936-8B47-147876185CF6}"/>
    <dgm:cxn modelId="{B325CC1E-6E35-4323-97AD-32D80F68AC62}" type="presOf" srcId="{AC23E11F-0FE1-40F9-91B4-CD78D3213B38}" destId="{D5CEDDFE-BD96-41E1-A313-1EAC6FB3C8F6}" srcOrd="0" destOrd="0" presId="urn:microsoft.com/office/officeart/2005/8/layout/default"/>
    <dgm:cxn modelId="{04D849C5-89B2-492E-8129-AB0A75CF42C1}" srcId="{6B686888-9F09-46C1-A934-3675A98F144C}" destId="{578D8951-C617-4A75-BB90-0E08698B37D4}" srcOrd="5" destOrd="0" parTransId="{F5F2DDC8-24BB-433F-BEEC-6C314C4FEE0F}" sibTransId="{7A6E0B2B-F881-40F2-BEBD-875BEB0E561E}"/>
    <dgm:cxn modelId="{0717A20B-1095-41CA-8DCD-88B44D01AAFE}" type="presOf" srcId="{D6774739-3BFF-484D-A595-6B85315AD9AA}" destId="{F42E7DF1-0D68-448C-887D-A1D799FF8768}" srcOrd="0" destOrd="0" presId="urn:microsoft.com/office/officeart/2005/8/layout/default"/>
    <dgm:cxn modelId="{F5BD864D-83D8-4488-B18A-A8A91A0638BB}" type="presOf" srcId="{91A7C87D-934B-48DD-B19A-9259E44E51A0}" destId="{0E482959-623D-4138-B29B-05BD939DD230}" srcOrd="0" destOrd="0" presId="urn:microsoft.com/office/officeart/2005/8/layout/default"/>
    <dgm:cxn modelId="{8333D711-FAA2-4BCC-B433-4DCEC5F62039}" srcId="{6B686888-9F09-46C1-A934-3675A98F144C}" destId="{E2C299FD-1207-4212-83E1-0944D4BD1B2D}" srcOrd="1" destOrd="0" parTransId="{08B3231B-FA08-41DB-94C4-F1EA4AA3457A}" sibTransId="{A577D6ED-458D-4AD0-98A6-D43B06940F6D}"/>
    <dgm:cxn modelId="{72966374-6CA1-494C-8F84-4E17AFEFA7F6}" type="presOf" srcId="{6B686888-9F09-46C1-A934-3675A98F144C}" destId="{C67E05FA-7044-4A15-8C06-0D25FE6C8184}" srcOrd="0" destOrd="0" presId="urn:microsoft.com/office/officeart/2005/8/layout/default"/>
    <dgm:cxn modelId="{2BDF9E15-4CF3-4885-9819-CD00EF31EC97}" srcId="{6B686888-9F09-46C1-A934-3675A98F144C}" destId="{AC23E11F-0FE1-40F9-91B4-CD78D3213B38}" srcOrd="2" destOrd="0" parTransId="{DB694120-F990-43D9-AD34-9C663BECB540}" sibTransId="{F2FD59B8-2C71-4033-AEFE-C5832F061AF0}"/>
    <dgm:cxn modelId="{9BB66CD1-9CC7-43F4-945F-6A8BAD6A7333}" srcId="{6B686888-9F09-46C1-A934-3675A98F144C}" destId="{D6774739-3BFF-484D-A595-6B85315AD9AA}" srcOrd="0" destOrd="0" parTransId="{357A96C6-DC16-4A8A-8786-8D2A4E96A29B}" sibTransId="{F3AB331D-E88E-41BE-BDE7-1A2287845174}"/>
    <dgm:cxn modelId="{C8BFFDB4-0475-434C-A5B4-5A34ECB0F3B0}" type="presOf" srcId="{598031E9-5A0C-4C3B-9782-65892DA9AA9F}" destId="{532D3523-AC0C-419C-AF1F-CEBDD8ECC15C}" srcOrd="0" destOrd="0" presId="urn:microsoft.com/office/officeart/2005/8/layout/default"/>
    <dgm:cxn modelId="{40D0E2BC-1114-48E2-B80E-52B2B3800C6E}" type="presParOf" srcId="{C67E05FA-7044-4A15-8C06-0D25FE6C8184}" destId="{F42E7DF1-0D68-448C-887D-A1D799FF8768}" srcOrd="0" destOrd="0" presId="urn:microsoft.com/office/officeart/2005/8/layout/default"/>
    <dgm:cxn modelId="{525DC51F-43BD-4605-8119-62C79521BA44}" type="presParOf" srcId="{C67E05FA-7044-4A15-8C06-0D25FE6C8184}" destId="{06868B07-1177-4B09-8E11-622AFA14E1E6}" srcOrd="1" destOrd="0" presId="urn:microsoft.com/office/officeart/2005/8/layout/default"/>
    <dgm:cxn modelId="{E2DE0663-66B7-49A5-B1A8-684F2128E17C}" type="presParOf" srcId="{C67E05FA-7044-4A15-8C06-0D25FE6C8184}" destId="{F0E432DF-3EEC-4A49-84DB-C3E6CB798508}" srcOrd="2" destOrd="0" presId="urn:microsoft.com/office/officeart/2005/8/layout/default"/>
    <dgm:cxn modelId="{F12BD81F-E7D5-4958-A839-785E7976E9DF}" type="presParOf" srcId="{C67E05FA-7044-4A15-8C06-0D25FE6C8184}" destId="{113C1EEC-0D61-4158-8590-36D70094FA86}" srcOrd="3" destOrd="0" presId="urn:microsoft.com/office/officeart/2005/8/layout/default"/>
    <dgm:cxn modelId="{0FE41CCB-1D10-4CA1-AE1F-4F71159EB41F}" type="presParOf" srcId="{C67E05FA-7044-4A15-8C06-0D25FE6C8184}" destId="{D5CEDDFE-BD96-41E1-A313-1EAC6FB3C8F6}" srcOrd="4" destOrd="0" presId="urn:microsoft.com/office/officeart/2005/8/layout/default"/>
    <dgm:cxn modelId="{15FEC497-7F29-47F0-962B-58FB9A7D5B65}" type="presParOf" srcId="{C67E05FA-7044-4A15-8C06-0D25FE6C8184}" destId="{8C8E772F-6E0C-407C-89AB-7831A0E91F8D}" srcOrd="5" destOrd="0" presId="urn:microsoft.com/office/officeart/2005/8/layout/default"/>
    <dgm:cxn modelId="{F3678BBF-7DE8-44D6-858B-49A59768495D}" type="presParOf" srcId="{C67E05FA-7044-4A15-8C06-0D25FE6C8184}" destId="{0E482959-623D-4138-B29B-05BD939DD230}" srcOrd="6" destOrd="0" presId="urn:microsoft.com/office/officeart/2005/8/layout/default"/>
    <dgm:cxn modelId="{606AB65F-1784-40B3-A257-EA7356BE09CE}" type="presParOf" srcId="{C67E05FA-7044-4A15-8C06-0D25FE6C8184}" destId="{FADB9600-2301-4347-8111-49553CECDCB3}" srcOrd="7" destOrd="0" presId="urn:microsoft.com/office/officeart/2005/8/layout/default"/>
    <dgm:cxn modelId="{90B7E67E-0634-4B66-A085-CCB787459C25}" type="presParOf" srcId="{C67E05FA-7044-4A15-8C06-0D25FE6C8184}" destId="{532D3523-AC0C-419C-AF1F-CEBDD8ECC15C}" srcOrd="8" destOrd="0" presId="urn:microsoft.com/office/officeart/2005/8/layout/default"/>
    <dgm:cxn modelId="{D2AC0D2B-58D6-49DE-AEE0-5F8B21E73515}" type="presParOf" srcId="{C67E05FA-7044-4A15-8C06-0D25FE6C8184}" destId="{32773498-288C-4CA6-8E33-B15B1D459752}" srcOrd="9" destOrd="0" presId="urn:microsoft.com/office/officeart/2005/8/layout/default"/>
    <dgm:cxn modelId="{59F9EC6B-7B80-440D-9888-9148299D1FCF}" type="presParOf" srcId="{C67E05FA-7044-4A15-8C06-0D25FE6C8184}" destId="{CC3494EB-BA12-4877-B314-2A70DF201A72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B686888-9F09-46C1-A934-3675A98F144C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E2C299FD-1207-4212-83E1-0944D4BD1B2D}">
      <dgm:prSet phldrT="[文字]"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2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取最有利標精神</a:t>
          </a:r>
        </a:p>
      </dgm:t>
    </dgm:pt>
    <dgm:pt modelId="{08B3231B-FA08-41DB-94C4-F1EA4AA3457A}" type="parTrans" cxnId="{8333D711-FAA2-4BCC-B433-4DCEC5F62039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577D6ED-458D-4AD0-98A6-D43B06940F6D}" type="sibTrans" cxnId="{8333D711-FAA2-4BCC-B433-4DCEC5F62039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C23E11F-0FE1-40F9-91B4-CD78D3213B38}">
      <dgm:prSet custT="1"/>
      <dgm:spPr>
        <a:solidFill>
          <a:schemeClr val="accent1">
            <a:lumMod val="50000"/>
          </a:schemeClr>
        </a:solidFill>
      </dgm:spPr>
      <dgm:t>
        <a:bodyPr/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1800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不得允許</a:t>
          </a:r>
          <a:r>
            <a:rPr lang="zh-TW" altLang="en-US" sz="18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廠商簡報時更改投標文件內容，又廠商另提出變更或補充資料，該資料</a:t>
          </a:r>
          <a:r>
            <a:rPr lang="zh-TW" altLang="en-US" sz="1800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不得納入</a:t>
          </a:r>
          <a:r>
            <a:rPr lang="zh-TW" altLang="en-US" sz="18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評選</a:t>
          </a:r>
        </a:p>
      </dgm:t>
    </dgm:pt>
    <dgm:pt modelId="{DB694120-F990-43D9-AD34-9C663BECB540}" type="parTrans" cxnId="{2BDF9E15-4CF3-4885-9819-CD00EF31EC97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2FD59B8-2C71-4033-AEFE-C5832F061AF0}" type="sibTrans" cxnId="{2BDF9E15-4CF3-4885-9819-CD00EF31EC97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0058DEAB-74EE-4F9A-8CC0-F38507F7541D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pPr algn="l"/>
          <a:r>
            <a:rPr lang="zh-TW" altLang="en-US" sz="2000" dirty="0" smtClean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評審</a:t>
          </a:r>
          <a:r>
            <a:rPr lang="zh-TW" altLang="en-US" sz="2000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會議記錄應於當次會議結束前作成，並請各出席委員確認</a:t>
          </a:r>
        </a:p>
      </dgm:t>
    </dgm:pt>
    <dgm:pt modelId="{372A8CE2-AA1E-4A77-A95E-A0157AE33F81}" type="parTrans" cxnId="{29BDCB3C-DEA6-4F1F-BC30-09C03006C32E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13F9A062-6000-49AA-BDFF-7E55BD6FE383}" type="sibTrans" cxnId="{29BDCB3C-DEA6-4F1F-BC30-09C03006C32E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6774739-3BFF-484D-A595-6B85315AD9AA}">
      <dgm:prSet custT="1"/>
      <dgm:spPr/>
      <dgm:t>
        <a:bodyPr/>
        <a:lstStyle/>
        <a:p>
          <a:r>
            <a:rPr lang="zh-TW" altLang="en-US" sz="2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準用最有利標</a:t>
          </a:r>
          <a:endParaRPr lang="zh-TW" altLang="en-US" sz="2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57A96C6-DC16-4A8A-8786-8D2A4E96A29B}" type="parTrans" cxnId="{9BB66CD1-9CC7-43F4-945F-6A8BAD6A7333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3AB331D-E88E-41BE-BDE7-1A2287845174}" type="sibTrans" cxnId="{9BB66CD1-9CC7-43F4-945F-6A8BAD6A7333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91A7C87D-934B-48DD-B19A-9259E44E51A0}">
      <dgm:prSet/>
      <dgm:spPr>
        <a:solidFill>
          <a:schemeClr val="accent1">
            <a:lumMod val="50000"/>
          </a:schemeClr>
        </a:solidFill>
      </dgm:spPr>
      <dgm:t>
        <a:bodyPr/>
        <a:lstStyle/>
        <a:p>
          <a:pPr algn="l"/>
          <a:r>
            <a:rPr lang="zh-TW" altLang="en-US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不得允許</a:t>
          </a:r>
          <a:r>
            <a: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廠商簡報時更改投標文件內容，又廠商另提出變更或補充資料，該資料</a:t>
          </a:r>
          <a:r>
            <a:rPr lang="zh-TW" altLang="en-US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不得納入</a:t>
          </a:r>
          <a:r>
            <a: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評審</a:t>
          </a:r>
          <a:endParaRPr lang="zh-TW" altLang="zh-TW" dirty="0" smtClean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ED2750AC-ADAC-4712-98A0-6B8DF226B9ED}" type="parTrans" cxnId="{4BBFB168-273F-4CCC-8956-12E770C37C4C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2733711-9F0B-4504-BEAB-9A4849FA8F5C}" type="sibTrans" cxnId="{4BBFB168-273F-4CCC-8956-12E770C37C4C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598031E9-5A0C-4C3B-9782-65892DA9AA9F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2000" dirty="0" smtClean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評選</a:t>
          </a:r>
          <a:r>
            <a:rPr lang="zh-TW" altLang="en-US" sz="2000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會議記錄應於當次會議結束前作成，並請各出席委員確認</a:t>
          </a:r>
        </a:p>
      </dgm:t>
    </dgm:pt>
    <dgm:pt modelId="{83EFDE80-75A1-4F6C-A899-0B8E972135D9}" type="parTrans" cxnId="{4D7F1BA6-B6D8-48EC-A20E-A1B706A223D9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79287A0-3B40-4936-8B47-147876185CF6}" type="sibTrans" cxnId="{4D7F1BA6-B6D8-48EC-A20E-A1B706A223D9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C67E05FA-7044-4A15-8C06-0D25FE6C8184}" type="pres">
      <dgm:prSet presAssocID="{6B686888-9F09-46C1-A934-3675A98F144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F42E7DF1-0D68-448C-887D-A1D799FF8768}" type="pres">
      <dgm:prSet presAssocID="{D6774739-3BFF-484D-A595-6B85315AD9AA}" presName="node" presStyleLbl="node1" presStyleIdx="0" presStyleCnt="6" custScaleX="98764" custScaleY="4780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6868B07-1177-4B09-8E11-622AFA14E1E6}" type="pres">
      <dgm:prSet presAssocID="{F3AB331D-E88E-41BE-BDE7-1A2287845174}" presName="sibTrans" presStyleCnt="0"/>
      <dgm:spPr/>
    </dgm:pt>
    <dgm:pt modelId="{F0E432DF-3EEC-4A49-84DB-C3E6CB798508}" type="pres">
      <dgm:prSet presAssocID="{E2C299FD-1207-4212-83E1-0944D4BD1B2D}" presName="node" presStyleLbl="node1" presStyleIdx="1" presStyleCnt="6" custScaleX="101674" custScaleY="4625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13C1EEC-0D61-4158-8590-36D70094FA86}" type="pres">
      <dgm:prSet presAssocID="{A577D6ED-458D-4AD0-98A6-D43B06940F6D}" presName="sibTrans" presStyleCnt="0"/>
      <dgm:spPr/>
    </dgm:pt>
    <dgm:pt modelId="{D5CEDDFE-BD96-41E1-A313-1EAC6FB3C8F6}" type="pres">
      <dgm:prSet presAssocID="{AC23E11F-0FE1-40F9-91B4-CD78D3213B38}" presName="node" presStyleLbl="node1" presStyleIdx="2" presStyleCnt="6" custLinFactNeighborX="374" custLinFactNeighborY="392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C8E772F-6E0C-407C-89AB-7831A0E91F8D}" type="pres">
      <dgm:prSet presAssocID="{F2FD59B8-2C71-4033-AEFE-C5832F061AF0}" presName="sibTrans" presStyleCnt="0"/>
      <dgm:spPr/>
    </dgm:pt>
    <dgm:pt modelId="{0E482959-623D-4138-B29B-05BD939DD230}" type="pres">
      <dgm:prSet presAssocID="{91A7C87D-934B-48DD-B19A-9259E44E51A0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ADB9600-2301-4347-8111-49553CECDCB3}" type="pres">
      <dgm:prSet presAssocID="{A2733711-9F0B-4504-BEAB-9A4849FA8F5C}" presName="sibTrans" presStyleCnt="0"/>
      <dgm:spPr/>
    </dgm:pt>
    <dgm:pt modelId="{532D3523-AC0C-419C-AF1F-CEBDD8ECC15C}" type="pres">
      <dgm:prSet presAssocID="{598031E9-5A0C-4C3B-9782-65892DA9AA9F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2773498-288C-4CA6-8E33-B15B1D459752}" type="pres">
      <dgm:prSet presAssocID="{A79287A0-3B40-4936-8B47-147876185CF6}" presName="sibTrans" presStyleCnt="0"/>
      <dgm:spPr/>
    </dgm:pt>
    <dgm:pt modelId="{8531168F-633E-4F4A-9F75-749DB6D8F1EA}" type="pres">
      <dgm:prSet presAssocID="{0058DEAB-74EE-4F9A-8CC0-F38507F7541D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0717A20B-1095-41CA-8DCD-88B44D01AAFE}" type="presOf" srcId="{D6774739-3BFF-484D-A595-6B85315AD9AA}" destId="{F42E7DF1-0D68-448C-887D-A1D799FF8768}" srcOrd="0" destOrd="0" presId="urn:microsoft.com/office/officeart/2005/8/layout/default"/>
    <dgm:cxn modelId="{72A62038-37D8-4408-9107-1540CE602AD0}" type="presOf" srcId="{E2C299FD-1207-4212-83E1-0944D4BD1B2D}" destId="{F0E432DF-3EEC-4A49-84DB-C3E6CB798508}" srcOrd="0" destOrd="0" presId="urn:microsoft.com/office/officeart/2005/8/layout/default"/>
    <dgm:cxn modelId="{CC4D1DB0-C92A-4689-A431-210A08B03958}" type="presOf" srcId="{0058DEAB-74EE-4F9A-8CC0-F38507F7541D}" destId="{8531168F-633E-4F4A-9F75-749DB6D8F1EA}" srcOrd="0" destOrd="0" presId="urn:microsoft.com/office/officeart/2005/8/layout/default"/>
    <dgm:cxn modelId="{C8BFFDB4-0475-434C-A5B4-5A34ECB0F3B0}" type="presOf" srcId="{598031E9-5A0C-4C3B-9782-65892DA9AA9F}" destId="{532D3523-AC0C-419C-AF1F-CEBDD8ECC15C}" srcOrd="0" destOrd="0" presId="urn:microsoft.com/office/officeart/2005/8/layout/default"/>
    <dgm:cxn modelId="{B325CC1E-6E35-4323-97AD-32D80F68AC62}" type="presOf" srcId="{AC23E11F-0FE1-40F9-91B4-CD78D3213B38}" destId="{D5CEDDFE-BD96-41E1-A313-1EAC6FB3C8F6}" srcOrd="0" destOrd="0" presId="urn:microsoft.com/office/officeart/2005/8/layout/default"/>
    <dgm:cxn modelId="{29BDCB3C-DEA6-4F1F-BC30-09C03006C32E}" srcId="{6B686888-9F09-46C1-A934-3675A98F144C}" destId="{0058DEAB-74EE-4F9A-8CC0-F38507F7541D}" srcOrd="5" destOrd="0" parTransId="{372A8CE2-AA1E-4A77-A95E-A0157AE33F81}" sibTransId="{13F9A062-6000-49AA-BDFF-7E55BD6FE383}"/>
    <dgm:cxn modelId="{2BDF9E15-4CF3-4885-9819-CD00EF31EC97}" srcId="{6B686888-9F09-46C1-A934-3675A98F144C}" destId="{AC23E11F-0FE1-40F9-91B4-CD78D3213B38}" srcOrd="2" destOrd="0" parTransId="{DB694120-F990-43D9-AD34-9C663BECB540}" sibTransId="{F2FD59B8-2C71-4033-AEFE-C5832F061AF0}"/>
    <dgm:cxn modelId="{9BB66CD1-9CC7-43F4-945F-6A8BAD6A7333}" srcId="{6B686888-9F09-46C1-A934-3675A98F144C}" destId="{D6774739-3BFF-484D-A595-6B85315AD9AA}" srcOrd="0" destOrd="0" parTransId="{357A96C6-DC16-4A8A-8786-8D2A4E96A29B}" sibTransId="{F3AB331D-E88E-41BE-BDE7-1A2287845174}"/>
    <dgm:cxn modelId="{4BBFB168-273F-4CCC-8956-12E770C37C4C}" srcId="{6B686888-9F09-46C1-A934-3675A98F144C}" destId="{91A7C87D-934B-48DD-B19A-9259E44E51A0}" srcOrd="3" destOrd="0" parTransId="{ED2750AC-ADAC-4712-98A0-6B8DF226B9ED}" sibTransId="{A2733711-9F0B-4504-BEAB-9A4849FA8F5C}"/>
    <dgm:cxn modelId="{F5BD864D-83D8-4488-B18A-A8A91A0638BB}" type="presOf" srcId="{91A7C87D-934B-48DD-B19A-9259E44E51A0}" destId="{0E482959-623D-4138-B29B-05BD939DD230}" srcOrd="0" destOrd="0" presId="urn:microsoft.com/office/officeart/2005/8/layout/default"/>
    <dgm:cxn modelId="{4D7F1BA6-B6D8-48EC-A20E-A1B706A223D9}" srcId="{6B686888-9F09-46C1-A934-3675A98F144C}" destId="{598031E9-5A0C-4C3B-9782-65892DA9AA9F}" srcOrd="4" destOrd="0" parTransId="{83EFDE80-75A1-4F6C-A899-0B8E972135D9}" sibTransId="{A79287A0-3B40-4936-8B47-147876185CF6}"/>
    <dgm:cxn modelId="{8333D711-FAA2-4BCC-B433-4DCEC5F62039}" srcId="{6B686888-9F09-46C1-A934-3675A98F144C}" destId="{E2C299FD-1207-4212-83E1-0944D4BD1B2D}" srcOrd="1" destOrd="0" parTransId="{08B3231B-FA08-41DB-94C4-F1EA4AA3457A}" sibTransId="{A577D6ED-458D-4AD0-98A6-D43B06940F6D}"/>
    <dgm:cxn modelId="{72966374-6CA1-494C-8F84-4E17AFEFA7F6}" type="presOf" srcId="{6B686888-9F09-46C1-A934-3675A98F144C}" destId="{C67E05FA-7044-4A15-8C06-0D25FE6C8184}" srcOrd="0" destOrd="0" presId="urn:microsoft.com/office/officeart/2005/8/layout/default"/>
    <dgm:cxn modelId="{40D0E2BC-1114-48E2-B80E-52B2B3800C6E}" type="presParOf" srcId="{C67E05FA-7044-4A15-8C06-0D25FE6C8184}" destId="{F42E7DF1-0D68-448C-887D-A1D799FF8768}" srcOrd="0" destOrd="0" presId="urn:microsoft.com/office/officeart/2005/8/layout/default"/>
    <dgm:cxn modelId="{525DC51F-43BD-4605-8119-62C79521BA44}" type="presParOf" srcId="{C67E05FA-7044-4A15-8C06-0D25FE6C8184}" destId="{06868B07-1177-4B09-8E11-622AFA14E1E6}" srcOrd="1" destOrd="0" presId="urn:microsoft.com/office/officeart/2005/8/layout/default"/>
    <dgm:cxn modelId="{E2DE0663-66B7-49A5-B1A8-684F2128E17C}" type="presParOf" srcId="{C67E05FA-7044-4A15-8C06-0D25FE6C8184}" destId="{F0E432DF-3EEC-4A49-84DB-C3E6CB798508}" srcOrd="2" destOrd="0" presId="urn:microsoft.com/office/officeart/2005/8/layout/default"/>
    <dgm:cxn modelId="{F12BD81F-E7D5-4958-A839-785E7976E9DF}" type="presParOf" srcId="{C67E05FA-7044-4A15-8C06-0D25FE6C8184}" destId="{113C1EEC-0D61-4158-8590-36D70094FA86}" srcOrd="3" destOrd="0" presId="urn:microsoft.com/office/officeart/2005/8/layout/default"/>
    <dgm:cxn modelId="{0FE41CCB-1D10-4CA1-AE1F-4F71159EB41F}" type="presParOf" srcId="{C67E05FA-7044-4A15-8C06-0D25FE6C8184}" destId="{D5CEDDFE-BD96-41E1-A313-1EAC6FB3C8F6}" srcOrd="4" destOrd="0" presId="urn:microsoft.com/office/officeart/2005/8/layout/default"/>
    <dgm:cxn modelId="{15FEC497-7F29-47F0-962B-58FB9A7D5B65}" type="presParOf" srcId="{C67E05FA-7044-4A15-8C06-0D25FE6C8184}" destId="{8C8E772F-6E0C-407C-89AB-7831A0E91F8D}" srcOrd="5" destOrd="0" presId="urn:microsoft.com/office/officeart/2005/8/layout/default"/>
    <dgm:cxn modelId="{F3678BBF-7DE8-44D6-858B-49A59768495D}" type="presParOf" srcId="{C67E05FA-7044-4A15-8C06-0D25FE6C8184}" destId="{0E482959-623D-4138-B29B-05BD939DD230}" srcOrd="6" destOrd="0" presId="urn:microsoft.com/office/officeart/2005/8/layout/default"/>
    <dgm:cxn modelId="{606AB65F-1784-40B3-A257-EA7356BE09CE}" type="presParOf" srcId="{C67E05FA-7044-4A15-8C06-0D25FE6C8184}" destId="{FADB9600-2301-4347-8111-49553CECDCB3}" srcOrd="7" destOrd="0" presId="urn:microsoft.com/office/officeart/2005/8/layout/default"/>
    <dgm:cxn modelId="{90B7E67E-0634-4B66-A085-CCB787459C25}" type="presParOf" srcId="{C67E05FA-7044-4A15-8C06-0D25FE6C8184}" destId="{532D3523-AC0C-419C-AF1F-CEBDD8ECC15C}" srcOrd="8" destOrd="0" presId="urn:microsoft.com/office/officeart/2005/8/layout/default"/>
    <dgm:cxn modelId="{D2AC0D2B-58D6-49DE-AEE0-5F8B21E73515}" type="presParOf" srcId="{C67E05FA-7044-4A15-8C06-0D25FE6C8184}" destId="{32773498-288C-4CA6-8E33-B15B1D459752}" srcOrd="9" destOrd="0" presId="urn:microsoft.com/office/officeart/2005/8/layout/default"/>
    <dgm:cxn modelId="{9206447A-8503-486D-B8E9-1FAC0859CD3E}" type="presParOf" srcId="{C67E05FA-7044-4A15-8C06-0D25FE6C8184}" destId="{8531168F-633E-4F4A-9F75-749DB6D8F1EA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FED598FE-9F02-4C92-8837-9B312F89033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44AF178C-C5FF-4612-A95C-E2C2BFF39920}">
      <dgm:prSet custT="1"/>
      <dgm:spPr/>
      <dgm:t>
        <a:bodyPr/>
        <a:lstStyle/>
        <a:p>
          <a:pPr marL="0" indent="0" rtl="0">
            <a:tabLst>
              <a:tab pos="6729413" algn="l"/>
            </a:tabLst>
          </a:pPr>
          <a:r>
            <a:rPr kumimoji="1" lang="zh-TW" altLang="en-US" sz="20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有下列各款情形之一者，</a:t>
          </a:r>
          <a:r>
            <a:rPr kumimoji="1" lang="zh-TW" altLang="en-US" sz="2000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不得遴選為本委員會委員</a:t>
          </a:r>
          <a:r>
            <a:rPr kumimoji="1" lang="zh-TW" altLang="en-US" sz="20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：</a:t>
          </a:r>
          <a:br>
            <a:rPr kumimoji="1" lang="zh-TW" altLang="en-US" sz="20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kumimoji="1" lang="zh-TW" altLang="en-US" sz="20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一、犯貪污或瀆職之罪，經判刑確定者。</a:t>
          </a:r>
          <a:br>
            <a:rPr kumimoji="1" lang="zh-TW" altLang="en-US" sz="20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kumimoji="1" lang="zh-TW" altLang="en-US" sz="20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二、褫奪公權尚未復權者。</a:t>
          </a:r>
          <a:br>
            <a:rPr kumimoji="1" lang="zh-TW" altLang="en-US" sz="20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kumimoji="1" lang="zh-TW" altLang="en-US" sz="20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三、受破產宣告確定尚未復權者。</a:t>
          </a:r>
          <a:br>
            <a:rPr kumimoji="1" lang="zh-TW" altLang="en-US" sz="20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kumimoji="1" lang="zh-TW" altLang="en-US" sz="20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四、專門職業人員已受停止執行業務或撤銷執業執照之處分者。</a:t>
          </a:r>
          <a:endParaRPr lang="zh-TW" altLang="en-US" sz="20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942702AC-C9D6-4C86-B424-8BA6EFA7CA73}" type="parTrans" cxnId="{884879BB-D413-4E9B-9D5A-267A11887E4D}">
      <dgm:prSet/>
      <dgm:spPr/>
      <dgm:t>
        <a:bodyPr/>
        <a:lstStyle/>
        <a:p>
          <a:endParaRPr lang="zh-TW" altLang="en-US" sz="20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C15F5172-8EA8-4964-B03A-09A94A0DE9A8}" type="sibTrans" cxnId="{884879BB-D413-4E9B-9D5A-267A11887E4D}">
      <dgm:prSet/>
      <dgm:spPr/>
      <dgm:t>
        <a:bodyPr/>
        <a:lstStyle/>
        <a:p>
          <a:endParaRPr lang="zh-TW" altLang="en-US" sz="20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08B34A11-478A-4F72-B9F1-72568C4F245C}">
      <dgm:prSet custT="1"/>
      <dgm:spPr>
        <a:solidFill>
          <a:schemeClr val="accent1">
            <a:lumMod val="50000"/>
          </a:schemeClr>
        </a:solidFill>
      </dgm:spPr>
      <dgm:t>
        <a:bodyPr/>
        <a:lstStyle/>
        <a:p>
          <a:pPr rtl="0"/>
          <a:r>
            <a:rPr lang="zh-TW" altLang="en-US" sz="28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評選委員會組織準則第</a:t>
          </a:r>
          <a:r>
            <a:rPr lang="en-US" alt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5</a:t>
          </a:r>
          <a:r>
            <a:rPr lang="zh-TW" altLang="en-US" sz="28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條</a:t>
          </a:r>
          <a:endParaRPr lang="zh-TW" sz="28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53BC3CB1-0E0B-4C93-823A-12D774091D82}" type="parTrans" cxnId="{FC3D7130-3A49-41BF-90A2-F7DF708FCE21}">
      <dgm:prSet/>
      <dgm:spPr/>
      <dgm:t>
        <a:bodyPr/>
        <a:lstStyle/>
        <a:p>
          <a:endParaRPr lang="zh-TW" altLang="en-US" sz="20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7E3E8F2-00FB-4D99-9175-0C484E77464D}" type="sibTrans" cxnId="{FC3D7130-3A49-41BF-90A2-F7DF708FCE21}">
      <dgm:prSet/>
      <dgm:spPr/>
      <dgm:t>
        <a:bodyPr/>
        <a:lstStyle/>
        <a:p>
          <a:endParaRPr lang="zh-TW" altLang="en-US" sz="20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0E78388-A145-4C30-9C29-77820C2E3D66}" type="pres">
      <dgm:prSet presAssocID="{FED598FE-9F02-4C92-8837-9B312F89033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D36C8EBF-43FA-4EB5-A4B2-3CF25AB4E187}" type="pres">
      <dgm:prSet presAssocID="{08B34A11-478A-4F72-B9F1-72568C4F245C}" presName="parentText" presStyleLbl="node1" presStyleIdx="0" presStyleCnt="1" custScaleY="138877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788827A-332F-42DE-AC07-C548F7A0E1B5}" type="pres">
      <dgm:prSet presAssocID="{08B34A11-478A-4F72-B9F1-72568C4F245C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81DF9EC9-389C-433F-B802-DE956680986E}" type="presOf" srcId="{44AF178C-C5FF-4612-A95C-E2C2BFF39920}" destId="{D788827A-332F-42DE-AC07-C548F7A0E1B5}" srcOrd="0" destOrd="0" presId="urn:microsoft.com/office/officeart/2005/8/layout/vList2"/>
    <dgm:cxn modelId="{836766D0-0887-4526-AF27-1297E2F50836}" type="presOf" srcId="{FED598FE-9F02-4C92-8837-9B312F89033C}" destId="{40E78388-A145-4C30-9C29-77820C2E3D66}" srcOrd="0" destOrd="0" presId="urn:microsoft.com/office/officeart/2005/8/layout/vList2"/>
    <dgm:cxn modelId="{51EB6D40-21C7-42AF-89A2-690837D6295F}" type="presOf" srcId="{08B34A11-478A-4F72-B9F1-72568C4F245C}" destId="{D36C8EBF-43FA-4EB5-A4B2-3CF25AB4E187}" srcOrd="0" destOrd="0" presId="urn:microsoft.com/office/officeart/2005/8/layout/vList2"/>
    <dgm:cxn modelId="{FC3D7130-3A49-41BF-90A2-F7DF708FCE21}" srcId="{FED598FE-9F02-4C92-8837-9B312F89033C}" destId="{08B34A11-478A-4F72-B9F1-72568C4F245C}" srcOrd="0" destOrd="0" parTransId="{53BC3CB1-0E0B-4C93-823A-12D774091D82}" sibTransId="{47E3E8F2-00FB-4D99-9175-0C484E77464D}"/>
    <dgm:cxn modelId="{884879BB-D413-4E9B-9D5A-267A11887E4D}" srcId="{08B34A11-478A-4F72-B9F1-72568C4F245C}" destId="{44AF178C-C5FF-4612-A95C-E2C2BFF39920}" srcOrd="0" destOrd="0" parTransId="{942702AC-C9D6-4C86-B424-8BA6EFA7CA73}" sibTransId="{C15F5172-8EA8-4964-B03A-09A94A0DE9A8}"/>
    <dgm:cxn modelId="{6EF88CA9-76A5-4B44-BC11-1B5D7FE7876B}" type="presParOf" srcId="{40E78388-A145-4C30-9C29-77820C2E3D66}" destId="{D36C8EBF-43FA-4EB5-A4B2-3CF25AB4E187}" srcOrd="0" destOrd="0" presId="urn:microsoft.com/office/officeart/2005/8/layout/vList2"/>
    <dgm:cxn modelId="{7324ACFE-E8F3-4F15-8F14-860102273D02}" type="presParOf" srcId="{40E78388-A145-4C30-9C29-77820C2E3D66}" destId="{D788827A-332F-42DE-AC07-C548F7A0E1B5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2FF4C9-3AFF-47FE-9980-BF61FE5D3098}">
      <dsp:nvSpPr>
        <dsp:cNvPr id="0" name=""/>
        <dsp:cNvSpPr/>
      </dsp:nvSpPr>
      <dsp:spPr>
        <a:xfrm>
          <a:off x="0" y="1577"/>
          <a:ext cx="8083295" cy="72037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kern="1200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機關人員明知：公務員登載不實罪</a:t>
          </a:r>
          <a:endParaRPr lang="zh-TW" altLang="en-US" sz="2800" kern="1200" dirty="0">
            <a:solidFill>
              <a:srgbClr val="FF0000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35166" y="36743"/>
        <a:ext cx="8012963" cy="650040"/>
      </dsp:txXfrm>
    </dsp:sp>
    <dsp:sp modelId="{ACC94533-0F92-413E-A14D-E517CBCD5B2B}">
      <dsp:nvSpPr>
        <dsp:cNvPr id="0" name=""/>
        <dsp:cNvSpPr/>
      </dsp:nvSpPr>
      <dsp:spPr>
        <a:xfrm>
          <a:off x="0" y="721950"/>
          <a:ext cx="8083295" cy="4477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645" tIns="30480" rIns="170688" bIns="3048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altLang="en-US" sz="24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sz="24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刑法</a:t>
          </a:r>
          <a:r>
            <a:rPr lang="en-US" altLang="en-US" sz="24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213</a:t>
          </a:r>
          <a:r>
            <a:rPr lang="zh-TW" altLang="en-US" sz="24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，處</a:t>
          </a:r>
          <a:r>
            <a:rPr lang="en-US" altLang="en-US" sz="24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1</a:t>
          </a:r>
          <a:r>
            <a:rPr lang="zh-TW" altLang="en-US" sz="24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年以上</a:t>
          </a:r>
          <a:r>
            <a:rPr lang="en-US" altLang="en-US" sz="24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7</a:t>
          </a:r>
          <a:r>
            <a:rPr lang="zh-TW" altLang="en-US" sz="24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年以下有期徒刑。</a:t>
          </a:r>
          <a:r>
            <a:rPr lang="en-US" altLang="en-US" sz="24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endParaRPr lang="zh-TW" altLang="en-US" sz="24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0" y="721950"/>
        <a:ext cx="8083295" cy="447799"/>
      </dsp:txXfrm>
    </dsp:sp>
    <dsp:sp modelId="{7CE9C87B-57A5-494E-8151-91AB3B0A3E23}">
      <dsp:nvSpPr>
        <dsp:cNvPr id="0" name=""/>
        <dsp:cNvSpPr/>
      </dsp:nvSpPr>
      <dsp:spPr>
        <a:xfrm>
          <a:off x="0" y="1169749"/>
          <a:ext cx="8083295" cy="72037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kern="1200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僅廠商明知：使公務員登載不實罪</a:t>
          </a:r>
          <a:endParaRPr lang="zh-TW" altLang="en-US" sz="2800" kern="1200" dirty="0">
            <a:solidFill>
              <a:srgbClr val="FF0000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35166" y="1204915"/>
        <a:ext cx="8012963" cy="650040"/>
      </dsp:txXfrm>
    </dsp:sp>
    <dsp:sp modelId="{E90385B8-381D-4D5E-A974-97A4CF75FD69}">
      <dsp:nvSpPr>
        <dsp:cNvPr id="0" name=""/>
        <dsp:cNvSpPr/>
      </dsp:nvSpPr>
      <dsp:spPr>
        <a:xfrm>
          <a:off x="0" y="1890122"/>
          <a:ext cx="8083295" cy="8439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645" tIns="30480" rIns="170688" bIns="3048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altLang="en-US" sz="24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sz="24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刑法</a:t>
          </a:r>
          <a:r>
            <a:rPr lang="en-US" altLang="en-US" sz="24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214</a:t>
          </a:r>
          <a:r>
            <a:rPr lang="zh-TW" altLang="en-US" sz="24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，處</a:t>
          </a:r>
          <a:r>
            <a:rPr lang="en-US" altLang="en-US" sz="24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3</a:t>
          </a:r>
          <a:r>
            <a:rPr lang="zh-TW" altLang="en-US" sz="24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年以下有期徒刑、拘役或</a:t>
          </a:r>
          <a:r>
            <a:rPr lang="en-US" altLang="zh-TW" sz="24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1</a:t>
          </a:r>
          <a:r>
            <a:rPr lang="zh-TW" altLang="en-US" sz="24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萬</a:t>
          </a:r>
          <a:r>
            <a:rPr lang="en-US" altLang="en-US" sz="24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5</a:t>
          </a:r>
          <a:r>
            <a:rPr lang="zh-TW" altLang="en-US" sz="24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仟元以下罰金。</a:t>
          </a:r>
          <a:r>
            <a:rPr lang="en-US" altLang="en-US" sz="24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endParaRPr lang="zh-TW" altLang="en-US" sz="24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0" y="1890122"/>
        <a:ext cx="8083295" cy="843929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76BF24-4C89-4B29-8EDB-5313900B5838}">
      <dsp:nvSpPr>
        <dsp:cNvPr id="0" name=""/>
        <dsp:cNvSpPr/>
      </dsp:nvSpPr>
      <dsp:spPr>
        <a:xfrm>
          <a:off x="0" y="0"/>
          <a:ext cx="8604738" cy="640894"/>
        </a:xfrm>
        <a:prstGeom prst="roundRect">
          <a:avLst/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評選委員會審議規則第</a:t>
          </a:r>
          <a:r>
            <a:rPr lang="en-US" altLang="zh-TW" sz="28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14</a:t>
          </a:r>
          <a:r>
            <a:rPr lang="zh-TW" altLang="en-US" sz="28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條</a:t>
          </a:r>
          <a:endParaRPr lang="zh-TW" sz="28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31286" y="31286"/>
        <a:ext cx="8542166" cy="578322"/>
      </dsp:txXfrm>
    </dsp:sp>
    <dsp:sp modelId="{6C778939-38D8-4EE4-9CB1-2074437969FC}">
      <dsp:nvSpPr>
        <dsp:cNvPr id="0" name=""/>
        <dsp:cNvSpPr/>
      </dsp:nvSpPr>
      <dsp:spPr>
        <a:xfrm>
          <a:off x="0" y="641763"/>
          <a:ext cx="8604738" cy="21451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3200" tIns="25400" rIns="142240" bIns="25400" numCol="1" spcCol="1270" anchor="t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kumimoji="1" lang="zh-TW" altLang="en-US" sz="20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本委員會委員有下列情形之一者，</a:t>
          </a:r>
          <a:r>
            <a:rPr kumimoji="1" lang="zh-TW" altLang="en-US" sz="2000" kern="1200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應即辭職或予以解聘</a:t>
          </a:r>
          <a:r>
            <a:rPr kumimoji="1" lang="zh-TW" altLang="en-US" sz="20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：</a:t>
          </a:r>
          <a:br>
            <a:rPr kumimoji="1" lang="zh-TW" altLang="en-US" sz="20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kumimoji="1" lang="zh-TW" altLang="en-US" sz="20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一、就案件涉及本人、配偶、二親等以內親屬，或共同生活家屬之利益。</a:t>
          </a:r>
          <a:br>
            <a:rPr kumimoji="1" lang="zh-TW" altLang="en-US" sz="20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kumimoji="1" lang="zh-TW" altLang="en-US" sz="20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二、本人或其配偶與受評選之廠商或其負責人間現有或三年內曾有僱傭、委任或代理關係。</a:t>
          </a:r>
          <a:br>
            <a:rPr kumimoji="1" lang="zh-TW" altLang="en-US" sz="20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kumimoji="1" lang="zh-TW" altLang="en-US" sz="20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三、委員認為本人或機關認其有不能公正執行職務之虞。</a:t>
          </a:r>
          <a:br>
            <a:rPr kumimoji="1" lang="zh-TW" altLang="en-US" sz="20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kumimoji="1" lang="zh-TW" altLang="en-US" sz="20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四、有其他情形足使受評選之廠商認其有不能公正執行職務之虞，經受評選之廠商以書面敘明理由，向機關提出，經本委員會作成決定。</a:t>
          </a:r>
          <a:endParaRPr lang="zh-TW" altLang="en-US" sz="20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0" y="641763"/>
        <a:ext cx="8604738" cy="2145199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DA41A0-B00F-42E6-9274-77C24E54B11C}">
      <dsp:nvSpPr>
        <dsp:cNvPr id="0" name=""/>
        <dsp:cNvSpPr/>
      </dsp:nvSpPr>
      <dsp:spPr>
        <a:xfrm>
          <a:off x="6834" y="107364"/>
          <a:ext cx="2378800" cy="1258988"/>
        </a:xfrm>
        <a:prstGeom prst="roundRect">
          <a:avLst>
            <a:gd name="adj" fmla="val 10000"/>
          </a:avLst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0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1.</a:t>
          </a:r>
          <a:r>
            <a:rPr lang="zh-TW" altLang="en-US" sz="20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個別委員評選結果明顯異於其他委員</a:t>
          </a:r>
          <a:endParaRPr lang="zh-TW" altLang="en-US" sz="20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43708" y="144238"/>
        <a:ext cx="2305052" cy="1185240"/>
      </dsp:txXfrm>
    </dsp:sp>
    <dsp:sp modelId="{5F8BCF02-D145-4CB2-BA6B-55E18369EAB9}">
      <dsp:nvSpPr>
        <dsp:cNvPr id="0" name=""/>
        <dsp:cNvSpPr/>
      </dsp:nvSpPr>
      <dsp:spPr>
        <a:xfrm>
          <a:off x="244714" y="1366353"/>
          <a:ext cx="237880" cy="8175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17532"/>
              </a:lnTo>
              <a:lnTo>
                <a:pt x="237880" y="81753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56E526-9350-42B1-AFBA-1457492ABEEC}">
      <dsp:nvSpPr>
        <dsp:cNvPr id="0" name=""/>
        <dsp:cNvSpPr/>
      </dsp:nvSpPr>
      <dsp:spPr>
        <a:xfrm>
          <a:off x="482594" y="1638864"/>
          <a:ext cx="1744068" cy="109004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多數委員評序位為</a:t>
          </a:r>
          <a:r>
            <a:rPr lang="en-US" altLang="zh-TW" sz="20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1</a:t>
          </a:r>
          <a:r>
            <a:rPr lang="zh-TW" altLang="en-US" sz="20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、</a:t>
          </a:r>
          <a:r>
            <a:rPr lang="en-US" altLang="zh-TW" sz="20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2</a:t>
          </a:r>
          <a:r>
            <a:rPr lang="zh-TW" altLang="en-US" sz="20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名，個別委員卻評其為最後一名。</a:t>
          </a:r>
          <a:endParaRPr lang="zh-TW" altLang="en-US" sz="20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514520" y="1670790"/>
        <a:ext cx="1680216" cy="1026190"/>
      </dsp:txXfrm>
    </dsp:sp>
    <dsp:sp modelId="{78263E2E-F729-4263-B25A-787583EA9C75}">
      <dsp:nvSpPr>
        <dsp:cNvPr id="0" name=""/>
        <dsp:cNvSpPr/>
      </dsp:nvSpPr>
      <dsp:spPr>
        <a:xfrm>
          <a:off x="244714" y="1366353"/>
          <a:ext cx="273040" cy="25679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67978"/>
              </a:lnTo>
              <a:lnTo>
                <a:pt x="273040" y="256797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C825A8-1FFD-4938-B53E-F6E986B83AAC}">
      <dsp:nvSpPr>
        <dsp:cNvPr id="0" name=""/>
        <dsp:cNvSpPr/>
      </dsp:nvSpPr>
      <dsp:spPr>
        <a:xfrm>
          <a:off x="517755" y="3108782"/>
          <a:ext cx="1744068" cy="16510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多數委員評分</a:t>
          </a:r>
          <a:r>
            <a:rPr lang="en-US" altLang="zh-TW" sz="20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80</a:t>
          </a:r>
          <a:r>
            <a:rPr lang="zh-TW" altLang="en-US" sz="20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分以上，個別委員卻評其低於</a:t>
          </a:r>
          <a:r>
            <a:rPr lang="en-US" altLang="zh-TW" sz="20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70</a:t>
          </a:r>
          <a:r>
            <a:rPr lang="zh-TW" altLang="en-US" sz="20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分。</a:t>
          </a:r>
          <a:endParaRPr lang="zh-TW" altLang="en-US" sz="20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566114" y="3157141"/>
        <a:ext cx="1647350" cy="1554380"/>
      </dsp:txXfrm>
    </dsp:sp>
    <dsp:sp modelId="{B479DDA2-A7AB-496E-A41F-079B007386A7}">
      <dsp:nvSpPr>
        <dsp:cNvPr id="0" name=""/>
        <dsp:cNvSpPr/>
      </dsp:nvSpPr>
      <dsp:spPr>
        <a:xfrm>
          <a:off x="2930656" y="107364"/>
          <a:ext cx="2151461" cy="1289171"/>
        </a:xfrm>
        <a:prstGeom prst="roundRect">
          <a:avLst>
            <a:gd name="adj" fmla="val 10000"/>
          </a:avLst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0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2.</a:t>
          </a:r>
          <a:r>
            <a:rPr lang="zh-TW" altLang="en-US" sz="20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個別委員對於某評分項目明顯異於其他委員</a:t>
          </a:r>
          <a:endParaRPr lang="zh-TW" altLang="en-US" sz="20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968415" y="145123"/>
        <a:ext cx="2075943" cy="1213653"/>
      </dsp:txXfrm>
    </dsp:sp>
    <dsp:sp modelId="{20F69F06-994D-4C94-981A-071974D16EFB}">
      <dsp:nvSpPr>
        <dsp:cNvPr id="0" name=""/>
        <dsp:cNvSpPr/>
      </dsp:nvSpPr>
      <dsp:spPr>
        <a:xfrm>
          <a:off x="3145802" y="1396536"/>
          <a:ext cx="215146" cy="10741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74177"/>
              </a:lnTo>
              <a:lnTo>
                <a:pt x="215146" y="107417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749F32-03A4-4C91-A4A4-E14EEE57462E}">
      <dsp:nvSpPr>
        <dsp:cNvPr id="0" name=""/>
        <dsp:cNvSpPr/>
      </dsp:nvSpPr>
      <dsp:spPr>
        <a:xfrm>
          <a:off x="3360948" y="1669047"/>
          <a:ext cx="1744068" cy="160333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如某評選項目配分</a:t>
          </a:r>
          <a:r>
            <a:rPr lang="en-US" altLang="en-US" sz="20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30</a:t>
          </a:r>
          <a:r>
            <a:rPr lang="zh-TW" altLang="en-US" sz="20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分，多數委員打</a:t>
          </a:r>
          <a:r>
            <a:rPr lang="en-US" altLang="en-US" sz="20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2</a:t>
          </a:r>
          <a:r>
            <a:rPr lang="en-US" altLang="zh-TW" sz="20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4</a:t>
          </a:r>
          <a:r>
            <a:rPr lang="zh-TW" altLang="en-US" sz="20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分以上，個別委員卻評定</a:t>
          </a:r>
          <a:r>
            <a:rPr lang="en-US" altLang="en-US" sz="20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10</a:t>
          </a:r>
          <a:r>
            <a:rPr lang="zh-TW" altLang="en-US" sz="20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分。</a:t>
          </a:r>
          <a:endParaRPr lang="zh-TW" altLang="en-US" sz="20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3407908" y="1716007"/>
        <a:ext cx="1650148" cy="1509413"/>
      </dsp:txXfrm>
    </dsp:sp>
    <dsp:sp modelId="{B37EE406-B839-45C4-AF7B-410C56B65F08}">
      <dsp:nvSpPr>
        <dsp:cNvPr id="0" name=""/>
        <dsp:cNvSpPr/>
      </dsp:nvSpPr>
      <dsp:spPr>
        <a:xfrm>
          <a:off x="5627138" y="107364"/>
          <a:ext cx="2185317" cy="1366553"/>
        </a:xfrm>
        <a:prstGeom prst="roundRect">
          <a:avLst>
            <a:gd name="adj" fmla="val 10000"/>
          </a:avLst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8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3.</a:t>
          </a:r>
          <a:r>
            <a:rPr lang="zh-TW" altLang="en-US" sz="18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評選委員會或個別委員評選結果與工作小組初審意見有異</a:t>
          </a:r>
          <a:endParaRPr lang="zh-TW" altLang="en-US" sz="18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5667163" y="147389"/>
        <a:ext cx="2105267" cy="1286503"/>
      </dsp:txXfrm>
    </dsp:sp>
    <dsp:sp modelId="{88B47EE5-E951-4AF7-9409-20B4BF25F152}">
      <dsp:nvSpPr>
        <dsp:cNvPr id="0" name=""/>
        <dsp:cNvSpPr/>
      </dsp:nvSpPr>
      <dsp:spPr>
        <a:xfrm>
          <a:off x="5845670" y="1473918"/>
          <a:ext cx="218531" cy="15027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02738"/>
              </a:lnTo>
              <a:lnTo>
                <a:pt x="218531" y="150273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608A0C-0BE9-419D-98DE-AA3456A6CE68}">
      <dsp:nvSpPr>
        <dsp:cNvPr id="0" name=""/>
        <dsp:cNvSpPr/>
      </dsp:nvSpPr>
      <dsp:spPr>
        <a:xfrm>
          <a:off x="6064202" y="1746429"/>
          <a:ext cx="1744068" cy="24604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如工作小組之初審意見顯示某廠商於某評選項目較其他廠商差，評選委員卻評該廠商高分。</a:t>
          </a:r>
          <a:endParaRPr lang="zh-TW" altLang="en-US" sz="20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6115284" y="1797511"/>
        <a:ext cx="1641904" cy="2358291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EF31E8-DC6C-471F-AFCD-3591210CB01B}">
      <dsp:nvSpPr>
        <dsp:cNvPr id="0" name=""/>
        <dsp:cNvSpPr/>
      </dsp:nvSpPr>
      <dsp:spPr>
        <a:xfrm>
          <a:off x="0" y="1128"/>
          <a:ext cx="5926940" cy="61688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委員會之議決或決議，得以下列方式：</a:t>
          </a:r>
          <a:endParaRPr lang="zh-TW" altLang="en-US" sz="24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30114" y="31242"/>
        <a:ext cx="5866712" cy="556661"/>
      </dsp:txXfrm>
    </dsp:sp>
    <dsp:sp modelId="{E2BA14F9-E5C0-4FE7-83CC-0BA619248432}">
      <dsp:nvSpPr>
        <dsp:cNvPr id="0" name=""/>
        <dsp:cNvSpPr/>
      </dsp:nvSpPr>
      <dsp:spPr>
        <a:xfrm>
          <a:off x="0" y="630069"/>
          <a:ext cx="5926940" cy="616889"/>
        </a:xfrm>
        <a:prstGeom prst="roundRect">
          <a:avLst/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4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1.</a:t>
          </a:r>
          <a:r>
            <a:rPr lang="zh-TW" altLang="en-US" sz="24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維持原評選結果</a:t>
          </a:r>
          <a:endParaRPr lang="zh-TW" altLang="en-US" sz="24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30114" y="660183"/>
        <a:ext cx="5866712" cy="556661"/>
      </dsp:txXfrm>
    </dsp:sp>
    <dsp:sp modelId="{B493A470-6F32-44B9-AA7D-B8D4AF15CF32}">
      <dsp:nvSpPr>
        <dsp:cNvPr id="0" name=""/>
        <dsp:cNvSpPr/>
      </dsp:nvSpPr>
      <dsp:spPr>
        <a:xfrm>
          <a:off x="0" y="1259010"/>
          <a:ext cx="5926940" cy="616889"/>
        </a:xfrm>
        <a:prstGeom prst="roundRect">
          <a:avLst/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4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2.</a:t>
          </a:r>
          <a:r>
            <a:rPr lang="zh-TW" altLang="en-US" sz="24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除去個別委員評選結果，重計評選結果</a:t>
          </a:r>
          <a:endParaRPr lang="zh-TW" altLang="en-US" sz="24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30114" y="1289124"/>
        <a:ext cx="5866712" cy="556661"/>
      </dsp:txXfrm>
    </dsp:sp>
    <dsp:sp modelId="{881CC07F-BC88-44D3-9087-E29A0FAA079C}">
      <dsp:nvSpPr>
        <dsp:cNvPr id="0" name=""/>
        <dsp:cNvSpPr/>
      </dsp:nvSpPr>
      <dsp:spPr>
        <a:xfrm>
          <a:off x="0" y="1887951"/>
          <a:ext cx="5926940" cy="616889"/>
        </a:xfrm>
        <a:prstGeom prst="roundRect">
          <a:avLst/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4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3.</a:t>
          </a:r>
          <a:r>
            <a:rPr lang="zh-TW" altLang="en-US" sz="24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廢棄原評選結果，重行提出評選結果</a:t>
          </a:r>
          <a:endParaRPr lang="zh-TW" altLang="en-US" sz="24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30114" y="1918065"/>
        <a:ext cx="5866712" cy="556661"/>
      </dsp:txXfrm>
    </dsp:sp>
    <dsp:sp modelId="{FCA1F62C-0206-46E3-9B22-961C3343F332}">
      <dsp:nvSpPr>
        <dsp:cNvPr id="0" name=""/>
        <dsp:cNvSpPr/>
      </dsp:nvSpPr>
      <dsp:spPr>
        <a:xfrm>
          <a:off x="0" y="2516892"/>
          <a:ext cx="5926940" cy="616889"/>
        </a:xfrm>
        <a:prstGeom prst="roundRect">
          <a:avLst/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4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4.</a:t>
          </a:r>
          <a:r>
            <a:rPr lang="zh-TW" altLang="zh-TW" sz="24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無法評定最有利標</a:t>
          </a:r>
          <a:endParaRPr lang="zh-TW" altLang="en-US" sz="24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30114" y="2547006"/>
        <a:ext cx="5866712" cy="55666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EA6EE6-2FDB-4591-AB23-A2C19FFB5050}">
      <dsp:nvSpPr>
        <dsp:cNvPr id="0" name=""/>
        <dsp:cNvSpPr/>
      </dsp:nvSpPr>
      <dsp:spPr>
        <a:xfrm>
          <a:off x="0" y="6432"/>
          <a:ext cx="7747366" cy="532248"/>
        </a:xfrm>
        <a:prstGeom prst="roundRect">
          <a:avLst/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zh-TW" altLang="en-US" sz="28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為什麼要用最有利標？ </a:t>
          </a:r>
          <a:endParaRPr lang="zh-TW" altLang="en-US" sz="28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5982" y="32414"/>
        <a:ext cx="7695402" cy="480284"/>
      </dsp:txXfrm>
    </dsp:sp>
    <dsp:sp modelId="{719DA9ED-69D0-4AC1-BEFE-68ED689528B7}">
      <dsp:nvSpPr>
        <dsp:cNvPr id="0" name=""/>
        <dsp:cNvSpPr/>
      </dsp:nvSpPr>
      <dsp:spPr>
        <a:xfrm>
          <a:off x="0" y="538680"/>
          <a:ext cx="7747366" cy="1781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5979" tIns="25400" rIns="142240" bIns="25400" numCol="1" spcCol="1270" anchor="t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kumimoji="1" lang="zh-TW" altLang="en-US" sz="20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標的品質好、功能佳 </a:t>
          </a:r>
          <a:endParaRPr lang="zh-TW" altLang="en-US" sz="20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kumimoji="1" lang="zh-TW" altLang="en-US" sz="20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廠商能力好、專業佳 </a:t>
          </a:r>
          <a:endParaRPr lang="zh-TW" altLang="en-US" sz="20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kumimoji="1" lang="zh-TW" altLang="en-US" sz="20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價錢合理 </a:t>
          </a:r>
          <a:endParaRPr lang="zh-TW" altLang="en-US" sz="20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0" y="538680"/>
        <a:ext cx="7747366" cy="1781000"/>
      </dsp:txXfrm>
    </dsp:sp>
    <dsp:sp modelId="{ED4258A5-8D48-4312-BBBB-17E9046AEE3A}">
      <dsp:nvSpPr>
        <dsp:cNvPr id="0" name=""/>
        <dsp:cNvSpPr/>
      </dsp:nvSpPr>
      <dsp:spPr>
        <a:xfrm>
          <a:off x="0" y="1922539"/>
          <a:ext cx="7747366" cy="509743"/>
        </a:xfrm>
        <a:prstGeom prst="roundRect">
          <a:avLst/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zh-TW" altLang="en-US" sz="28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採用最有利標必要的體認</a:t>
          </a:r>
          <a:endParaRPr lang="zh-TW" altLang="en-US" sz="28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4884" y="1947423"/>
        <a:ext cx="7697598" cy="459975"/>
      </dsp:txXfrm>
    </dsp:sp>
    <dsp:sp modelId="{3595D554-65D5-4018-8708-6741EB7D905D}">
      <dsp:nvSpPr>
        <dsp:cNvPr id="0" name=""/>
        <dsp:cNvSpPr/>
      </dsp:nvSpPr>
      <dsp:spPr>
        <a:xfrm>
          <a:off x="0" y="2354294"/>
          <a:ext cx="7747366" cy="579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5979" tIns="30480" rIns="170688" bIns="30480" numCol="1" spcCol="1270" anchor="t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kumimoji="1" lang="zh-TW" altLang="en-US" sz="24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付出</a:t>
          </a:r>
          <a:r>
            <a:rPr kumimoji="1" lang="zh-TW" altLang="en-US" sz="2400" b="1" kern="1200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時間</a:t>
          </a:r>
          <a:r>
            <a:rPr kumimoji="1" lang="zh-TW" altLang="en-US" sz="24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及</a:t>
          </a:r>
          <a:r>
            <a:rPr kumimoji="1" lang="zh-TW" altLang="en-US" sz="2400" b="1" kern="1200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精神</a:t>
          </a:r>
          <a:r>
            <a:rPr kumimoji="1" lang="zh-TW" altLang="en-US" sz="24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是必要的 </a:t>
          </a:r>
          <a:endParaRPr lang="zh-TW" altLang="en-US" sz="24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0" y="2354294"/>
        <a:ext cx="7747366" cy="579600"/>
      </dsp:txXfrm>
    </dsp:sp>
    <dsp:sp modelId="{43627554-4F9F-49AC-ABA5-F54DE2518967}">
      <dsp:nvSpPr>
        <dsp:cNvPr id="0" name=""/>
        <dsp:cNvSpPr/>
      </dsp:nvSpPr>
      <dsp:spPr>
        <a:xfrm>
          <a:off x="0" y="3081035"/>
          <a:ext cx="7747366" cy="571488"/>
        </a:xfrm>
        <a:prstGeom prst="roundRect">
          <a:avLst/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zh-TW" altLang="en-US" sz="28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如何產生最有利標？ </a:t>
          </a:r>
          <a:endParaRPr lang="zh-TW" altLang="en-US" sz="28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7898" y="3108933"/>
        <a:ext cx="7691570" cy="515692"/>
      </dsp:txXfrm>
    </dsp:sp>
    <dsp:sp modelId="{B8339CCE-76CA-4B01-A3BB-C4FD904D8268}">
      <dsp:nvSpPr>
        <dsp:cNvPr id="0" name=""/>
        <dsp:cNvSpPr/>
      </dsp:nvSpPr>
      <dsp:spPr>
        <a:xfrm>
          <a:off x="0" y="3829928"/>
          <a:ext cx="7747366" cy="9418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5979" tIns="25400" rIns="142240" bIns="25400" numCol="1" spcCol="1270" anchor="t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kumimoji="1" lang="zh-TW" altLang="en-US" sz="20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要想挑選出好廠商，就要先將廠商分好壞 </a:t>
          </a:r>
          <a:endParaRPr lang="zh-TW" altLang="en-US" sz="20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kumimoji="1" lang="zh-TW" altLang="en-US" sz="20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由誰分好壞？如何分好壞？ </a:t>
          </a:r>
          <a:endParaRPr lang="zh-TW" altLang="en-US" sz="20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0" y="3829928"/>
        <a:ext cx="7747366" cy="94185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2E7DF1-0D68-448C-887D-A1D799FF8768}">
      <dsp:nvSpPr>
        <dsp:cNvPr id="0" name=""/>
        <dsp:cNvSpPr/>
      </dsp:nvSpPr>
      <dsp:spPr>
        <a:xfrm>
          <a:off x="575786" y="1031"/>
          <a:ext cx="2826726" cy="82090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準用最有利標</a:t>
          </a:r>
          <a:endParaRPr lang="zh-TW" altLang="en-US" sz="24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575786" y="1031"/>
        <a:ext cx="2826726" cy="820902"/>
      </dsp:txXfrm>
    </dsp:sp>
    <dsp:sp modelId="{F0E432DF-3EEC-4A49-84DB-C3E6CB798508}">
      <dsp:nvSpPr>
        <dsp:cNvPr id="0" name=""/>
        <dsp:cNvSpPr/>
      </dsp:nvSpPr>
      <dsp:spPr>
        <a:xfrm>
          <a:off x="3688722" y="14296"/>
          <a:ext cx="2910013" cy="79437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24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取最有利標精神</a:t>
          </a:r>
        </a:p>
      </dsp:txBody>
      <dsp:txXfrm>
        <a:off x="3688722" y="14296"/>
        <a:ext cx="2910013" cy="794370"/>
      </dsp:txXfrm>
    </dsp:sp>
    <dsp:sp modelId="{D5CEDDFE-BD96-41E1-A313-1EAC6FB3C8F6}">
      <dsp:nvSpPr>
        <dsp:cNvPr id="0" name=""/>
        <dsp:cNvSpPr/>
      </dsp:nvSpPr>
      <dsp:spPr>
        <a:xfrm>
          <a:off x="592758" y="1175580"/>
          <a:ext cx="2862101" cy="1717261"/>
        </a:xfrm>
        <a:prstGeom prst="rect">
          <a:avLst/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altLang="en-US" sz="23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5</a:t>
          </a:r>
          <a:r>
            <a:rPr lang="zh-TW" altLang="en-US" sz="23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人以上，專家、學</a:t>
          </a:r>
          <a:endParaRPr lang="en-US" altLang="zh-TW" sz="2300" kern="1200" dirty="0" smtClean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23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者至少</a:t>
          </a:r>
          <a:r>
            <a:rPr lang="en-US" altLang="en-US" sz="23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1/3</a:t>
          </a:r>
          <a:endParaRPr lang="zh-TW" altLang="en-US" sz="2300" kern="1200" dirty="0" smtClean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592758" y="1175580"/>
        <a:ext cx="2862101" cy="1717261"/>
      </dsp:txXfrm>
    </dsp:sp>
    <dsp:sp modelId="{0E482959-623D-4138-B29B-05BD939DD230}">
      <dsp:nvSpPr>
        <dsp:cNvPr id="0" name=""/>
        <dsp:cNvSpPr/>
      </dsp:nvSpPr>
      <dsp:spPr>
        <a:xfrm>
          <a:off x="3730366" y="1108143"/>
          <a:ext cx="2862101" cy="1717261"/>
        </a:xfrm>
        <a:prstGeom prst="rect">
          <a:avLst/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marR="0" lvl="0" indent="0" algn="ctr" defTabSz="12890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en-US" altLang="zh-TW" sz="23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5</a:t>
          </a:r>
          <a:r>
            <a:rPr lang="zh-TW" altLang="en-US" sz="23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人以上</a:t>
          </a:r>
          <a:endParaRPr lang="en-US" altLang="zh-TW" sz="2300" kern="1200" dirty="0" smtClean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0" marR="0" lvl="0" indent="0" algn="ctr" defTabSz="12890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zh-TW" altLang="en-US" sz="23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專家、學者法無明文</a:t>
          </a:r>
        </a:p>
      </dsp:txBody>
      <dsp:txXfrm>
        <a:off x="3730366" y="1108143"/>
        <a:ext cx="2862101" cy="1717261"/>
      </dsp:txXfrm>
    </dsp:sp>
    <dsp:sp modelId="{532D3523-AC0C-419C-AF1F-CEBDD8ECC15C}">
      <dsp:nvSpPr>
        <dsp:cNvPr id="0" name=""/>
        <dsp:cNvSpPr/>
      </dsp:nvSpPr>
      <dsp:spPr>
        <a:xfrm>
          <a:off x="582054" y="3111614"/>
          <a:ext cx="2862101" cy="1717261"/>
        </a:xfrm>
        <a:prstGeom prst="rect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23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所內人員擔任，應由</a:t>
          </a:r>
          <a:r>
            <a:rPr lang="zh-TW" altLang="en-US" sz="2300" kern="1200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一級主管</a:t>
          </a:r>
          <a:r>
            <a:rPr lang="zh-TW" altLang="en-US" sz="23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以上人員任之</a:t>
          </a:r>
        </a:p>
      </dsp:txBody>
      <dsp:txXfrm>
        <a:off x="582054" y="3111614"/>
        <a:ext cx="2862101" cy="1717261"/>
      </dsp:txXfrm>
    </dsp:sp>
    <dsp:sp modelId="{8531168F-633E-4F4A-9F75-749DB6D8F1EA}">
      <dsp:nvSpPr>
        <dsp:cNvPr id="0" name=""/>
        <dsp:cNvSpPr/>
      </dsp:nvSpPr>
      <dsp:spPr>
        <a:xfrm>
          <a:off x="3730366" y="3111614"/>
          <a:ext cx="2862101" cy="1717261"/>
        </a:xfrm>
        <a:prstGeom prst="rect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23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法無明文，機關自行核定</a:t>
          </a:r>
        </a:p>
        <a:p>
          <a:pPr algn="ctr">
            <a:spcBef>
              <a:spcPct val="0"/>
            </a:spcBef>
          </a:pPr>
          <a:endParaRPr lang="zh-TW" altLang="en-US" sz="23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3730366" y="3111614"/>
        <a:ext cx="2862101" cy="171726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2E7DF1-0D68-448C-887D-A1D799FF8768}">
      <dsp:nvSpPr>
        <dsp:cNvPr id="0" name=""/>
        <dsp:cNvSpPr/>
      </dsp:nvSpPr>
      <dsp:spPr>
        <a:xfrm>
          <a:off x="575786" y="1031"/>
          <a:ext cx="2826726" cy="82090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準用最有利標</a:t>
          </a:r>
          <a:endParaRPr lang="zh-TW" altLang="en-US" sz="24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575786" y="1031"/>
        <a:ext cx="2826726" cy="820902"/>
      </dsp:txXfrm>
    </dsp:sp>
    <dsp:sp modelId="{F0E432DF-3EEC-4A49-84DB-C3E6CB798508}">
      <dsp:nvSpPr>
        <dsp:cNvPr id="0" name=""/>
        <dsp:cNvSpPr/>
      </dsp:nvSpPr>
      <dsp:spPr>
        <a:xfrm>
          <a:off x="3688722" y="14296"/>
          <a:ext cx="2910013" cy="79437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24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取最有利標精神</a:t>
          </a:r>
        </a:p>
      </dsp:txBody>
      <dsp:txXfrm>
        <a:off x="3688722" y="14296"/>
        <a:ext cx="2910013" cy="794370"/>
      </dsp:txXfrm>
    </dsp:sp>
    <dsp:sp modelId="{D5CEDDFE-BD96-41E1-A313-1EAC6FB3C8F6}">
      <dsp:nvSpPr>
        <dsp:cNvPr id="0" name=""/>
        <dsp:cNvSpPr/>
      </dsp:nvSpPr>
      <dsp:spPr>
        <a:xfrm>
          <a:off x="592758" y="1175580"/>
          <a:ext cx="2862101" cy="1717261"/>
        </a:xfrm>
        <a:prstGeom prst="rect">
          <a:avLst/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24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外聘專家、學</a:t>
          </a:r>
          <a:endParaRPr lang="en-US" altLang="zh-TW" sz="2400" kern="1200" dirty="0" smtClean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24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者應經其同意</a:t>
          </a:r>
        </a:p>
      </dsp:txBody>
      <dsp:txXfrm>
        <a:off x="592758" y="1175580"/>
        <a:ext cx="2862101" cy="1717261"/>
      </dsp:txXfrm>
    </dsp:sp>
    <dsp:sp modelId="{0E482959-623D-4138-B29B-05BD939DD230}">
      <dsp:nvSpPr>
        <dsp:cNvPr id="0" name=""/>
        <dsp:cNvSpPr/>
      </dsp:nvSpPr>
      <dsp:spPr>
        <a:xfrm>
          <a:off x="3730366" y="1108143"/>
          <a:ext cx="2862101" cy="1717261"/>
        </a:xfrm>
        <a:prstGeom prst="rect">
          <a:avLst/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algn="ctr">
            <a:spcBef>
              <a:spcPct val="0"/>
            </a:spcBef>
          </a:pPr>
          <a:r>
            <a:rPr lang="zh-TW" altLang="zh-TW" sz="24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外聘專家、學</a:t>
          </a:r>
        </a:p>
        <a:p>
          <a:pPr marL="0" marR="0" lvl="0" indent="0" algn="ctr" defTabSz="12890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zh-TW" altLang="zh-TW" sz="24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者應經其同意</a:t>
          </a:r>
        </a:p>
      </dsp:txBody>
      <dsp:txXfrm>
        <a:off x="3730366" y="1108143"/>
        <a:ext cx="2862101" cy="1717261"/>
      </dsp:txXfrm>
    </dsp:sp>
    <dsp:sp modelId="{532D3523-AC0C-419C-AF1F-CEBDD8ECC15C}">
      <dsp:nvSpPr>
        <dsp:cNvPr id="0" name=""/>
        <dsp:cNvSpPr/>
      </dsp:nvSpPr>
      <dsp:spPr>
        <a:xfrm>
          <a:off x="603734" y="3111614"/>
          <a:ext cx="5967052" cy="1717261"/>
        </a:xfrm>
        <a:prstGeom prst="rect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2000" b="1" kern="1200" dirty="0" smtClean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是否願意擔任委員</a:t>
          </a:r>
          <a:r>
            <a:rPr lang="zh-TW" altLang="en-US" sz="2000" kern="1200" dirty="0" smtClean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      </a:t>
          </a:r>
          <a:r>
            <a:rPr lang="zh-TW" altLang="en-US" sz="2000" kern="1200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與</a:t>
          </a:r>
          <a:r>
            <a:rPr lang="zh-TW" altLang="en-US" sz="2000" kern="1200" dirty="0" smtClean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      </a:t>
          </a:r>
          <a:r>
            <a:rPr lang="zh-TW" altLang="en-US" sz="2000" b="1" kern="1200" dirty="0" smtClean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是否於</a:t>
          </a:r>
          <a:r>
            <a:rPr lang="zh-TW" altLang="en-US" sz="2000" b="1" kern="1200" dirty="0" smtClean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會議當日</a:t>
          </a:r>
          <a:r>
            <a:rPr lang="zh-TW" altLang="en-US" sz="2000" b="1" kern="1200" dirty="0" smtClean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能出席</a:t>
          </a:r>
          <a:endParaRPr lang="en-US" altLang="zh-TW" sz="2000" b="1" kern="1200" dirty="0" smtClean="0">
            <a:solidFill>
              <a:srgbClr val="FFFF00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20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兩者不同</a:t>
          </a:r>
        </a:p>
      </dsp:txBody>
      <dsp:txXfrm>
        <a:off x="603734" y="3111614"/>
        <a:ext cx="5967052" cy="171726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2E7DF1-0D68-448C-887D-A1D799FF8768}">
      <dsp:nvSpPr>
        <dsp:cNvPr id="0" name=""/>
        <dsp:cNvSpPr/>
      </dsp:nvSpPr>
      <dsp:spPr>
        <a:xfrm>
          <a:off x="575786" y="1031"/>
          <a:ext cx="2826726" cy="82090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準用最有利標</a:t>
          </a:r>
          <a:endParaRPr lang="zh-TW" altLang="en-US" sz="24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575786" y="1031"/>
        <a:ext cx="2826726" cy="820902"/>
      </dsp:txXfrm>
    </dsp:sp>
    <dsp:sp modelId="{F0E432DF-3EEC-4A49-84DB-C3E6CB798508}">
      <dsp:nvSpPr>
        <dsp:cNvPr id="0" name=""/>
        <dsp:cNvSpPr/>
      </dsp:nvSpPr>
      <dsp:spPr>
        <a:xfrm>
          <a:off x="3688722" y="14296"/>
          <a:ext cx="2910013" cy="79437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24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取最有利標精神</a:t>
          </a:r>
        </a:p>
      </dsp:txBody>
      <dsp:txXfrm>
        <a:off x="3688722" y="14296"/>
        <a:ext cx="2910013" cy="794370"/>
      </dsp:txXfrm>
    </dsp:sp>
    <dsp:sp modelId="{F84BC214-F3E9-4772-B125-33693D1F5453}">
      <dsp:nvSpPr>
        <dsp:cNvPr id="0" name=""/>
        <dsp:cNvSpPr/>
      </dsp:nvSpPr>
      <dsp:spPr>
        <a:xfrm>
          <a:off x="582054" y="1108143"/>
          <a:ext cx="2862101" cy="1717261"/>
        </a:xfrm>
        <a:prstGeom prst="rect">
          <a:avLst/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kern="1200" dirty="0" smtClean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評選</a:t>
          </a:r>
          <a:r>
            <a:rPr lang="zh-TW" altLang="en-US" sz="20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委員建議名單簽至所本部之公文應以</a:t>
          </a:r>
          <a:r>
            <a:rPr lang="zh-TW" altLang="en-US" sz="2000" kern="1200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密件</a:t>
          </a:r>
          <a:r>
            <a:rPr lang="zh-TW" altLang="en-US" sz="20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處理</a:t>
          </a:r>
        </a:p>
      </dsp:txBody>
      <dsp:txXfrm>
        <a:off x="582054" y="1108143"/>
        <a:ext cx="2862101" cy="1717261"/>
      </dsp:txXfrm>
    </dsp:sp>
    <dsp:sp modelId="{A552C3DA-7E28-4018-AEC5-0A1D9314D934}">
      <dsp:nvSpPr>
        <dsp:cNvPr id="0" name=""/>
        <dsp:cNvSpPr/>
      </dsp:nvSpPr>
      <dsp:spPr>
        <a:xfrm>
          <a:off x="3730366" y="1108143"/>
          <a:ext cx="2862101" cy="1717261"/>
        </a:xfrm>
        <a:prstGeom prst="rect">
          <a:avLst/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zh-TW" sz="2000" kern="1200" dirty="0" smtClean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評審</a:t>
          </a:r>
          <a:r>
            <a:rPr lang="zh-TW" altLang="zh-TW" sz="20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小組建議名單簽至所本部之公文應以</a:t>
          </a:r>
          <a:r>
            <a:rPr lang="zh-TW" altLang="zh-TW" sz="2000" kern="1200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密件</a:t>
          </a:r>
          <a:r>
            <a:rPr lang="zh-TW" altLang="zh-TW" sz="20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處理</a:t>
          </a:r>
        </a:p>
      </dsp:txBody>
      <dsp:txXfrm>
        <a:off x="3730366" y="1108143"/>
        <a:ext cx="2862101" cy="1717261"/>
      </dsp:txXfrm>
    </dsp:sp>
    <dsp:sp modelId="{532D3523-AC0C-419C-AF1F-CEBDD8ECC15C}">
      <dsp:nvSpPr>
        <dsp:cNvPr id="0" name=""/>
        <dsp:cNvSpPr/>
      </dsp:nvSpPr>
      <dsp:spPr>
        <a:xfrm>
          <a:off x="582054" y="3111614"/>
          <a:ext cx="2862101" cy="1717261"/>
        </a:xfrm>
        <a:prstGeom prst="rect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2000" kern="1200" dirty="0" smtClean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評選</a:t>
          </a:r>
          <a:r>
            <a:rPr lang="zh-TW" altLang="en-US" sz="20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委員會成立後，將簽陳、委員名單、原勾選名單掃描檔送管理科公開</a:t>
          </a:r>
        </a:p>
      </dsp:txBody>
      <dsp:txXfrm>
        <a:off x="582054" y="3111614"/>
        <a:ext cx="2862101" cy="1717261"/>
      </dsp:txXfrm>
    </dsp:sp>
    <dsp:sp modelId="{8531168F-633E-4F4A-9F75-749DB6D8F1EA}">
      <dsp:nvSpPr>
        <dsp:cNvPr id="0" name=""/>
        <dsp:cNvSpPr/>
      </dsp:nvSpPr>
      <dsp:spPr>
        <a:xfrm>
          <a:off x="3730366" y="3111614"/>
          <a:ext cx="2862101" cy="1717261"/>
        </a:xfrm>
        <a:prstGeom prst="rect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2000" kern="1200" dirty="0" smtClean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評審</a:t>
          </a:r>
          <a:r>
            <a:rPr lang="zh-TW" altLang="en-US" sz="20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小組成立後，將簽陳、委員名單、原勾選名單掃描檔送管理科公開</a:t>
          </a:r>
          <a:endParaRPr lang="zh-TW" altLang="zh-TW" sz="2000" kern="1200" dirty="0" smtClean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3730366" y="3111614"/>
        <a:ext cx="2862101" cy="171726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2E7DF1-0D68-448C-887D-A1D799FF8768}">
      <dsp:nvSpPr>
        <dsp:cNvPr id="0" name=""/>
        <dsp:cNvSpPr/>
      </dsp:nvSpPr>
      <dsp:spPr>
        <a:xfrm>
          <a:off x="575786" y="1031"/>
          <a:ext cx="2826726" cy="82090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準用最有利標</a:t>
          </a:r>
          <a:endParaRPr lang="zh-TW" altLang="en-US" sz="24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575786" y="1031"/>
        <a:ext cx="2826726" cy="820902"/>
      </dsp:txXfrm>
    </dsp:sp>
    <dsp:sp modelId="{F0E432DF-3EEC-4A49-84DB-C3E6CB798508}">
      <dsp:nvSpPr>
        <dsp:cNvPr id="0" name=""/>
        <dsp:cNvSpPr/>
      </dsp:nvSpPr>
      <dsp:spPr>
        <a:xfrm>
          <a:off x="3688722" y="14296"/>
          <a:ext cx="2910013" cy="79437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24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取最有利標精神</a:t>
          </a:r>
        </a:p>
      </dsp:txBody>
      <dsp:txXfrm>
        <a:off x="3688722" y="14296"/>
        <a:ext cx="2910013" cy="794370"/>
      </dsp:txXfrm>
    </dsp:sp>
    <dsp:sp modelId="{D5CEDDFE-BD96-41E1-A313-1EAC6FB3C8F6}">
      <dsp:nvSpPr>
        <dsp:cNvPr id="0" name=""/>
        <dsp:cNvSpPr/>
      </dsp:nvSpPr>
      <dsp:spPr>
        <a:xfrm>
          <a:off x="592758" y="1175580"/>
          <a:ext cx="2862101" cy="1717261"/>
        </a:xfrm>
        <a:prstGeom prst="rect">
          <a:avLst/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22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委員會成立時一併成立</a:t>
          </a:r>
          <a:r>
            <a:rPr lang="en-US" altLang="zh-TW" sz="2200" kern="1200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3</a:t>
          </a:r>
          <a:r>
            <a:rPr lang="zh-TW" altLang="en-US" sz="2200" kern="1200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人以上</a:t>
          </a:r>
          <a:r>
            <a:rPr lang="zh-TW" altLang="en-US" sz="22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工作小組</a:t>
          </a:r>
          <a:endParaRPr lang="en-US" altLang="zh-TW" sz="2200" kern="1200" dirty="0" smtClean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22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開會前擬具初審意見</a:t>
          </a:r>
        </a:p>
      </dsp:txBody>
      <dsp:txXfrm>
        <a:off x="592758" y="1175580"/>
        <a:ext cx="2862101" cy="1717261"/>
      </dsp:txXfrm>
    </dsp:sp>
    <dsp:sp modelId="{0E482959-623D-4138-B29B-05BD939DD230}">
      <dsp:nvSpPr>
        <dsp:cNvPr id="0" name=""/>
        <dsp:cNvSpPr/>
      </dsp:nvSpPr>
      <dsp:spPr>
        <a:xfrm>
          <a:off x="3730366" y="1108143"/>
          <a:ext cx="2862101" cy="1717261"/>
        </a:xfrm>
        <a:prstGeom prst="rect">
          <a:avLst/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zh-TW" sz="22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法無明文，機關自行</a:t>
          </a:r>
          <a:r>
            <a:rPr lang="zh-TW" altLang="en-US" sz="22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決</a:t>
          </a:r>
          <a:r>
            <a:rPr lang="zh-TW" altLang="zh-TW" sz="22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定</a:t>
          </a:r>
        </a:p>
      </dsp:txBody>
      <dsp:txXfrm>
        <a:off x="3730366" y="1108143"/>
        <a:ext cx="2862101" cy="1717261"/>
      </dsp:txXfrm>
    </dsp:sp>
    <dsp:sp modelId="{532D3523-AC0C-419C-AF1F-CEBDD8ECC15C}">
      <dsp:nvSpPr>
        <dsp:cNvPr id="0" name=""/>
        <dsp:cNvSpPr/>
      </dsp:nvSpPr>
      <dsp:spPr>
        <a:xfrm>
          <a:off x="582054" y="3111614"/>
          <a:ext cx="2862101" cy="1717261"/>
        </a:xfrm>
        <a:prstGeom prst="rect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2200" kern="1200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委員總額</a:t>
          </a:r>
          <a:r>
            <a:rPr lang="en-US" altLang="zh-TW" sz="2200" kern="1200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1/2</a:t>
          </a:r>
          <a:r>
            <a:rPr lang="zh-TW" altLang="en-US" sz="22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以上出席，</a:t>
          </a:r>
          <a:r>
            <a:rPr lang="zh-TW" altLang="en-US" sz="2200" kern="1200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專家、學者至少</a:t>
          </a:r>
          <a:r>
            <a:rPr lang="en-US" altLang="zh-TW" sz="2200" kern="1200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2</a:t>
          </a:r>
          <a:r>
            <a:rPr lang="zh-TW" altLang="en-US" sz="2200" kern="1200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人</a:t>
          </a:r>
          <a:r>
            <a:rPr lang="zh-TW" altLang="en-US" sz="22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且不得少於</a:t>
          </a:r>
          <a:r>
            <a:rPr lang="zh-TW" altLang="en-US" sz="2200" kern="1200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出席人數</a:t>
          </a:r>
          <a:r>
            <a:rPr lang="en-US" altLang="zh-TW" sz="2200" kern="1200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1/3</a:t>
          </a:r>
          <a:endParaRPr lang="zh-TW" altLang="en-US" sz="2200" kern="1200" dirty="0" smtClean="0">
            <a:solidFill>
              <a:srgbClr val="FF0000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582054" y="3111614"/>
        <a:ext cx="2862101" cy="1717261"/>
      </dsp:txXfrm>
    </dsp:sp>
    <dsp:sp modelId="{8531168F-633E-4F4A-9F75-749DB6D8F1EA}">
      <dsp:nvSpPr>
        <dsp:cNvPr id="0" name=""/>
        <dsp:cNvSpPr/>
      </dsp:nvSpPr>
      <dsp:spPr>
        <a:xfrm>
          <a:off x="3730366" y="3111614"/>
          <a:ext cx="2862101" cy="1717261"/>
        </a:xfrm>
        <a:prstGeom prst="rect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200" kern="1200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委員總額</a:t>
          </a:r>
          <a:r>
            <a:rPr lang="en-US" altLang="en-US" sz="2200" kern="1200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1/2</a:t>
          </a:r>
          <a:r>
            <a:rPr lang="zh-TW" altLang="en-US" sz="22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以上出席，</a:t>
          </a:r>
          <a:r>
            <a:rPr lang="zh-TW" altLang="en-US" sz="2200" kern="1200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專家、學者至少</a:t>
          </a:r>
          <a:r>
            <a:rPr lang="en-US" altLang="en-US" sz="2200" kern="1200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2</a:t>
          </a:r>
          <a:r>
            <a:rPr lang="zh-TW" altLang="en-US" sz="2200" kern="1200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人</a:t>
          </a:r>
          <a:r>
            <a:rPr lang="zh-TW" altLang="en-US" sz="22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且不得少於</a:t>
          </a:r>
          <a:r>
            <a:rPr lang="zh-TW" altLang="en-US" sz="2200" kern="1200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出席人數</a:t>
          </a:r>
          <a:r>
            <a:rPr lang="en-US" altLang="en-US" sz="2200" kern="1200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1/3</a:t>
          </a:r>
          <a:endParaRPr lang="zh-TW" altLang="en-US" sz="2200" kern="1200" dirty="0" smtClean="0">
            <a:solidFill>
              <a:srgbClr val="FF0000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3730366" y="3111614"/>
        <a:ext cx="2862101" cy="171726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2E7DF1-0D68-448C-887D-A1D799FF8768}">
      <dsp:nvSpPr>
        <dsp:cNvPr id="0" name=""/>
        <dsp:cNvSpPr/>
      </dsp:nvSpPr>
      <dsp:spPr>
        <a:xfrm>
          <a:off x="575786" y="1031"/>
          <a:ext cx="2826726" cy="82090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1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準用最有利標</a:t>
          </a:r>
          <a:endParaRPr lang="zh-TW" altLang="en-US" sz="21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575786" y="1031"/>
        <a:ext cx="2826726" cy="820902"/>
      </dsp:txXfrm>
    </dsp:sp>
    <dsp:sp modelId="{F0E432DF-3EEC-4A49-84DB-C3E6CB798508}">
      <dsp:nvSpPr>
        <dsp:cNvPr id="0" name=""/>
        <dsp:cNvSpPr/>
      </dsp:nvSpPr>
      <dsp:spPr>
        <a:xfrm>
          <a:off x="3688722" y="14296"/>
          <a:ext cx="2910013" cy="79437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21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取最有利標精神</a:t>
          </a:r>
        </a:p>
      </dsp:txBody>
      <dsp:txXfrm>
        <a:off x="3688722" y="14296"/>
        <a:ext cx="2910013" cy="794370"/>
      </dsp:txXfrm>
    </dsp:sp>
    <dsp:sp modelId="{D5CEDDFE-BD96-41E1-A313-1EAC6FB3C8F6}">
      <dsp:nvSpPr>
        <dsp:cNvPr id="0" name=""/>
        <dsp:cNvSpPr/>
      </dsp:nvSpPr>
      <dsp:spPr>
        <a:xfrm>
          <a:off x="592758" y="1175580"/>
          <a:ext cx="2862101" cy="1717261"/>
        </a:xfrm>
        <a:prstGeom prst="rect">
          <a:avLst/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21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不同委員</a:t>
          </a:r>
          <a:r>
            <a:rPr lang="zh-TW" altLang="en-US" sz="2100" kern="1200" dirty="0" smtClean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評選</a:t>
          </a:r>
          <a:r>
            <a:rPr lang="zh-TW" altLang="en-US" sz="21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結果有明顯差異，召集人應提交委員會議決或決議</a:t>
          </a:r>
        </a:p>
      </dsp:txBody>
      <dsp:txXfrm>
        <a:off x="592758" y="1175580"/>
        <a:ext cx="2862101" cy="1717261"/>
      </dsp:txXfrm>
    </dsp:sp>
    <dsp:sp modelId="{0E482959-623D-4138-B29B-05BD939DD230}">
      <dsp:nvSpPr>
        <dsp:cNvPr id="0" name=""/>
        <dsp:cNvSpPr/>
      </dsp:nvSpPr>
      <dsp:spPr>
        <a:xfrm>
          <a:off x="3730366" y="1108143"/>
          <a:ext cx="2862101" cy="1717261"/>
        </a:xfrm>
        <a:prstGeom prst="rect">
          <a:avLst/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zh-TW" sz="21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不同委員</a:t>
          </a:r>
          <a:r>
            <a:rPr lang="zh-TW" altLang="zh-TW" sz="2100" kern="1200" dirty="0" smtClean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評</a:t>
          </a:r>
          <a:r>
            <a:rPr lang="zh-TW" altLang="en-US" sz="2100" kern="1200" dirty="0" smtClean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審</a:t>
          </a:r>
          <a:r>
            <a:rPr lang="zh-TW" altLang="zh-TW" sz="21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結果有明顯差異，召集人應提交委員會議決或決議</a:t>
          </a:r>
        </a:p>
      </dsp:txBody>
      <dsp:txXfrm>
        <a:off x="3730366" y="1108143"/>
        <a:ext cx="2862101" cy="1717261"/>
      </dsp:txXfrm>
    </dsp:sp>
    <dsp:sp modelId="{532D3523-AC0C-419C-AF1F-CEBDD8ECC15C}">
      <dsp:nvSpPr>
        <dsp:cNvPr id="0" name=""/>
        <dsp:cNvSpPr/>
      </dsp:nvSpPr>
      <dsp:spPr>
        <a:xfrm>
          <a:off x="582054" y="3111614"/>
          <a:ext cx="2862101" cy="1717261"/>
        </a:xfrm>
        <a:prstGeom prst="rect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2100" kern="1200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各出席委員的評分或序為評比表，除法令另有規定外，應保守秘密</a:t>
          </a:r>
        </a:p>
      </dsp:txBody>
      <dsp:txXfrm>
        <a:off x="582054" y="3111614"/>
        <a:ext cx="2862101" cy="1717261"/>
      </dsp:txXfrm>
    </dsp:sp>
    <dsp:sp modelId="{CC3494EB-BA12-4877-B314-2A70DF201A72}">
      <dsp:nvSpPr>
        <dsp:cNvPr id="0" name=""/>
        <dsp:cNvSpPr/>
      </dsp:nvSpPr>
      <dsp:spPr>
        <a:xfrm>
          <a:off x="3730366" y="3111614"/>
          <a:ext cx="2862101" cy="1717261"/>
        </a:xfrm>
        <a:prstGeom prst="rect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100" kern="1200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各出席委員的評分或序為評比表，除法令另有規定外，應保守秘密</a:t>
          </a:r>
        </a:p>
      </dsp:txBody>
      <dsp:txXfrm>
        <a:off x="3730366" y="3111614"/>
        <a:ext cx="2862101" cy="171726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2E7DF1-0D68-448C-887D-A1D799FF8768}">
      <dsp:nvSpPr>
        <dsp:cNvPr id="0" name=""/>
        <dsp:cNvSpPr/>
      </dsp:nvSpPr>
      <dsp:spPr>
        <a:xfrm>
          <a:off x="575786" y="1031"/>
          <a:ext cx="2826726" cy="82090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2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準用最有利標</a:t>
          </a:r>
          <a:endParaRPr lang="zh-TW" altLang="en-US" sz="22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575786" y="1031"/>
        <a:ext cx="2826726" cy="820902"/>
      </dsp:txXfrm>
    </dsp:sp>
    <dsp:sp modelId="{F0E432DF-3EEC-4A49-84DB-C3E6CB798508}">
      <dsp:nvSpPr>
        <dsp:cNvPr id="0" name=""/>
        <dsp:cNvSpPr/>
      </dsp:nvSpPr>
      <dsp:spPr>
        <a:xfrm>
          <a:off x="3688722" y="14296"/>
          <a:ext cx="2910013" cy="79437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22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取最有利標精神</a:t>
          </a:r>
        </a:p>
      </dsp:txBody>
      <dsp:txXfrm>
        <a:off x="3688722" y="14296"/>
        <a:ext cx="2910013" cy="794370"/>
      </dsp:txXfrm>
    </dsp:sp>
    <dsp:sp modelId="{D5CEDDFE-BD96-41E1-A313-1EAC6FB3C8F6}">
      <dsp:nvSpPr>
        <dsp:cNvPr id="0" name=""/>
        <dsp:cNvSpPr/>
      </dsp:nvSpPr>
      <dsp:spPr>
        <a:xfrm>
          <a:off x="592758" y="1175580"/>
          <a:ext cx="2862101" cy="1717261"/>
        </a:xfrm>
        <a:prstGeom prst="rect">
          <a:avLst/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1800" kern="1200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不得允許</a:t>
          </a:r>
          <a:r>
            <a:rPr lang="zh-TW" altLang="en-US" sz="18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廠商簡報時更改投標文件內容，又廠商另提出變更或補充資料，該資料</a:t>
          </a:r>
          <a:r>
            <a:rPr lang="zh-TW" altLang="en-US" sz="1800" kern="1200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不得納入</a:t>
          </a:r>
          <a:r>
            <a:rPr lang="zh-TW" altLang="en-US" sz="18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評選</a:t>
          </a:r>
        </a:p>
      </dsp:txBody>
      <dsp:txXfrm>
        <a:off x="592758" y="1175580"/>
        <a:ext cx="2862101" cy="1717261"/>
      </dsp:txXfrm>
    </dsp:sp>
    <dsp:sp modelId="{0E482959-623D-4138-B29B-05BD939DD230}">
      <dsp:nvSpPr>
        <dsp:cNvPr id="0" name=""/>
        <dsp:cNvSpPr/>
      </dsp:nvSpPr>
      <dsp:spPr>
        <a:xfrm>
          <a:off x="3730366" y="1108143"/>
          <a:ext cx="2862101" cy="1717261"/>
        </a:xfrm>
        <a:prstGeom prst="rect">
          <a:avLst/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900" kern="1200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不得允許</a:t>
          </a:r>
          <a:r>
            <a:rPr lang="zh-TW" altLang="en-US" sz="19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廠商簡報時更改投標文件內容，又廠商另提出變更或補充資料，該資料</a:t>
          </a:r>
          <a:r>
            <a:rPr lang="zh-TW" altLang="en-US" sz="1900" kern="1200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不得納入</a:t>
          </a:r>
          <a:r>
            <a:rPr lang="zh-TW" altLang="en-US" sz="19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評審</a:t>
          </a:r>
          <a:endParaRPr lang="zh-TW" altLang="zh-TW" sz="1900" kern="1200" dirty="0" smtClean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3730366" y="1108143"/>
        <a:ext cx="2862101" cy="1717261"/>
      </dsp:txXfrm>
    </dsp:sp>
    <dsp:sp modelId="{532D3523-AC0C-419C-AF1F-CEBDD8ECC15C}">
      <dsp:nvSpPr>
        <dsp:cNvPr id="0" name=""/>
        <dsp:cNvSpPr/>
      </dsp:nvSpPr>
      <dsp:spPr>
        <a:xfrm>
          <a:off x="582054" y="3111614"/>
          <a:ext cx="2862101" cy="1717261"/>
        </a:xfrm>
        <a:prstGeom prst="rect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2000" kern="1200" dirty="0" smtClean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評選</a:t>
          </a:r>
          <a:r>
            <a:rPr lang="zh-TW" altLang="en-US" sz="2000" kern="1200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會議記錄應於當次會議結束前作成，並請各出席委員確認</a:t>
          </a:r>
        </a:p>
      </dsp:txBody>
      <dsp:txXfrm>
        <a:off x="582054" y="3111614"/>
        <a:ext cx="2862101" cy="1717261"/>
      </dsp:txXfrm>
    </dsp:sp>
    <dsp:sp modelId="{8531168F-633E-4F4A-9F75-749DB6D8F1EA}">
      <dsp:nvSpPr>
        <dsp:cNvPr id="0" name=""/>
        <dsp:cNvSpPr/>
      </dsp:nvSpPr>
      <dsp:spPr>
        <a:xfrm>
          <a:off x="3730366" y="3111614"/>
          <a:ext cx="2862101" cy="1717261"/>
        </a:xfrm>
        <a:prstGeom prst="rect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kern="1200" dirty="0" smtClean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評審</a:t>
          </a:r>
          <a:r>
            <a:rPr lang="zh-TW" altLang="en-US" sz="2000" kern="1200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會議記錄應於當次會議結束前作成，並請各出席委員確認</a:t>
          </a:r>
        </a:p>
      </dsp:txBody>
      <dsp:txXfrm>
        <a:off x="3730366" y="3111614"/>
        <a:ext cx="2862101" cy="1717261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6C8EBF-43FA-4EB5-A4B2-3CF25AB4E187}">
      <dsp:nvSpPr>
        <dsp:cNvPr id="0" name=""/>
        <dsp:cNvSpPr/>
      </dsp:nvSpPr>
      <dsp:spPr>
        <a:xfrm>
          <a:off x="0" y="853"/>
          <a:ext cx="8604738" cy="710400"/>
        </a:xfrm>
        <a:prstGeom prst="roundRect">
          <a:avLst/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評選委員會組織準則第</a:t>
          </a:r>
          <a:r>
            <a:rPr lang="en-US" altLang="zh-TW" sz="28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5</a:t>
          </a:r>
          <a:r>
            <a:rPr lang="zh-TW" altLang="en-US" sz="28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條</a:t>
          </a:r>
          <a:endParaRPr lang="zh-TW" sz="28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34679" y="35532"/>
        <a:ext cx="8535380" cy="641042"/>
      </dsp:txXfrm>
    </dsp:sp>
    <dsp:sp modelId="{D788827A-332F-42DE-AC07-C548F7A0E1B5}">
      <dsp:nvSpPr>
        <dsp:cNvPr id="0" name=""/>
        <dsp:cNvSpPr/>
      </dsp:nvSpPr>
      <dsp:spPr>
        <a:xfrm>
          <a:off x="0" y="711254"/>
          <a:ext cx="8604738" cy="11985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3200" tIns="25400" rIns="142240" bIns="25400" numCol="1" spcCol="1270" anchor="t" anchorCtr="0">
          <a:noAutofit/>
        </a:bodyPr>
        <a:lstStyle/>
        <a:p>
          <a:pPr marL="0" lvl="1" indent="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  <a:tabLst>
              <a:tab pos="6729413" algn="l"/>
            </a:tabLst>
          </a:pPr>
          <a:r>
            <a:rPr kumimoji="1" lang="zh-TW" altLang="en-US" sz="20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有下列各款情形之一者，</a:t>
          </a:r>
          <a:r>
            <a:rPr kumimoji="1" lang="zh-TW" altLang="en-US" sz="2000" kern="1200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不得遴選為本委員會委員</a:t>
          </a:r>
          <a:r>
            <a:rPr kumimoji="1" lang="zh-TW" altLang="en-US" sz="20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：</a:t>
          </a:r>
          <a:br>
            <a:rPr kumimoji="1" lang="zh-TW" altLang="en-US" sz="20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kumimoji="1" lang="zh-TW" altLang="en-US" sz="20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一、犯貪污或瀆職之罪，經判刑確定者。</a:t>
          </a:r>
          <a:br>
            <a:rPr kumimoji="1" lang="zh-TW" altLang="en-US" sz="20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kumimoji="1" lang="zh-TW" altLang="en-US" sz="20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二、褫奪公權尚未復權者。</a:t>
          </a:r>
          <a:br>
            <a:rPr kumimoji="1" lang="zh-TW" altLang="en-US" sz="20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kumimoji="1" lang="zh-TW" altLang="en-US" sz="20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三、受破產宣告確定尚未復權者。</a:t>
          </a:r>
          <a:br>
            <a:rPr kumimoji="1" lang="zh-TW" altLang="en-US" sz="20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kumimoji="1" lang="zh-TW" altLang="en-US" sz="20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四、專門職業人員已受停止執行業務或撤銷執業執照之處分者。</a:t>
          </a:r>
          <a:endParaRPr lang="zh-TW" altLang="en-US" sz="20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0" y="711254"/>
        <a:ext cx="8604738" cy="11985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19413" cy="491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7573" tIns="43786" rIns="87573" bIns="43786" numCol="1" anchor="t" anchorCtr="0" compatLnSpc="1">
            <a:prstTxWarp prst="textNoShape">
              <a:avLst/>
            </a:prstTxWarp>
          </a:bodyPr>
          <a:lstStyle>
            <a:lvl1pPr defTabSz="876300" eaLnBrk="0" hangingPunct="0">
              <a:defRPr sz="1200" smtClean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4763" y="0"/>
            <a:ext cx="2919412" cy="491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7573" tIns="43786" rIns="87573" bIns="43786" numCol="1" anchor="t" anchorCtr="0" compatLnSpc="1">
            <a:prstTxWarp prst="textNoShape">
              <a:avLst/>
            </a:prstTxWarp>
          </a:bodyPr>
          <a:lstStyle>
            <a:lvl1pPr algn="r" defTabSz="876300" eaLnBrk="0" hangingPunct="0">
              <a:defRPr sz="1200" smtClean="0"/>
            </a:lvl1pPr>
          </a:lstStyle>
          <a:p>
            <a:pPr>
              <a:defRPr/>
            </a:pPr>
            <a:fld id="{194D7E39-C853-4375-BE0E-77EC8E3C4CA9}" type="datetimeFigureOut">
              <a:rPr lang="zh-TW" altLang="en-US"/>
              <a:pPr>
                <a:defRPr/>
              </a:pPr>
              <a:t>2020/11/24</a:t>
            </a:fld>
            <a:endParaRPr lang="en-US" altLang="zh-TW"/>
          </a:p>
        </p:txBody>
      </p:sp>
      <p:sp>
        <p:nvSpPr>
          <p:cNvPr id="450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372759"/>
            <a:ext cx="2919413" cy="491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7573" tIns="43786" rIns="87573" bIns="43786" numCol="1" anchor="b" anchorCtr="0" compatLnSpc="1">
            <a:prstTxWarp prst="textNoShape">
              <a:avLst/>
            </a:prstTxWarp>
          </a:bodyPr>
          <a:lstStyle>
            <a:lvl1pPr defTabSz="876300" eaLnBrk="0" hangingPunct="0">
              <a:defRPr sz="1200" smtClean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50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4763" y="9372759"/>
            <a:ext cx="2919412" cy="491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7573" tIns="43786" rIns="87573" bIns="43786" numCol="1" anchor="b" anchorCtr="0" compatLnSpc="1">
            <a:prstTxWarp prst="textNoShape">
              <a:avLst/>
            </a:prstTxWarp>
          </a:bodyPr>
          <a:lstStyle>
            <a:lvl1pPr algn="r" defTabSz="876300" eaLnBrk="0" hangingPunct="0">
              <a:defRPr sz="1200" smtClean="0"/>
            </a:lvl1pPr>
          </a:lstStyle>
          <a:p>
            <a:pPr>
              <a:defRPr/>
            </a:pPr>
            <a:fld id="{DCB9B6DB-8331-4BD4-8BEB-6B245D7792A3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242113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 bwMode="auto">
          <a:xfrm>
            <a:off x="1" y="1"/>
            <a:ext cx="2919413" cy="493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760" tIns="45380" rIns="90760" bIns="45380" numCol="1" anchor="t" anchorCtr="0" compatLnSpc="1">
            <a:prstTxWarp prst="textNoShape">
              <a:avLst/>
            </a:prstTxWarp>
          </a:bodyPr>
          <a:lstStyle>
            <a:lvl1pPr defTabSz="876300" eaLnBrk="0" hangingPunct="0">
              <a:defRPr sz="1200" smtClean="0"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 bwMode="auto">
          <a:xfrm>
            <a:off x="3814763" y="1"/>
            <a:ext cx="2919412" cy="493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760" tIns="45380" rIns="90760" bIns="45380" numCol="1" anchor="t" anchorCtr="0" compatLnSpc="1">
            <a:prstTxWarp prst="textNoShape">
              <a:avLst/>
            </a:prstTxWarp>
          </a:bodyPr>
          <a:lstStyle>
            <a:lvl1pPr algn="r" defTabSz="876300" eaLnBrk="0" hangingPunct="0">
              <a:defRPr sz="1200" smtClean="0"/>
            </a:lvl1pPr>
          </a:lstStyle>
          <a:p>
            <a:pPr>
              <a:defRPr/>
            </a:pPr>
            <a:fld id="{82FD1795-F88C-465D-B394-BC2EA9270A51}" type="datetimeFigureOut">
              <a:rPr lang="zh-TW" altLang="en-US"/>
              <a:pPr>
                <a:defRPr/>
              </a:pPr>
              <a:t>2020/11/24</a:t>
            </a:fld>
            <a:endParaRPr lang="en-US" altLang="zh-TW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50938" y="1233488"/>
            <a:ext cx="4438650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68" tIns="47384" rIns="94768" bIns="47384" rtlCol="0" anchor="ctr"/>
          <a:lstStyle/>
          <a:p>
            <a:pPr lvl="0"/>
            <a:endParaRPr lang="zh-TW" altLang="en-US" noProof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 bwMode="auto">
          <a:xfrm>
            <a:off x="673100" y="4748272"/>
            <a:ext cx="5389563" cy="388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760" tIns="45380" rIns="90760" bIns="453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 smtClean="0"/>
              <a:t>按一下以編輯母片文字樣式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  <a:endParaRPr lang="zh-TW" altLang="en-US" noProof="0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 bwMode="auto">
          <a:xfrm>
            <a:off x="1" y="9372759"/>
            <a:ext cx="2919413" cy="493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760" tIns="45380" rIns="90760" bIns="45380" numCol="1" anchor="b" anchorCtr="0" compatLnSpc="1">
            <a:prstTxWarp prst="textNoShape">
              <a:avLst/>
            </a:prstTxWarp>
          </a:bodyPr>
          <a:lstStyle>
            <a:lvl1pPr defTabSz="876300" eaLnBrk="0" hangingPunct="0">
              <a:defRPr sz="1200" smtClean="0"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 bwMode="auto">
          <a:xfrm>
            <a:off x="3814763" y="9372759"/>
            <a:ext cx="2919412" cy="493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760" tIns="45380" rIns="90760" bIns="45380" numCol="1" anchor="b" anchorCtr="0" compatLnSpc="1">
            <a:prstTxWarp prst="textNoShape">
              <a:avLst/>
            </a:prstTxWarp>
          </a:bodyPr>
          <a:lstStyle>
            <a:lvl1pPr algn="r" defTabSz="876300" eaLnBrk="0" hangingPunct="0">
              <a:defRPr sz="1200" smtClean="0"/>
            </a:lvl1pPr>
          </a:lstStyle>
          <a:p>
            <a:pPr>
              <a:defRPr/>
            </a:pPr>
            <a:fld id="{B36B95FE-6008-4B32-8A81-AF26413ABE5B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149735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標題</a:t>
            </a:r>
            <a:r>
              <a:rPr lang="en-US" altLang="zh-TW" dirty="0" smtClean="0"/>
              <a:t>:</a:t>
            </a:r>
            <a:r>
              <a:rPr lang="zh-TW" altLang="en-US" dirty="0" smtClean="0"/>
              <a:t> </a:t>
            </a:r>
            <a:r>
              <a:rPr lang="en-US" altLang="zh-TW" dirty="0" smtClean="0"/>
              <a:t>44</a:t>
            </a:r>
            <a:r>
              <a:rPr lang="zh-TW" altLang="en-US" dirty="0" smtClean="0"/>
              <a:t>點標楷體加粗</a:t>
            </a:r>
            <a:endParaRPr lang="en-US" altLang="zh-TW" dirty="0" smtClean="0"/>
          </a:p>
          <a:p>
            <a:r>
              <a:rPr lang="zh-TW" altLang="en-US" dirty="0" smtClean="0"/>
              <a:t>副標題</a:t>
            </a:r>
            <a:r>
              <a:rPr lang="en-US" altLang="zh-TW" dirty="0" smtClean="0"/>
              <a:t>:</a:t>
            </a:r>
            <a:r>
              <a:rPr lang="zh-TW" altLang="en-US" dirty="0" smtClean="0"/>
              <a:t> </a:t>
            </a:r>
            <a:r>
              <a:rPr lang="en-US" altLang="zh-TW" dirty="0" smtClean="0"/>
              <a:t>32</a:t>
            </a:r>
            <a:r>
              <a:rPr lang="zh-TW" altLang="en-US" dirty="0" smtClean="0"/>
              <a:t>點標楷體加粗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6B95FE-6008-4B32-8A81-AF26413ABE5B}" type="slidenum">
              <a:rPr lang="zh-TW" altLang="en-US" smtClean="0"/>
              <a:pPr>
                <a:defRPr/>
              </a:pPr>
              <a:t>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946800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8763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36B95FE-6008-4B32-8A81-AF26413ABE5B}" type="slidenum">
              <a:rPr kumimoji="1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pPr marL="0" marR="0" lvl="0" indent="0" algn="r" defTabSz="8763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1" lang="en-US" altLang="zh-TW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16085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6B95FE-6008-4B32-8A81-AF26413ABE5B}" type="slidenum">
              <a:rPr lang="zh-TW" altLang="en-US" smtClean="0"/>
              <a:pPr>
                <a:defRPr/>
              </a:pPr>
              <a:t>19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625975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6B95FE-6008-4B32-8A81-AF26413ABE5B}" type="slidenum">
              <a:rPr lang="zh-TW" altLang="en-US" smtClean="0"/>
              <a:pPr>
                <a:defRPr/>
              </a:pPr>
              <a:t>20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44181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8763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36B95FE-6008-4B32-8A81-AF26413ABE5B}" type="slidenum">
              <a:rPr kumimoji="1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pPr marL="0" marR="0" lvl="0" indent="0" algn="r" defTabSz="8763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1" lang="en-US" altLang="zh-TW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26098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8763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36B95FE-6008-4B32-8A81-AF26413ABE5B}" type="slidenum">
              <a:rPr kumimoji="1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pPr marL="0" marR="0" lvl="0" indent="0" algn="r" defTabSz="8763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1" lang="en-US" altLang="zh-TW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30312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標題</a:t>
            </a:r>
            <a:r>
              <a:rPr lang="en-US" altLang="zh-TW" dirty="0" smtClean="0"/>
              <a:t>:</a:t>
            </a:r>
            <a:r>
              <a:rPr lang="zh-TW" altLang="en-US" dirty="0" smtClean="0"/>
              <a:t> </a:t>
            </a:r>
            <a:r>
              <a:rPr lang="en-US" altLang="zh-TW" dirty="0" smtClean="0"/>
              <a:t>44</a:t>
            </a:r>
            <a:r>
              <a:rPr lang="zh-TW" altLang="en-US" dirty="0" smtClean="0"/>
              <a:t>點標楷體加粗</a:t>
            </a:r>
            <a:endParaRPr lang="en-US" altLang="zh-TW" dirty="0" smtClean="0"/>
          </a:p>
          <a:p>
            <a:r>
              <a:rPr lang="zh-TW" altLang="en-US" dirty="0" smtClean="0"/>
              <a:t>標題一</a:t>
            </a:r>
            <a:r>
              <a:rPr lang="en-US" altLang="zh-TW" dirty="0" smtClean="0"/>
              <a:t>:</a:t>
            </a:r>
            <a:r>
              <a:rPr lang="zh-TW" altLang="en-US" dirty="0" smtClean="0"/>
              <a:t> </a:t>
            </a:r>
            <a:r>
              <a:rPr lang="en-US" altLang="zh-TW" dirty="0" smtClean="0"/>
              <a:t>32</a:t>
            </a:r>
            <a:r>
              <a:rPr lang="zh-TW" altLang="en-US" dirty="0" smtClean="0"/>
              <a:t>點標楷體加粗</a:t>
            </a:r>
            <a:endParaRPr lang="en-US" altLang="zh-TW" dirty="0" smtClean="0"/>
          </a:p>
          <a:p>
            <a:r>
              <a:rPr lang="zh-TW" altLang="en-US" dirty="0" smtClean="0"/>
              <a:t>標題二</a:t>
            </a:r>
            <a:r>
              <a:rPr lang="en-US" altLang="zh-TW" dirty="0" smtClean="0"/>
              <a:t>:</a:t>
            </a:r>
            <a:r>
              <a:rPr lang="zh-TW" altLang="en-US" dirty="0" smtClean="0"/>
              <a:t> </a:t>
            </a:r>
            <a:r>
              <a:rPr lang="en-US" altLang="zh-TW" dirty="0" smtClean="0"/>
              <a:t>28</a:t>
            </a:r>
            <a:r>
              <a:rPr lang="zh-TW" altLang="en-US" dirty="0" smtClean="0"/>
              <a:t>點標楷體加粗</a:t>
            </a:r>
            <a:endParaRPr lang="en-US" altLang="zh-TW" dirty="0" smtClean="0"/>
          </a:p>
          <a:p>
            <a:r>
              <a:rPr lang="zh-TW" altLang="en-US" dirty="0" smtClean="0"/>
              <a:t>標題三</a:t>
            </a:r>
            <a:r>
              <a:rPr lang="en-US" altLang="zh-TW" dirty="0" smtClean="0"/>
              <a:t>:</a:t>
            </a:r>
            <a:r>
              <a:rPr lang="zh-TW" altLang="en-US" dirty="0" smtClean="0"/>
              <a:t> </a:t>
            </a:r>
            <a:r>
              <a:rPr lang="en-US" altLang="zh-TW" dirty="0" smtClean="0"/>
              <a:t>24</a:t>
            </a:r>
            <a:r>
              <a:rPr lang="zh-TW" altLang="en-US" dirty="0" smtClean="0"/>
              <a:t>點標楷體加粗</a:t>
            </a:r>
            <a:endParaRPr lang="en-US" altLang="zh-TW" dirty="0" smtClean="0"/>
          </a:p>
          <a:p>
            <a:r>
              <a:rPr lang="zh-TW" altLang="en-US" dirty="0" smtClean="0"/>
              <a:t>間距</a:t>
            </a:r>
            <a:r>
              <a:rPr lang="en-US" altLang="zh-TW" dirty="0" smtClean="0"/>
              <a:t>:</a:t>
            </a:r>
            <a:r>
              <a:rPr lang="zh-TW" altLang="en-US" dirty="0" smtClean="0"/>
              <a:t> </a:t>
            </a:r>
            <a:r>
              <a:rPr lang="en-US" altLang="zh-TW" dirty="0" smtClean="0"/>
              <a:t>1.5</a:t>
            </a:r>
            <a:r>
              <a:rPr lang="zh-TW" altLang="en-US" dirty="0" smtClean="0"/>
              <a:t>倍行距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6B95FE-6008-4B32-8A81-AF26413ABE5B}" type="slidenum">
              <a:rPr lang="zh-TW" altLang="en-US" smtClean="0"/>
              <a:pPr>
                <a:defRPr/>
              </a:pPr>
              <a:t>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9331668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6B95FE-6008-4B32-8A81-AF26413ABE5B}" type="slidenum">
              <a:rPr lang="zh-TW" altLang="en-US" smtClean="0"/>
              <a:pPr>
                <a:defRPr/>
              </a:pPr>
              <a:t>7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232590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6B95FE-6008-4B32-8A81-AF26413ABE5B}" type="slidenum">
              <a:rPr lang="zh-TW" altLang="en-US" smtClean="0"/>
              <a:pPr>
                <a:defRPr/>
              </a:pPr>
              <a:t>11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746720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8763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36B95FE-6008-4B32-8A81-AF26413ABE5B}" type="slidenum">
              <a:rPr kumimoji="1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pPr marL="0" marR="0" lvl="0" indent="0" algn="r" defTabSz="8763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1" lang="en-US" altLang="zh-TW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66938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6B95FE-6008-4B32-8A81-AF26413ABE5B}" type="slidenum">
              <a:rPr lang="zh-TW" altLang="en-US" smtClean="0"/>
              <a:pPr>
                <a:defRPr/>
              </a:pPr>
              <a:t>14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418362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8763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36B95FE-6008-4B32-8A81-AF26413ABE5B}" type="slidenum">
              <a:rPr kumimoji="1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pPr marL="0" marR="0" lvl="0" indent="0" algn="r" defTabSz="8763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1" lang="en-US" altLang="zh-TW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89478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8763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36B95FE-6008-4B32-8A81-AF26413ABE5B}" type="slidenum">
              <a:rPr kumimoji="1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pPr marL="0" marR="0" lvl="0" indent="0" algn="r" defTabSz="8763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1" lang="en-US" altLang="zh-TW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57977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8763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36B95FE-6008-4B32-8A81-AF26413ABE5B}" type="slidenum">
              <a:rPr kumimoji="1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pPr marL="0" marR="0" lvl="0" indent="0" algn="r" defTabSz="8763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1" lang="en-US" altLang="zh-TW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75156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0" y="6643688"/>
            <a:ext cx="9144000" cy="53975"/>
          </a:xfrm>
          <a:prstGeom prst="rect">
            <a:avLst/>
          </a:prstGeom>
          <a:solidFill>
            <a:schemeClr val="accent3">
              <a:lumMod val="65000"/>
            </a:schemeClr>
          </a:solidFill>
          <a:ln>
            <a:noFill/>
          </a:ln>
          <a:extLst/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defRPr/>
            </a:pPr>
            <a:endParaRPr lang="zh-TW" altLang="en-US" smtClean="0"/>
          </a:p>
        </p:txBody>
      </p:sp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755650" y="1628775"/>
            <a:ext cx="7775575" cy="73025"/>
          </a:xfrm>
          <a:prstGeom prst="rect">
            <a:avLst/>
          </a:prstGeom>
          <a:solidFill>
            <a:schemeClr val="accent3">
              <a:lumMod val="6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zh-TW" altLang="en-US">
              <a:ln w="0"/>
              <a:solidFill>
                <a:srgbClr val="99FF33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Rectangle 11"/>
          <p:cNvSpPr>
            <a:spLocks noChangeArrowheads="1"/>
          </p:cNvSpPr>
          <p:nvPr/>
        </p:nvSpPr>
        <p:spPr bwMode="auto">
          <a:xfrm>
            <a:off x="755650" y="3573463"/>
            <a:ext cx="7775575" cy="73025"/>
          </a:xfrm>
          <a:prstGeom prst="rect">
            <a:avLst/>
          </a:prstGeom>
          <a:solidFill>
            <a:schemeClr val="accent3">
              <a:lumMod val="65000"/>
            </a:schemeClr>
          </a:solidFill>
          <a:ln>
            <a:noFill/>
          </a:ln>
          <a:extLst/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defRPr/>
            </a:pPr>
            <a:endParaRPr lang="zh-TW" altLang="en-US" smtClean="0"/>
          </a:p>
        </p:txBody>
      </p:sp>
      <p:pic>
        <p:nvPicPr>
          <p:cNvPr id="8" name="圖片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26238"/>
            <a:ext cx="9153525" cy="128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827088" y="1916113"/>
            <a:ext cx="7632700" cy="1470025"/>
          </a:xfrm>
        </p:spPr>
        <p:txBody>
          <a:bodyPr/>
          <a:lstStyle>
            <a:lvl1pPr>
              <a:defRPr sz="4400" b="1"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pPr lvl="0"/>
            <a:r>
              <a:rPr lang="zh-TW" altLang="en-US" noProof="0" smtClean="0"/>
              <a:t>按一下以編輯母片標題樣式</a:t>
            </a:r>
            <a:endParaRPr lang="zh-TW" altLang="en-US" noProof="0" dirty="0" smtClean="0"/>
          </a:p>
        </p:txBody>
      </p:sp>
      <p:sp>
        <p:nvSpPr>
          <p:cNvPr id="4710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443037" y="3955256"/>
            <a:ext cx="6400800" cy="1393825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>
                <a:solidFill>
                  <a:srgbClr val="663300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pPr lvl="0"/>
            <a:r>
              <a:rPr lang="zh-TW" altLang="en-US" noProof="0" dirty="0" smtClean="0"/>
              <a:t>按一下以編輯母片副標題樣式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503C708-75E0-42E3-9F8F-D137891E66A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pic>
        <p:nvPicPr>
          <p:cNvPr id="2" name="圖片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8295" y="585216"/>
            <a:ext cx="2220772" cy="706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8711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2B48C4-A93A-463D-8A70-2BEFBE5005D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8021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497638" y="908050"/>
            <a:ext cx="1962150" cy="5218113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11188" y="908050"/>
            <a:ext cx="5734050" cy="5218113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F737B8-65F7-4F03-9B36-77F208EA355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5050609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0386E3-A356-4CD5-AF4C-F24117DCB97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024404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4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E200F3-629E-49C0-BEEB-47D471E5ECC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134177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11188" y="1773238"/>
            <a:ext cx="3848100" cy="435292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11688" y="1773238"/>
            <a:ext cx="3848100" cy="435292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5B65F2-344B-47DF-9DD2-F5E5908C2B5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605484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8917A1-97C9-4E79-8443-FDF0B96719D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2292680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177B1A-4BD5-43E6-923C-B1812ECB55A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6592067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D2A511-9D61-4AFE-9B60-3786D44D905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14475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6DF0A9-3F4A-46FE-921E-B0E9E4F3BA8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4032214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D62134-19F9-4E5B-B1EB-4D54311453F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625700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611188" y="807244"/>
            <a:ext cx="7848600" cy="72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 smtClean="0"/>
              <a:t>按一下以編輯母片標題樣式</a:t>
            </a:r>
          </a:p>
        </p:txBody>
      </p:sp>
      <p:sp>
        <p:nvSpPr>
          <p:cNvPr id="1027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188" y="1735138"/>
            <a:ext cx="7848600" cy="435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 smtClean="0"/>
              <a:t>按一下以編輯母片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panose="020B0604020202020204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6087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panose="020B0604020202020204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6088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18C6C0D5-EB53-4496-850A-1856A6EAB58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pic>
        <p:nvPicPr>
          <p:cNvPr id="1031" name="Picture 9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284" y="-26988"/>
            <a:ext cx="9109431" cy="71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" name="Rectangle 9"/>
          <p:cNvSpPr>
            <a:spLocks noChangeArrowheads="1"/>
          </p:cNvSpPr>
          <p:nvPr/>
        </p:nvSpPr>
        <p:spPr bwMode="auto">
          <a:xfrm>
            <a:off x="-9525" y="6650038"/>
            <a:ext cx="9163050" cy="47625"/>
          </a:xfrm>
          <a:prstGeom prst="rect">
            <a:avLst/>
          </a:prstGeom>
          <a:solidFill>
            <a:schemeClr val="accent3">
              <a:lumMod val="65000"/>
            </a:schemeClr>
          </a:solidFill>
          <a:ln>
            <a:noFill/>
          </a:ln>
          <a:extLst/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defRPr/>
            </a:pPr>
            <a:endParaRPr lang="zh-TW" altLang="en-US" smtClean="0"/>
          </a:p>
        </p:txBody>
      </p:sp>
      <p:pic>
        <p:nvPicPr>
          <p:cNvPr id="1033" name="圖片 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21475"/>
            <a:ext cx="9153525" cy="12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圖片 1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183" y="123602"/>
            <a:ext cx="1294393" cy="41160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b="1" kern="1200">
          <a:solidFill>
            <a:schemeClr val="tx2"/>
          </a:solidFill>
          <a:latin typeface="標楷體" panose="03000509000000000000" pitchFamily="65" charset="-120"/>
          <a:ea typeface="標楷體" panose="03000509000000000000" pitchFamily="65" charset="-12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3500">
          <a:solidFill>
            <a:schemeClr val="tx2"/>
          </a:solidFill>
          <a:latin typeface="微軟正黑體" panose="020B0604030504040204" pitchFamily="34" charset="-120"/>
          <a:ea typeface="微軟正黑體" panose="020B0604030504040204" pitchFamily="34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3500">
          <a:solidFill>
            <a:schemeClr val="tx2"/>
          </a:solidFill>
          <a:latin typeface="微軟正黑體" panose="020B0604030504040204" pitchFamily="34" charset="-120"/>
          <a:ea typeface="微軟正黑體" panose="020B0604030504040204" pitchFamily="34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3500">
          <a:solidFill>
            <a:schemeClr val="tx2"/>
          </a:solidFill>
          <a:latin typeface="微軟正黑體" panose="020B0604030504040204" pitchFamily="34" charset="-120"/>
          <a:ea typeface="微軟正黑體" panose="020B0604030504040204" pitchFamily="34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3500">
          <a:solidFill>
            <a:schemeClr val="tx2"/>
          </a:solidFill>
          <a:latin typeface="微軟正黑體" panose="020B0604030504040204" pitchFamily="34" charset="-120"/>
          <a:ea typeface="微軟正黑體" panose="020B0604030504040204" pitchFamily="34" charset="-12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3500">
          <a:solidFill>
            <a:schemeClr val="tx2"/>
          </a:solidFill>
          <a:latin typeface="Arial" panose="020B0604020202020204" pitchFamily="34" charset="0"/>
          <a:ea typeface="華康儷中黑" pitchFamily="49" charset="-12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3500">
          <a:solidFill>
            <a:schemeClr val="tx2"/>
          </a:solidFill>
          <a:latin typeface="Arial" panose="020B0604020202020204" pitchFamily="34" charset="0"/>
          <a:ea typeface="華康儷中黑" pitchFamily="49" charset="-12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3500">
          <a:solidFill>
            <a:schemeClr val="tx2"/>
          </a:solidFill>
          <a:latin typeface="Arial" panose="020B0604020202020204" pitchFamily="34" charset="0"/>
          <a:ea typeface="華康儷中黑" pitchFamily="49" charset="-12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3500">
          <a:solidFill>
            <a:schemeClr val="tx2"/>
          </a:solidFill>
          <a:latin typeface="Arial" panose="020B0604020202020204" pitchFamily="34" charset="0"/>
          <a:ea typeface="華康儷中黑" pitchFamily="49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SzPct val="70000"/>
        <a:buFont typeface="Wingdings" panose="05000000000000000000" pitchFamily="2" charset="2"/>
        <a:buChar char="p"/>
        <a:defRPr kumimoji="1" sz="3200" b="1" kern="1200">
          <a:solidFill>
            <a:srgbClr val="000066"/>
          </a:solidFill>
          <a:latin typeface="標楷體" panose="03000509000000000000" pitchFamily="65" charset="-120"/>
          <a:ea typeface="標楷體" panose="03000509000000000000" pitchFamily="65" charset="-12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SzPct val="70000"/>
        <a:buFont typeface="Wingdings" panose="05000000000000000000" pitchFamily="2" charset="2"/>
        <a:buChar char="l"/>
        <a:defRPr kumimoji="1" sz="2800" b="1" kern="1200">
          <a:solidFill>
            <a:srgbClr val="663300"/>
          </a:solidFill>
          <a:latin typeface="標楷體" panose="03000509000000000000" pitchFamily="65" charset="-120"/>
          <a:ea typeface="標楷體" panose="03000509000000000000" pitchFamily="65" charset="-12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CC00"/>
        </a:buClr>
        <a:buSzPct val="60000"/>
        <a:buFont typeface="Wingdings" panose="05000000000000000000" pitchFamily="2" charset="2"/>
        <a:buChar char="u"/>
        <a:defRPr kumimoji="1" sz="2400" b="1" kern="1200">
          <a:solidFill>
            <a:schemeClr val="tx1"/>
          </a:solidFill>
          <a:latin typeface="標楷體" panose="03000509000000000000" pitchFamily="65" charset="-120"/>
          <a:ea typeface="標楷體" panose="03000509000000000000" pitchFamily="65" charset="-12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l"/>
        <a:defRPr kumimoji="1" sz="2000" b="1" kern="1200">
          <a:solidFill>
            <a:schemeClr val="tx1"/>
          </a:solidFill>
          <a:latin typeface="標楷體" panose="03000509000000000000" pitchFamily="65" charset="-120"/>
          <a:ea typeface="標楷體" panose="03000509000000000000" pitchFamily="65" charset="-12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 b="1" kern="1200">
          <a:solidFill>
            <a:schemeClr val="tx1"/>
          </a:solidFill>
          <a:latin typeface="標楷體" panose="03000509000000000000" pitchFamily="65" charset="-120"/>
          <a:ea typeface="標楷體" panose="03000509000000000000" pitchFamily="65" charset="-12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21.xml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22.xml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0.xml"/><Relationship Id="rId3" Type="http://schemas.openxmlformats.org/officeDocument/2006/relationships/diagramLayout" Target="../diagrams/layout9.xml"/><Relationship Id="rId7" Type="http://schemas.openxmlformats.org/officeDocument/2006/relationships/diagramData" Target="../diagrams/data10.xml"/><Relationship Id="rId12" Type="http://schemas.openxmlformats.org/officeDocument/2006/relationships/slide" Target="slide12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11" Type="http://schemas.microsoft.com/office/2007/relationships/diagramDrawing" Target="../diagrams/drawing10.xml"/><Relationship Id="rId5" Type="http://schemas.openxmlformats.org/officeDocument/2006/relationships/diagramColors" Target="../diagrams/colors9.xml"/><Relationship Id="rId10" Type="http://schemas.openxmlformats.org/officeDocument/2006/relationships/diagramColors" Target="../diagrams/colors10.xml"/><Relationship Id="rId4" Type="http://schemas.openxmlformats.org/officeDocument/2006/relationships/diagramQuickStyle" Target="../diagrams/quickStyle9.xml"/><Relationship Id="rId9" Type="http://schemas.openxmlformats.org/officeDocument/2006/relationships/diagramQuickStyle" Target="../diagrams/quickStyle1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7" Type="http://schemas.openxmlformats.org/officeDocument/2006/relationships/slide" Target="slide17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642329" y="1853707"/>
            <a:ext cx="6166339" cy="1470025"/>
          </a:xfrm>
        </p:spPr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填寫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檢核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表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&amp;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最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有利標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準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用、參考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5099" y="4951718"/>
            <a:ext cx="6400800" cy="1768211"/>
          </a:xfrm>
        </p:spPr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賴佩青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秘書室管理科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3101853" y="3609914"/>
            <a:ext cx="32472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應注意事項</a:t>
            </a:r>
          </a:p>
        </p:txBody>
      </p:sp>
    </p:spTree>
    <p:extLst>
      <p:ext uri="{BB962C8B-B14F-4D97-AF65-F5344CB8AC3E}">
        <p14:creationId xmlns:p14="http://schemas.microsoft.com/office/powerpoint/2010/main" val="3728122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51692" y="807244"/>
            <a:ext cx="8616462" cy="725488"/>
          </a:xfrm>
        </p:spPr>
        <p:txBody>
          <a:bodyPr/>
          <a:lstStyle/>
          <a:p>
            <a:r>
              <a:rPr lang="zh-TW" altLang="en-US" dirty="0"/>
              <a:t>適用、準用、參考最有利標精神？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7000539" y="6282228"/>
            <a:ext cx="2133600" cy="476250"/>
          </a:xfrm>
        </p:spPr>
        <p:txBody>
          <a:bodyPr/>
          <a:lstStyle/>
          <a:p>
            <a:pPr>
              <a:defRPr/>
            </a:pPr>
            <a:fld id="{5E0386E3-A356-4CD5-AF4C-F24117DCB973}" type="slidenum">
              <a:rPr lang="en-US" altLang="zh-TW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>
                <a:defRPr/>
              </a:pPr>
              <a:t>10</a:t>
            </a:fld>
            <a:endParaRPr lang="en-US" altLang="zh-TW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19" name="群組 18"/>
          <p:cNvGrpSpPr/>
          <p:nvPr/>
        </p:nvGrpSpPr>
        <p:grpSpPr>
          <a:xfrm>
            <a:off x="611188" y="2837608"/>
            <a:ext cx="7983418" cy="862312"/>
            <a:chOff x="914398" y="2501605"/>
            <a:chExt cx="7983418" cy="862312"/>
          </a:xfrm>
        </p:grpSpPr>
        <p:sp>
          <p:nvSpPr>
            <p:cNvPr id="14" name="文字方塊 13"/>
            <p:cNvSpPr txBox="1"/>
            <p:nvPr/>
          </p:nvSpPr>
          <p:spPr>
            <a:xfrm>
              <a:off x="914398" y="2501605"/>
              <a:ext cx="1563443" cy="830997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zh-TW" altLang="en-US" sz="240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公開</a:t>
              </a:r>
              <a:r>
                <a:rPr lang="en-US" altLang="zh-TW" sz="240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/</a:t>
              </a:r>
              <a:r>
                <a:rPr lang="zh-TW" altLang="en-US" sz="240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選擇性</a:t>
              </a:r>
            </a:p>
          </p:txBody>
        </p:sp>
        <p:sp>
          <p:nvSpPr>
            <p:cNvPr id="15" name="加號 14"/>
            <p:cNvSpPr/>
            <p:nvPr/>
          </p:nvSpPr>
          <p:spPr bwMode="auto">
            <a:xfrm>
              <a:off x="2590800" y="2548497"/>
              <a:ext cx="715107" cy="703384"/>
            </a:xfrm>
            <a:prstGeom prst="mathPlus">
              <a:avLst/>
            </a:prstGeom>
            <a:solidFill>
              <a:schemeClr val="accent1"/>
            </a:solidFill>
            <a:ln w="3175" cap="flat" cmpd="tri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6" name="文字方塊 15"/>
            <p:cNvSpPr txBox="1"/>
            <p:nvPr/>
          </p:nvSpPr>
          <p:spPr>
            <a:xfrm>
              <a:off x="3305907" y="2532920"/>
              <a:ext cx="1563443" cy="830997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2400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適用</a:t>
              </a:r>
              <a:endParaRPr lang="en-US" altLang="zh-TW" sz="24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/>
              <a:r>
                <a:rPr lang="zh-TW" altLang="en-US" sz="2400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最</a:t>
              </a:r>
              <a:r>
                <a:rPr lang="zh-TW" altLang="en-US" sz="240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有利標</a:t>
              </a:r>
            </a:p>
          </p:txBody>
        </p:sp>
        <p:sp>
          <p:nvSpPr>
            <p:cNvPr id="18" name="文字方塊 17"/>
            <p:cNvSpPr txBox="1"/>
            <p:nvPr/>
          </p:nvSpPr>
          <p:spPr>
            <a:xfrm>
              <a:off x="5873258" y="2517803"/>
              <a:ext cx="3024558" cy="830997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zh-TW" altLang="en-US" sz="240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依據最有利標評選辦法</a:t>
              </a:r>
            </a:p>
          </p:txBody>
        </p:sp>
      </p:grpSp>
      <p:grpSp>
        <p:nvGrpSpPr>
          <p:cNvPr id="33" name="群組 32"/>
          <p:cNvGrpSpPr/>
          <p:nvPr/>
        </p:nvGrpSpPr>
        <p:grpSpPr>
          <a:xfrm>
            <a:off x="580361" y="4026798"/>
            <a:ext cx="8018996" cy="1015663"/>
            <a:chOff x="842061" y="3498303"/>
            <a:chExt cx="8018996" cy="1015663"/>
          </a:xfrm>
        </p:grpSpPr>
        <p:sp>
          <p:nvSpPr>
            <p:cNvPr id="21" name="文字方塊 20"/>
            <p:cNvSpPr txBox="1"/>
            <p:nvPr/>
          </p:nvSpPr>
          <p:spPr>
            <a:xfrm>
              <a:off x="842061" y="3601824"/>
              <a:ext cx="1587162" cy="830997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zh-TW" altLang="en-US" sz="2400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限制性招標</a:t>
              </a:r>
              <a:endParaRPr lang="zh-TW" altLang="en-US" sz="2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2" name="加號 21"/>
            <p:cNvSpPr/>
            <p:nvPr/>
          </p:nvSpPr>
          <p:spPr bwMode="auto">
            <a:xfrm>
              <a:off x="2516598" y="3686869"/>
              <a:ext cx="715107" cy="703384"/>
            </a:xfrm>
            <a:prstGeom prst="mathPlus">
              <a:avLst/>
            </a:prstGeom>
            <a:solidFill>
              <a:schemeClr val="accent1"/>
            </a:solidFill>
            <a:ln w="3175" cap="flat" cmpd="tri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3" name="文字方塊 22"/>
            <p:cNvSpPr txBox="1"/>
            <p:nvPr/>
          </p:nvSpPr>
          <p:spPr>
            <a:xfrm>
              <a:off x="3282187" y="3590637"/>
              <a:ext cx="1563443" cy="830997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240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準</a:t>
              </a:r>
              <a:r>
                <a:rPr lang="zh-TW" altLang="en-US" sz="2400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用</a:t>
              </a:r>
              <a:endParaRPr lang="en-US" altLang="zh-TW" sz="24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/>
              <a:r>
                <a:rPr lang="zh-TW" altLang="en-US" sz="2400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最</a:t>
              </a:r>
              <a:r>
                <a:rPr lang="zh-TW" altLang="en-US" sz="240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有利標</a:t>
              </a:r>
            </a:p>
          </p:txBody>
        </p:sp>
        <p:sp>
          <p:nvSpPr>
            <p:cNvPr id="25" name="文字方塊 24"/>
            <p:cNvSpPr txBox="1"/>
            <p:nvPr/>
          </p:nvSpPr>
          <p:spPr>
            <a:xfrm>
              <a:off x="5836500" y="3498303"/>
              <a:ext cx="3024557" cy="1015663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zh-TW" sz="200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1. </a:t>
              </a:r>
              <a:r>
                <a:rPr lang="zh-TW" altLang="en-US" sz="200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依據機關委託</a:t>
              </a:r>
              <a:r>
                <a:rPr lang="zh-TW" altLang="en-US" sz="2000" u="sng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專業服務</a:t>
              </a:r>
              <a:r>
                <a:rPr lang="zh-TW" altLang="en-US" sz="200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廠商評選及計費辦法</a:t>
              </a:r>
            </a:p>
            <a:p>
              <a:r>
                <a:rPr lang="en-US" altLang="zh-TW" sz="200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2.</a:t>
              </a:r>
              <a:r>
                <a:rPr lang="zh-TW" altLang="en-US" sz="200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準用最有利標評選辦法</a:t>
              </a:r>
            </a:p>
          </p:txBody>
        </p:sp>
      </p:grpSp>
      <p:grpSp>
        <p:nvGrpSpPr>
          <p:cNvPr id="27" name="群組 26"/>
          <p:cNvGrpSpPr/>
          <p:nvPr/>
        </p:nvGrpSpPr>
        <p:grpSpPr>
          <a:xfrm>
            <a:off x="634907" y="5351630"/>
            <a:ext cx="7959699" cy="1015663"/>
            <a:chOff x="914398" y="2433319"/>
            <a:chExt cx="7959699" cy="1015663"/>
          </a:xfrm>
        </p:grpSpPr>
        <p:sp>
          <p:nvSpPr>
            <p:cNvPr id="28" name="文字方塊 27"/>
            <p:cNvSpPr txBox="1"/>
            <p:nvPr/>
          </p:nvSpPr>
          <p:spPr>
            <a:xfrm>
              <a:off x="914398" y="2710319"/>
              <a:ext cx="1563443" cy="461665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zh-TW" altLang="en-US" sz="240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公開取得</a:t>
              </a:r>
            </a:p>
          </p:txBody>
        </p:sp>
        <p:sp>
          <p:nvSpPr>
            <p:cNvPr id="29" name="加號 28"/>
            <p:cNvSpPr/>
            <p:nvPr/>
          </p:nvSpPr>
          <p:spPr bwMode="auto">
            <a:xfrm>
              <a:off x="2590800" y="2548497"/>
              <a:ext cx="715107" cy="703384"/>
            </a:xfrm>
            <a:prstGeom prst="mathPlus">
              <a:avLst/>
            </a:prstGeom>
            <a:solidFill>
              <a:schemeClr val="accent1"/>
            </a:solidFill>
            <a:ln w="3175" cap="flat" cmpd="tri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0" name="文字方塊 29"/>
            <p:cNvSpPr txBox="1"/>
            <p:nvPr/>
          </p:nvSpPr>
          <p:spPr>
            <a:xfrm>
              <a:off x="3305907" y="2532920"/>
              <a:ext cx="1563443" cy="830997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2400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參考</a:t>
              </a:r>
              <a:endParaRPr lang="en-US" altLang="zh-TW" sz="24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/>
              <a:r>
                <a:rPr lang="zh-TW" altLang="en-US" sz="2400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最</a:t>
              </a:r>
              <a:r>
                <a:rPr lang="zh-TW" altLang="en-US" sz="240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有利</a:t>
              </a:r>
              <a:r>
                <a:rPr lang="zh-TW" altLang="en-US" sz="2400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標</a:t>
              </a:r>
              <a:endParaRPr lang="zh-TW" altLang="en-US" sz="2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2" name="文字方塊 31"/>
            <p:cNvSpPr txBox="1"/>
            <p:nvPr/>
          </p:nvSpPr>
          <p:spPr>
            <a:xfrm>
              <a:off x="5849539" y="2433319"/>
              <a:ext cx="3024558" cy="1015663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zh-TW" sz="200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1.</a:t>
              </a:r>
              <a:r>
                <a:rPr lang="zh-TW" altLang="en-US" sz="200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依據中央機關未達公告</a:t>
              </a:r>
              <a:r>
                <a:rPr lang="zh-TW" altLang="en-US" sz="2000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金額採購</a:t>
              </a:r>
              <a:r>
                <a:rPr lang="zh-TW" altLang="en-US" sz="200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招標辦法</a:t>
              </a:r>
            </a:p>
            <a:p>
              <a:r>
                <a:rPr lang="en-US" altLang="zh-TW" sz="200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2.</a:t>
              </a:r>
              <a:r>
                <a:rPr lang="zh-TW" altLang="en-US" sz="200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參考最有利標評選辦法</a:t>
              </a:r>
            </a:p>
          </p:txBody>
        </p:sp>
      </p:grpSp>
      <p:sp>
        <p:nvSpPr>
          <p:cNvPr id="34" name="向下箭號圖說文字 33"/>
          <p:cNvSpPr/>
          <p:nvPr/>
        </p:nvSpPr>
        <p:spPr bwMode="auto">
          <a:xfrm>
            <a:off x="727626" y="1735222"/>
            <a:ext cx="1354288" cy="808892"/>
          </a:xfrm>
          <a:prstGeom prst="downArrowCallout">
            <a:avLst/>
          </a:prstGeom>
          <a:solidFill>
            <a:schemeClr val="accent1"/>
          </a:solidFill>
          <a:ln w="12700" cap="flat" cmpd="tri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招標方式</a:t>
            </a:r>
          </a:p>
        </p:txBody>
      </p:sp>
      <p:sp>
        <p:nvSpPr>
          <p:cNvPr id="35" name="向下箭號圖說文字 34"/>
          <p:cNvSpPr/>
          <p:nvPr/>
        </p:nvSpPr>
        <p:spPr bwMode="auto">
          <a:xfrm>
            <a:off x="3181200" y="1741290"/>
            <a:ext cx="1354288" cy="808892"/>
          </a:xfrm>
          <a:prstGeom prst="downArrowCallout">
            <a:avLst/>
          </a:prstGeom>
          <a:solidFill>
            <a:schemeClr val="accent1"/>
          </a:solidFill>
          <a:ln w="12700" cap="flat" cmpd="tri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決標原則</a:t>
            </a:r>
          </a:p>
        </p:txBody>
      </p:sp>
      <p:sp>
        <p:nvSpPr>
          <p:cNvPr id="36" name="向下箭號圖說文字 35"/>
          <p:cNvSpPr/>
          <p:nvPr/>
        </p:nvSpPr>
        <p:spPr bwMode="auto">
          <a:xfrm>
            <a:off x="6428900" y="1735222"/>
            <a:ext cx="1871037" cy="808892"/>
          </a:xfrm>
          <a:prstGeom prst="downArrowCallout">
            <a:avLst/>
          </a:prstGeom>
          <a:solidFill>
            <a:schemeClr val="accent1"/>
          </a:solidFill>
          <a:ln w="12700" cap="flat" cmpd="tri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評選</a:t>
            </a:r>
            <a:r>
              <a:rPr kumimoji="1" lang="en-US" altLang="zh-TW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kumimoji="1" lang="zh-TW" alt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審</a:t>
            </a:r>
            <a:r>
              <a:rPr kumimoji="1" lang="en-US" altLang="zh-TW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kumimoji="1" lang="zh-TW" alt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規定</a:t>
            </a:r>
          </a:p>
        </p:txBody>
      </p:sp>
      <p:sp>
        <p:nvSpPr>
          <p:cNvPr id="39" name="向右箭號 38"/>
          <p:cNvSpPr/>
          <p:nvPr/>
        </p:nvSpPr>
        <p:spPr bwMode="auto">
          <a:xfrm>
            <a:off x="4785363" y="2981950"/>
            <a:ext cx="669873" cy="574224"/>
          </a:xfrm>
          <a:prstGeom prst="rightArrow">
            <a:avLst/>
          </a:prstGeom>
          <a:solidFill>
            <a:schemeClr val="accent1"/>
          </a:solidFill>
          <a:ln w="12700" cap="flat" cmpd="tri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40" name="向右箭號 39"/>
          <p:cNvSpPr/>
          <p:nvPr/>
        </p:nvSpPr>
        <p:spPr bwMode="auto">
          <a:xfrm>
            <a:off x="4787977" y="5579617"/>
            <a:ext cx="669873" cy="574224"/>
          </a:xfrm>
          <a:prstGeom prst="rightArrow">
            <a:avLst/>
          </a:prstGeom>
          <a:solidFill>
            <a:schemeClr val="accent1"/>
          </a:solidFill>
          <a:ln w="12700" cap="flat" cmpd="tri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41" name="向右箭號 40"/>
          <p:cNvSpPr/>
          <p:nvPr/>
        </p:nvSpPr>
        <p:spPr bwMode="auto">
          <a:xfrm>
            <a:off x="4787977" y="4247517"/>
            <a:ext cx="669873" cy="574224"/>
          </a:xfrm>
          <a:prstGeom prst="rightArrow">
            <a:avLst/>
          </a:prstGeom>
          <a:solidFill>
            <a:schemeClr val="accent1"/>
          </a:solidFill>
          <a:ln w="12700" cap="flat" cmpd="tri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93293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-46892" y="693005"/>
            <a:ext cx="9190892" cy="725488"/>
          </a:xfrm>
        </p:spPr>
        <p:txBody>
          <a:bodyPr/>
          <a:lstStyle/>
          <a:p>
            <a:r>
              <a:rPr lang="zh-TW" altLang="en-US" dirty="0"/>
              <a:t>採最有利標</a:t>
            </a:r>
            <a:r>
              <a:rPr lang="en-US" altLang="zh-TW" dirty="0" smtClean="0"/>
              <a:t>(</a:t>
            </a:r>
            <a:r>
              <a:rPr lang="zh-TW" altLang="en-US" dirty="0" smtClean="0"/>
              <a:t>準</a:t>
            </a:r>
            <a:r>
              <a:rPr lang="zh-TW" altLang="en-US" dirty="0"/>
              <a:t>用、參考</a:t>
            </a:r>
            <a:r>
              <a:rPr lang="en-US" altLang="zh-TW" dirty="0"/>
              <a:t>)</a:t>
            </a:r>
            <a:r>
              <a:rPr lang="zh-TW" altLang="en-US" dirty="0"/>
              <a:t>應注意事項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0386E3-A356-4CD5-AF4C-F24117DCB973}" type="slidenum">
              <a:rPr lang="en-US" altLang="zh-TW" smtClean="0"/>
              <a:pPr>
                <a:defRPr/>
              </a:pPr>
              <a:t>11</a:t>
            </a:fld>
            <a:endParaRPr lang="en-US" altLang="zh-TW"/>
          </a:p>
        </p:txBody>
      </p:sp>
      <p:graphicFrame>
        <p:nvGraphicFramePr>
          <p:cNvPr id="6" name="資料庫圖表 5"/>
          <p:cNvGraphicFramePr/>
          <p:nvPr>
            <p:extLst>
              <p:ext uri="{D42A27DB-BD31-4B8C-83A1-F6EECF244321}">
                <p14:modId xmlns:p14="http://schemas.microsoft.com/office/powerpoint/2010/main" val="3056217087"/>
              </p:ext>
            </p:extLst>
          </p:nvPr>
        </p:nvGraphicFramePr>
        <p:xfrm>
          <a:off x="1137140" y="1500554"/>
          <a:ext cx="7174522" cy="48299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向右箭號 6"/>
          <p:cNvSpPr/>
          <p:nvPr/>
        </p:nvSpPr>
        <p:spPr bwMode="auto">
          <a:xfrm>
            <a:off x="257907" y="3012831"/>
            <a:ext cx="1453661" cy="1113692"/>
          </a:xfrm>
          <a:prstGeom prst="rightArrow">
            <a:avLst/>
          </a:prstGeom>
          <a:solidFill>
            <a:schemeClr val="accent1"/>
          </a:solidFill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20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委員人數</a:t>
            </a:r>
          </a:p>
        </p:txBody>
      </p:sp>
      <p:sp>
        <p:nvSpPr>
          <p:cNvPr id="8" name="向右箭號 7"/>
          <p:cNvSpPr/>
          <p:nvPr/>
        </p:nvSpPr>
        <p:spPr bwMode="auto">
          <a:xfrm>
            <a:off x="257907" y="4855430"/>
            <a:ext cx="1453661" cy="1113692"/>
          </a:xfrm>
          <a:prstGeom prst="rightArrow">
            <a:avLst/>
          </a:prstGeom>
          <a:solidFill>
            <a:schemeClr val="accent1"/>
          </a:solidFill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20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召集人</a:t>
            </a:r>
          </a:p>
        </p:txBody>
      </p:sp>
    </p:spTree>
    <p:extLst>
      <p:ext uri="{BB962C8B-B14F-4D97-AF65-F5344CB8AC3E}">
        <p14:creationId xmlns:p14="http://schemas.microsoft.com/office/powerpoint/2010/main" val="1792525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E0386E3-A356-4CD5-AF4C-F24117DCB973}" type="slidenum">
              <a:rPr kumimoji="1" lang="en-US" altLang="zh-TW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1" lang="en-US" altLang="zh-TW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</p:txBody>
      </p:sp>
      <p:graphicFrame>
        <p:nvGraphicFramePr>
          <p:cNvPr id="6" name="資料庫圖表 5"/>
          <p:cNvGraphicFramePr/>
          <p:nvPr>
            <p:extLst>
              <p:ext uri="{D42A27DB-BD31-4B8C-83A1-F6EECF244321}">
                <p14:modId xmlns:p14="http://schemas.microsoft.com/office/powerpoint/2010/main" val="125259609"/>
              </p:ext>
            </p:extLst>
          </p:nvPr>
        </p:nvGraphicFramePr>
        <p:xfrm>
          <a:off x="1154723" y="1500554"/>
          <a:ext cx="7174522" cy="48299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向右箭號 6">
            <a:hlinkClick r:id="rId8" action="ppaction://hlinksldjump"/>
          </p:cNvPr>
          <p:cNvSpPr/>
          <p:nvPr/>
        </p:nvSpPr>
        <p:spPr bwMode="auto">
          <a:xfrm>
            <a:off x="257907" y="2980440"/>
            <a:ext cx="1453661" cy="1113692"/>
          </a:xfrm>
          <a:prstGeom prst="rightArrow">
            <a:avLst/>
          </a:prstGeom>
          <a:solidFill>
            <a:schemeClr val="accent1"/>
          </a:solidFill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2000" b="0" i="0" u="sng" strike="noStrike" kern="1200" cap="none" spc="0" normalizeH="0" baseline="0" noProof="0" dirty="0" smtClean="0">
                <a:ln>
                  <a:noFill/>
                </a:ln>
                <a:solidFill>
                  <a:srgbClr val="BBE0E3">
                    <a:lumMod val="50000"/>
                  </a:srgb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hlinkClick r:id="rId8" action="ppaction://hlinksldjump"/>
              </a:rPr>
              <a:t>徵詢委員</a:t>
            </a:r>
            <a:endParaRPr kumimoji="1" lang="zh-TW" altLang="en-US" sz="2000" b="0" i="0" u="sng" strike="noStrike" kern="1200" cap="none" spc="0" normalizeH="0" baseline="0" noProof="0" dirty="0" smtClean="0">
              <a:ln>
                <a:noFill/>
              </a:ln>
              <a:solidFill>
                <a:srgbClr val="BBE0E3">
                  <a:lumMod val="50000"/>
                </a:srgbClr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8" name="向右箭號 7"/>
          <p:cNvSpPr/>
          <p:nvPr/>
        </p:nvSpPr>
        <p:spPr bwMode="auto">
          <a:xfrm>
            <a:off x="257907" y="4855430"/>
            <a:ext cx="1453661" cy="1113692"/>
          </a:xfrm>
          <a:prstGeom prst="rightArrow">
            <a:avLst/>
          </a:prstGeom>
          <a:solidFill>
            <a:schemeClr val="accent1"/>
          </a:solidFill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000" dirty="0" smtClean="0">
                <a:solidFill>
                  <a:srgbClr val="BBE0E3">
                    <a:lumMod val="5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外聘委員</a:t>
            </a:r>
            <a:endParaRPr kumimoji="1" lang="zh-TW" alt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BBE0E3">
                  <a:lumMod val="50000"/>
                </a:srgbClr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9" name="標題 1"/>
          <p:cNvSpPr txBox="1">
            <a:spLocks/>
          </p:cNvSpPr>
          <p:nvPr/>
        </p:nvSpPr>
        <p:spPr bwMode="auto">
          <a:xfrm>
            <a:off x="-46892" y="693005"/>
            <a:ext cx="9190892" cy="72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 kern="120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50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50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50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50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3500">
                <a:solidFill>
                  <a:schemeClr val="tx2"/>
                </a:solidFill>
                <a:latin typeface="Arial" panose="020B0604020202020204" pitchFamily="34" charset="0"/>
                <a:ea typeface="華康儷中黑" pitchFamily="49" charset="-12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3500">
                <a:solidFill>
                  <a:schemeClr val="tx2"/>
                </a:solidFill>
                <a:latin typeface="Arial" panose="020B0604020202020204" pitchFamily="34" charset="0"/>
                <a:ea typeface="華康儷中黑" pitchFamily="49" charset="-12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3500">
                <a:solidFill>
                  <a:schemeClr val="tx2"/>
                </a:solidFill>
                <a:latin typeface="Arial" panose="020B0604020202020204" pitchFamily="34" charset="0"/>
                <a:ea typeface="華康儷中黑" pitchFamily="49" charset="-12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3500">
                <a:solidFill>
                  <a:schemeClr val="tx2"/>
                </a:solidFill>
                <a:latin typeface="Arial" panose="020B0604020202020204" pitchFamily="34" charset="0"/>
                <a:ea typeface="華康儷中黑" pitchFamily="49" charset="-120"/>
              </a:defRPr>
            </a:lvl9pPr>
          </a:lstStyle>
          <a:p>
            <a:r>
              <a:rPr lang="zh-TW" altLang="en-US" dirty="0" smtClean="0"/>
              <a:t>採最有利標</a:t>
            </a:r>
            <a:r>
              <a:rPr lang="en-US" altLang="zh-TW" dirty="0" smtClean="0"/>
              <a:t>(</a:t>
            </a:r>
            <a:r>
              <a:rPr lang="zh-TW" altLang="en-US" dirty="0" smtClean="0"/>
              <a:t>準用、參考</a:t>
            </a:r>
            <a:r>
              <a:rPr lang="en-US" altLang="zh-TW" dirty="0" smtClean="0"/>
              <a:t>)</a:t>
            </a:r>
            <a:r>
              <a:rPr lang="zh-TW" altLang="en-US" dirty="0" smtClean="0"/>
              <a:t>應注意事項</a:t>
            </a:r>
            <a:endParaRPr lang="zh-TW" altLang="en-US" dirty="0"/>
          </a:p>
        </p:txBody>
      </p:sp>
      <p:sp>
        <p:nvSpPr>
          <p:cNvPr id="2" name="文字方塊 1"/>
          <p:cNvSpPr txBox="1"/>
          <p:nvPr/>
        </p:nvSpPr>
        <p:spPr>
          <a:xfrm>
            <a:off x="7725508" y="2770693"/>
            <a:ext cx="14184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已可得知該人員</a:t>
            </a:r>
            <a:r>
              <a:rPr lang="zh-TW" altLang="en-US" sz="16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無擔任委員可能</a:t>
            </a:r>
            <a:r>
              <a:rPr lang="zh-TW" altLang="en-US" sz="1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，請勿將其放入內派委員建議名單。</a:t>
            </a:r>
            <a:endParaRPr lang="zh-TW" altLang="en-US" sz="1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43097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0386E3-A356-4CD5-AF4C-F24117DCB973}" type="slidenum">
              <a:rPr lang="en-US" altLang="zh-TW" smtClean="0"/>
              <a:pPr>
                <a:defRPr/>
              </a:pPr>
              <a:t>13</a:t>
            </a:fld>
            <a:endParaRPr lang="en-US" altLang="zh-TW"/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380724"/>
              </p:ext>
            </p:extLst>
          </p:nvPr>
        </p:nvGraphicFramePr>
        <p:xfrm>
          <a:off x="643296" y="2808828"/>
          <a:ext cx="7848610" cy="3200398"/>
        </p:xfrm>
        <a:graphic>
          <a:graphicData uri="http://schemas.openxmlformats.org/drawingml/2006/table">
            <a:tbl>
              <a:tblPr firstRow="1" firstCol="1" bandRow="1"/>
              <a:tblGrid>
                <a:gridCol w="713510">
                  <a:extLst>
                    <a:ext uri="{9D8B030D-6E8A-4147-A177-3AD203B41FA5}">
                      <a16:colId xmlns:a16="http://schemas.microsoft.com/office/drawing/2014/main" val="3045948707"/>
                    </a:ext>
                  </a:extLst>
                </a:gridCol>
                <a:gridCol w="713510">
                  <a:extLst>
                    <a:ext uri="{9D8B030D-6E8A-4147-A177-3AD203B41FA5}">
                      <a16:colId xmlns:a16="http://schemas.microsoft.com/office/drawing/2014/main" val="3817327063"/>
                    </a:ext>
                  </a:extLst>
                </a:gridCol>
                <a:gridCol w="713510">
                  <a:extLst>
                    <a:ext uri="{9D8B030D-6E8A-4147-A177-3AD203B41FA5}">
                      <a16:colId xmlns:a16="http://schemas.microsoft.com/office/drawing/2014/main" val="57950806"/>
                    </a:ext>
                  </a:extLst>
                </a:gridCol>
                <a:gridCol w="713510">
                  <a:extLst>
                    <a:ext uri="{9D8B030D-6E8A-4147-A177-3AD203B41FA5}">
                      <a16:colId xmlns:a16="http://schemas.microsoft.com/office/drawing/2014/main" val="197753334"/>
                    </a:ext>
                  </a:extLst>
                </a:gridCol>
                <a:gridCol w="713510">
                  <a:extLst>
                    <a:ext uri="{9D8B030D-6E8A-4147-A177-3AD203B41FA5}">
                      <a16:colId xmlns:a16="http://schemas.microsoft.com/office/drawing/2014/main" val="4110216586"/>
                    </a:ext>
                  </a:extLst>
                </a:gridCol>
                <a:gridCol w="713510">
                  <a:extLst>
                    <a:ext uri="{9D8B030D-6E8A-4147-A177-3AD203B41FA5}">
                      <a16:colId xmlns:a16="http://schemas.microsoft.com/office/drawing/2014/main" val="2954157495"/>
                    </a:ext>
                  </a:extLst>
                </a:gridCol>
                <a:gridCol w="713510">
                  <a:extLst>
                    <a:ext uri="{9D8B030D-6E8A-4147-A177-3AD203B41FA5}">
                      <a16:colId xmlns:a16="http://schemas.microsoft.com/office/drawing/2014/main" val="2594393073"/>
                    </a:ext>
                  </a:extLst>
                </a:gridCol>
                <a:gridCol w="713510">
                  <a:extLst>
                    <a:ext uri="{9D8B030D-6E8A-4147-A177-3AD203B41FA5}">
                      <a16:colId xmlns:a16="http://schemas.microsoft.com/office/drawing/2014/main" val="3361579256"/>
                    </a:ext>
                  </a:extLst>
                </a:gridCol>
                <a:gridCol w="713510">
                  <a:extLst>
                    <a:ext uri="{9D8B030D-6E8A-4147-A177-3AD203B41FA5}">
                      <a16:colId xmlns:a16="http://schemas.microsoft.com/office/drawing/2014/main" val="9188978"/>
                    </a:ext>
                  </a:extLst>
                </a:gridCol>
                <a:gridCol w="713510">
                  <a:extLst>
                    <a:ext uri="{9D8B030D-6E8A-4147-A177-3AD203B41FA5}">
                      <a16:colId xmlns:a16="http://schemas.microsoft.com/office/drawing/2014/main" val="8161522"/>
                    </a:ext>
                  </a:extLst>
                </a:gridCol>
                <a:gridCol w="713510">
                  <a:extLst>
                    <a:ext uri="{9D8B030D-6E8A-4147-A177-3AD203B41FA5}">
                      <a16:colId xmlns:a16="http://schemas.microsoft.com/office/drawing/2014/main" val="1259544308"/>
                    </a:ext>
                  </a:extLst>
                </a:gridCol>
              </a:tblGrid>
              <a:tr h="85238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  <a:endParaRPr lang="zh-TW" sz="20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18</a:t>
                      </a:r>
                      <a:r>
                        <a:rPr lang="zh-TW" sz="200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上</a:t>
                      </a:r>
                      <a:endParaRPr lang="zh-TW" sz="20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18</a:t>
                      </a:r>
                      <a:r>
                        <a:rPr lang="zh-TW" sz="200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下</a:t>
                      </a:r>
                      <a:endParaRPr lang="zh-TW" sz="20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19</a:t>
                      </a:r>
                      <a:r>
                        <a:rPr lang="zh-TW" sz="20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上</a:t>
                      </a:r>
                      <a:endParaRPr lang="zh-TW" sz="20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19</a:t>
                      </a:r>
                      <a:r>
                        <a:rPr lang="zh-TW" sz="200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下</a:t>
                      </a:r>
                      <a:endParaRPr lang="zh-TW" sz="20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</a:t>
                      </a:r>
                      <a:r>
                        <a:rPr lang="zh-TW" sz="200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上</a:t>
                      </a:r>
                      <a:endParaRPr lang="zh-TW" sz="20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</a:t>
                      </a:r>
                      <a:r>
                        <a:rPr lang="zh-TW" sz="200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下</a:t>
                      </a:r>
                      <a:endParaRPr lang="zh-TW" sz="20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21</a:t>
                      </a:r>
                      <a:r>
                        <a:rPr lang="zh-TW" sz="20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上</a:t>
                      </a:r>
                      <a:endParaRPr lang="zh-TW" sz="20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sz="14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召集人不行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sz="14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21</a:t>
                      </a:r>
                      <a:r>
                        <a:rPr lang="zh-TW" sz="200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下</a:t>
                      </a:r>
                      <a:endParaRPr lang="zh-TW" sz="20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22</a:t>
                      </a:r>
                      <a:r>
                        <a:rPr lang="zh-TW" sz="200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上</a:t>
                      </a:r>
                      <a:endParaRPr lang="zh-TW" sz="20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22</a:t>
                      </a:r>
                      <a:r>
                        <a:rPr lang="zh-TW" sz="200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下</a:t>
                      </a:r>
                      <a:endParaRPr lang="zh-TW" sz="20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2106453"/>
                  </a:ext>
                </a:extLst>
              </a:tr>
              <a:tr h="33543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正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v</a:t>
                      </a:r>
                      <a:endParaRPr lang="zh-TW" sz="200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v</a:t>
                      </a:r>
                      <a:endParaRPr lang="zh-TW" sz="200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v</a:t>
                      </a:r>
                      <a:endParaRPr lang="zh-TW" sz="200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v</a:t>
                      </a:r>
                      <a:endParaRPr lang="zh-TW" sz="200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v</a:t>
                      </a:r>
                      <a:endParaRPr lang="zh-TW" sz="200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v</a:t>
                      </a:r>
                      <a:endParaRPr lang="zh-TW" sz="200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v</a:t>
                      </a:r>
                      <a:endParaRPr lang="zh-TW" sz="200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v</a:t>
                      </a:r>
                      <a:endParaRPr lang="zh-TW" sz="2000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5858926"/>
                  </a:ext>
                </a:extLst>
              </a:tr>
              <a:tr h="33543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正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v</a:t>
                      </a:r>
                      <a:endParaRPr lang="zh-TW" sz="200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v</a:t>
                      </a:r>
                      <a:endParaRPr lang="zh-TW" sz="200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v</a:t>
                      </a:r>
                      <a:endParaRPr lang="zh-TW" sz="200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v</a:t>
                      </a:r>
                      <a:endParaRPr lang="zh-TW" sz="200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v</a:t>
                      </a:r>
                      <a:endParaRPr lang="zh-TW" sz="2000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9769501"/>
                  </a:ext>
                </a:extLst>
              </a:tr>
              <a:tr h="33543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正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v</a:t>
                      </a:r>
                      <a:endParaRPr lang="zh-TW" sz="200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v</a:t>
                      </a:r>
                      <a:endParaRPr lang="zh-TW" sz="200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v</a:t>
                      </a:r>
                      <a:endParaRPr lang="zh-TW" sz="200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v</a:t>
                      </a:r>
                      <a:endParaRPr lang="zh-TW" sz="200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0808307"/>
                  </a:ext>
                </a:extLst>
              </a:tr>
              <a:tr h="33543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備</a:t>
                      </a: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sz="20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0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mail</a:t>
                      </a:r>
                      <a:r>
                        <a:rPr lang="zh-TW" sz="200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回覆不行</a:t>
                      </a:r>
                      <a:endParaRPr lang="zh-TW" sz="20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7517897"/>
                  </a:ext>
                </a:extLst>
              </a:tr>
              <a:tr h="33543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備</a:t>
                      </a: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20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0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10904291610</a:t>
                      </a:r>
                      <a:r>
                        <a:rPr lang="zh-TW" sz="200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電話連繫回覆不行</a:t>
                      </a:r>
                      <a:endParaRPr lang="zh-TW" sz="20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965231"/>
                  </a:ext>
                </a:extLst>
              </a:tr>
              <a:tr h="33543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備</a:t>
                      </a: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endParaRPr lang="zh-TW" sz="20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0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10904301158</a:t>
                      </a:r>
                      <a:r>
                        <a:rPr lang="zh-TW" sz="200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電話連繫回覆不行</a:t>
                      </a:r>
                      <a:endParaRPr lang="zh-TW" sz="20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139348"/>
                  </a:ext>
                </a:extLst>
              </a:tr>
              <a:tr h="33543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備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sz="20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  <a:endParaRPr lang="zh-TW" sz="20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  <a:endParaRPr lang="zh-TW" sz="20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  <a:endParaRPr lang="zh-TW" sz="20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  <a:endParaRPr lang="zh-TW" sz="20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v</a:t>
                      </a:r>
                      <a:endParaRPr lang="zh-TW" sz="20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  <a:endParaRPr lang="zh-TW" sz="20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v</a:t>
                      </a:r>
                      <a:endParaRPr lang="zh-TW" sz="20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  <a:endParaRPr lang="zh-TW" sz="20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v</a:t>
                      </a:r>
                      <a:endParaRPr lang="zh-TW" sz="20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v</a:t>
                      </a:r>
                      <a:endParaRPr lang="zh-TW" sz="20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7783558"/>
                  </a:ext>
                </a:extLst>
              </a:tr>
            </a:tbl>
          </a:graphicData>
        </a:graphic>
      </p:graphicFrame>
      <p:sp>
        <p:nvSpPr>
          <p:cNvPr id="6" name="文字方塊 5"/>
          <p:cNvSpPr txBox="1"/>
          <p:nvPr/>
        </p:nvSpPr>
        <p:spPr>
          <a:xfrm>
            <a:off x="643297" y="2357385"/>
            <a:ext cx="784861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採</a:t>
            </a: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同時</a:t>
            </a:r>
            <a:r>
              <a:rPr lang="zh-TW" altLang="en-US" sz="22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詢問擔任委員意願</a:t>
            </a: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及</a:t>
            </a:r>
            <a:r>
              <a:rPr lang="zh-TW" altLang="en-US" sz="22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調查會議時間</a:t>
            </a: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之方式</a:t>
            </a: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詢問專家學者</a:t>
            </a:r>
            <a:endParaRPr lang="zh-TW" altLang="en-US" sz="2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483571" y="724175"/>
            <a:ext cx="81680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案例：專家學者</a:t>
            </a:r>
            <a:r>
              <a:rPr lang="zh-TW" altLang="en-US" sz="24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已勾選「願意擔任委員」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，卻因可出席會議時間與機關不同，被機關列為不同意擔任委員而繼續往下徵詢。</a:t>
            </a: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28274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0386E3-A356-4CD5-AF4C-F24117DCB973}" type="slidenum">
              <a:rPr lang="en-US" altLang="zh-TW" smtClean="0"/>
              <a:pPr>
                <a:defRPr/>
              </a:pPr>
              <a:t>14</a:t>
            </a:fld>
            <a:endParaRPr lang="en-US" altLang="zh-TW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3"/>
          <a:srcRect l="37352" t="25954" r="36819" b="12484"/>
          <a:stretch/>
        </p:blipFill>
        <p:spPr>
          <a:xfrm>
            <a:off x="303340" y="449052"/>
            <a:ext cx="4133088" cy="615696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4"/>
          <a:srcRect l="37886" t="25452" r="36971" b="13653"/>
          <a:stretch/>
        </p:blipFill>
        <p:spPr>
          <a:xfrm>
            <a:off x="4846320" y="449052"/>
            <a:ext cx="4039772" cy="6115032"/>
          </a:xfrm>
          <a:prstGeom prst="rect">
            <a:avLst/>
          </a:prstGeom>
          <a:ln cmpd="sng">
            <a:solidFill>
              <a:schemeClr val="tx1"/>
            </a:solidFill>
          </a:ln>
        </p:spPr>
      </p:pic>
      <p:sp>
        <p:nvSpPr>
          <p:cNvPr id="7" name="圓角矩形 6"/>
          <p:cNvSpPr/>
          <p:nvPr/>
        </p:nvSpPr>
        <p:spPr bwMode="auto">
          <a:xfrm>
            <a:off x="398585" y="1676400"/>
            <a:ext cx="3950677" cy="1078523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8" name="圓角矩形 7"/>
          <p:cNvSpPr/>
          <p:nvPr/>
        </p:nvSpPr>
        <p:spPr bwMode="auto">
          <a:xfrm>
            <a:off x="4935415" y="3001108"/>
            <a:ext cx="3833447" cy="1406769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cxnSp>
        <p:nvCxnSpPr>
          <p:cNvPr id="10" name="直線接點 9"/>
          <p:cNvCxnSpPr/>
          <p:nvPr/>
        </p:nvCxnSpPr>
        <p:spPr bwMode="auto">
          <a:xfrm>
            <a:off x="5287108" y="2262554"/>
            <a:ext cx="2649415" cy="0"/>
          </a:xfrm>
          <a:prstGeom prst="line">
            <a:avLst/>
          </a:prstGeom>
          <a:solidFill>
            <a:schemeClr val="accent1"/>
          </a:solidFill>
          <a:ln w="19050" cap="flat" cmpd="tri" algn="ctr">
            <a:solidFill>
              <a:srgbClr val="FF0000"/>
            </a:solidFill>
            <a:prstDash val="solid"/>
            <a:round/>
            <a:headEnd type="none" w="med" len="med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581116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E0386E3-A356-4CD5-AF4C-F24117DCB973}" type="slidenum">
              <a:rPr kumimoji="1" lang="en-US" altLang="zh-TW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1" lang="en-US" altLang="zh-TW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</p:txBody>
      </p:sp>
      <p:graphicFrame>
        <p:nvGraphicFramePr>
          <p:cNvPr id="6" name="資料庫圖表 5"/>
          <p:cNvGraphicFramePr/>
          <p:nvPr>
            <p:extLst>
              <p:ext uri="{D42A27DB-BD31-4B8C-83A1-F6EECF244321}">
                <p14:modId xmlns:p14="http://schemas.microsoft.com/office/powerpoint/2010/main" val="911079551"/>
              </p:ext>
            </p:extLst>
          </p:nvPr>
        </p:nvGraphicFramePr>
        <p:xfrm>
          <a:off x="1154723" y="1500554"/>
          <a:ext cx="7174522" cy="48299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向右箭號 6"/>
          <p:cNvSpPr/>
          <p:nvPr/>
        </p:nvSpPr>
        <p:spPr bwMode="auto">
          <a:xfrm>
            <a:off x="257907" y="2980440"/>
            <a:ext cx="1453661" cy="1113692"/>
          </a:xfrm>
          <a:prstGeom prst="rightArrow">
            <a:avLst/>
          </a:prstGeom>
          <a:solidFill>
            <a:schemeClr val="accent1"/>
          </a:solidFill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 eaLnBrk="1" hangingPunct="1">
              <a:defRPr/>
            </a:pPr>
            <a:r>
              <a:rPr lang="zh-TW" altLang="en-US" sz="2000">
                <a:solidFill>
                  <a:srgbClr val="BBE0E3">
                    <a:lumMod val="5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名單保密</a:t>
            </a:r>
            <a:endParaRPr lang="zh-TW" altLang="en-US" sz="2000" dirty="0">
              <a:solidFill>
                <a:srgbClr val="BBE0E3">
                  <a:lumMod val="5000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向右箭號 7"/>
          <p:cNvSpPr/>
          <p:nvPr/>
        </p:nvSpPr>
        <p:spPr bwMode="auto">
          <a:xfrm>
            <a:off x="257907" y="4855430"/>
            <a:ext cx="1453661" cy="1113692"/>
          </a:xfrm>
          <a:prstGeom prst="rightArrow">
            <a:avLst/>
          </a:prstGeom>
          <a:solidFill>
            <a:schemeClr val="accent1"/>
          </a:solidFill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zh-TW" altLang="en-US" sz="2000" dirty="0">
                <a:solidFill>
                  <a:srgbClr val="BBE0E3">
                    <a:lumMod val="5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名單</a:t>
            </a:r>
            <a:r>
              <a:rPr lang="zh-TW" altLang="en-US" sz="2000" dirty="0" smtClean="0">
                <a:solidFill>
                  <a:srgbClr val="BBE0E3">
                    <a:lumMod val="5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公開</a:t>
            </a:r>
            <a:endParaRPr lang="zh-TW" altLang="en-US" sz="2000" dirty="0">
              <a:solidFill>
                <a:srgbClr val="BBE0E3">
                  <a:lumMod val="5000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標題 1"/>
          <p:cNvSpPr txBox="1">
            <a:spLocks/>
          </p:cNvSpPr>
          <p:nvPr/>
        </p:nvSpPr>
        <p:spPr bwMode="auto">
          <a:xfrm>
            <a:off x="-46892" y="693005"/>
            <a:ext cx="9190892" cy="72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 kern="120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50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50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50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50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3500">
                <a:solidFill>
                  <a:schemeClr val="tx2"/>
                </a:solidFill>
                <a:latin typeface="Arial" panose="020B0604020202020204" pitchFamily="34" charset="0"/>
                <a:ea typeface="華康儷中黑" pitchFamily="49" charset="-12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3500">
                <a:solidFill>
                  <a:schemeClr val="tx2"/>
                </a:solidFill>
                <a:latin typeface="Arial" panose="020B0604020202020204" pitchFamily="34" charset="0"/>
                <a:ea typeface="華康儷中黑" pitchFamily="49" charset="-12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3500">
                <a:solidFill>
                  <a:schemeClr val="tx2"/>
                </a:solidFill>
                <a:latin typeface="Arial" panose="020B0604020202020204" pitchFamily="34" charset="0"/>
                <a:ea typeface="華康儷中黑" pitchFamily="49" charset="-12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3500">
                <a:solidFill>
                  <a:schemeClr val="tx2"/>
                </a:solidFill>
                <a:latin typeface="Arial" panose="020B0604020202020204" pitchFamily="34" charset="0"/>
                <a:ea typeface="華康儷中黑" pitchFamily="49" charset="-12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採最有利標</a:t>
            </a:r>
            <a:r>
              <a:rPr kumimoji="1" lang="en-US" altLang="zh-TW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(</a:t>
            </a:r>
            <a:r>
              <a:rPr kumimoji="1" lang="zh-TW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準用、參考</a:t>
            </a:r>
            <a:r>
              <a:rPr kumimoji="1" lang="en-US" altLang="zh-TW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)</a:t>
            </a:r>
            <a:r>
              <a:rPr kumimoji="1" lang="zh-TW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應注意事項</a:t>
            </a:r>
            <a:endParaRPr kumimoji="1" lang="zh-TW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j-cs"/>
            </a:endParaRPr>
          </a:p>
        </p:txBody>
      </p:sp>
      <p:sp>
        <p:nvSpPr>
          <p:cNvPr id="2" name="圓角矩形 1"/>
          <p:cNvSpPr/>
          <p:nvPr/>
        </p:nvSpPr>
        <p:spPr bwMode="auto">
          <a:xfrm rot="20466575">
            <a:off x="3643594" y="3863569"/>
            <a:ext cx="1052077" cy="461127"/>
          </a:xfrm>
          <a:prstGeom prst="roundRect">
            <a:avLst>
              <a:gd name="adj" fmla="val 21111"/>
            </a:avLst>
          </a:prstGeom>
          <a:noFill/>
          <a:ln w="38100" cap="flat" cmpd="tri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密件</a:t>
            </a:r>
          </a:p>
        </p:txBody>
      </p:sp>
      <p:sp>
        <p:nvSpPr>
          <p:cNvPr id="10" name="圓角矩形 9"/>
          <p:cNvSpPr/>
          <p:nvPr/>
        </p:nvSpPr>
        <p:spPr bwMode="auto">
          <a:xfrm rot="20466575">
            <a:off x="6826408" y="3863568"/>
            <a:ext cx="1052077" cy="461127"/>
          </a:xfrm>
          <a:prstGeom prst="roundRect">
            <a:avLst>
              <a:gd name="adj" fmla="val 21111"/>
            </a:avLst>
          </a:prstGeom>
          <a:noFill/>
          <a:ln w="38100" cap="flat" cmpd="tri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密件</a:t>
            </a:r>
          </a:p>
        </p:txBody>
      </p:sp>
    </p:spTree>
    <p:extLst>
      <p:ext uri="{BB962C8B-B14F-4D97-AF65-F5344CB8AC3E}">
        <p14:creationId xmlns:p14="http://schemas.microsoft.com/office/powerpoint/2010/main" val="2968667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E0386E3-A356-4CD5-AF4C-F24117DCB973}" type="slidenum">
              <a:rPr kumimoji="1" lang="en-US" altLang="zh-TW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1" lang="en-US" altLang="zh-TW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</p:txBody>
      </p:sp>
      <p:graphicFrame>
        <p:nvGraphicFramePr>
          <p:cNvPr id="6" name="資料庫圖表 5"/>
          <p:cNvGraphicFramePr/>
          <p:nvPr>
            <p:extLst>
              <p:ext uri="{D42A27DB-BD31-4B8C-83A1-F6EECF244321}">
                <p14:modId xmlns:p14="http://schemas.microsoft.com/office/powerpoint/2010/main" val="2487378526"/>
              </p:ext>
            </p:extLst>
          </p:nvPr>
        </p:nvGraphicFramePr>
        <p:xfrm>
          <a:off x="1195755" y="1500554"/>
          <a:ext cx="7174522" cy="48299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向右箭號 6"/>
          <p:cNvSpPr/>
          <p:nvPr/>
        </p:nvSpPr>
        <p:spPr bwMode="auto">
          <a:xfrm>
            <a:off x="269631" y="2977662"/>
            <a:ext cx="1453661" cy="1113692"/>
          </a:xfrm>
          <a:prstGeom prst="rightArrow">
            <a:avLst/>
          </a:prstGeom>
          <a:solidFill>
            <a:schemeClr val="accent1"/>
          </a:solidFill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BBE0E3">
                    <a:lumMod val="50000"/>
                  </a:srgb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工作小組</a:t>
            </a:r>
          </a:p>
        </p:txBody>
      </p:sp>
      <p:sp>
        <p:nvSpPr>
          <p:cNvPr id="8" name="向右箭號 7"/>
          <p:cNvSpPr/>
          <p:nvPr/>
        </p:nvSpPr>
        <p:spPr bwMode="auto">
          <a:xfrm>
            <a:off x="269630" y="4855430"/>
            <a:ext cx="1453661" cy="1113692"/>
          </a:xfrm>
          <a:prstGeom prst="rightArrow">
            <a:avLst/>
          </a:prstGeom>
          <a:solidFill>
            <a:schemeClr val="accent1"/>
          </a:solidFill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BBE0E3">
                    <a:lumMod val="50000"/>
                  </a:srgb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出席會議</a:t>
            </a:r>
          </a:p>
        </p:txBody>
      </p:sp>
      <p:sp>
        <p:nvSpPr>
          <p:cNvPr id="9" name="標題 1"/>
          <p:cNvSpPr txBox="1">
            <a:spLocks/>
          </p:cNvSpPr>
          <p:nvPr/>
        </p:nvSpPr>
        <p:spPr bwMode="auto">
          <a:xfrm>
            <a:off x="-46892" y="693005"/>
            <a:ext cx="9190892" cy="72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 kern="120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50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50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50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50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3500">
                <a:solidFill>
                  <a:schemeClr val="tx2"/>
                </a:solidFill>
                <a:latin typeface="Arial" panose="020B0604020202020204" pitchFamily="34" charset="0"/>
                <a:ea typeface="華康儷中黑" pitchFamily="49" charset="-12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3500">
                <a:solidFill>
                  <a:schemeClr val="tx2"/>
                </a:solidFill>
                <a:latin typeface="Arial" panose="020B0604020202020204" pitchFamily="34" charset="0"/>
                <a:ea typeface="華康儷中黑" pitchFamily="49" charset="-12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3500">
                <a:solidFill>
                  <a:schemeClr val="tx2"/>
                </a:solidFill>
                <a:latin typeface="Arial" panose="020B0604020202020204" pitchFamily="34" charset="0"/>
                <a:ea typeface="華康儷中黑" pitchFamily="49" charset="-12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3500">
                <a:solidFill>
                  <a:schemeClr val="tx2"/>
                </a:solidFill>
                <a:latin typeface="Arial" panose="020B0604020202020204" pitchFamily="34" charset="0"/>
                <a:ea typeface="華康儷中黑" pitchFamily="49" charset="-120"/>
              </a:defRPr>
            </a:lvl9pPr>
          </a:lstStyle>
          <a:p>
            <a:r>
              <a:rPr lang="zh-TW" altLang="en-US" dirty="0" smtClean="0"/>
              <a:t>採最有利標</a:t>
            </a:r>
            <a:r>
              <a:rPr lang="en-US" altLang="zh-TW" dirty="0" smtClean="0"/>
              <a:t>(</a:t>
            </a:r>
            <a:r>
              <a:rPr lang="zh-TW" altLang="en-US" dirty="0" smtClean="0"/>
              <a:t>準用、參考</a:t>
            </a:r>
            <a:r>
              <a:rPr lang="en-US" altLang="zh-TW" dirty="0" smtClean="0"/>
              <a:t>)</a:t>
            </a:r>
            <a:r>
              <a:rPr lang="zh-TW" altLang="en-US" dirty="0" smtClean="0"/>
              <a:t>應注意事項</a:t>
            </a:r>
            <a:endParaRPr lang="zh-TW" altLang="en-US" dirty="0"/>
          </a:p>
        </p:txBody>
      </p:sp>
      <p:sp>
        <p:nvSpPr>
          <p:cNvPr id="10" name="文字方塊 9"/>
          <p:cNvSpPr txBox="1"/>
          <p:nvPr/>
        </p:nvSpPr>
        <p:spPr>
          <a:xfrm>
            <a:off x="7707922" y="4855430"/>
            <a:ext cx="14360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召集人、副召集人均無法出席會議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33832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E0386E3-A356-4CD5-AF4C-F24117DCB973}" type="slidenum">
              <a:rPr kumimoji="1" lang="en-US" altLang="zh-TW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1" lang="en-US" altLang="zh-TW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</p:txBody>
      </p:sp>
      <p:graphicFrame>
        <p:nvGraphicFramePr>
          <p:cNvPr id="6" name="資料庫圖表 5"/>
          <p:cNvGraphicFramePr/>
          <p:nvPr>
            <p:extLst>
              <p:ext uri="{D42A27DB-BD31-4B8C-83A1-F6EECF244321}">
                <p14:modId xmlns:p14="http://schemas.microsoft.com/office/powerpoint/2010/main" val="728548736"/>
              </p:ext>
            </p:extLst>
          </p:nvPr>
        </p:nvGraphicFramePr>
        <p:xfrm>
          <a:off x="1195755" y="1500554"/>
          <a:ext cx="7174522" cy="48299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向右箭號 6"/>
          <p:cNvSpPr/>
          <p:nvPr/>
        </p:nvSpPr>
        <p:spPr bwMode="auto">
          <a:xfrm>
            <a:off x="269631" y="2977662"/>
            <a:ext cx="1453661" cy="1113692"/>
          </a:xfrm>
          <a:prstGeom prst="rightArrow">
            <a:avLst/>
          </a:prstGeom>
          <a:solidFill>
            <a:schemeClr val="accent1"/>
          </a:solidFill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BBE0E3">
                    <a:lumMod val="50000"/>
                  </a:srgb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hlinkClick r:id="rId8" action="ppaction://hlinksldjump"/>
              </a:rPr>
              <a:t>有明顯差異</a:t>
            </a:r>
            <a:endParaRPr kumimoji="1" lang="en-US" altLang="zh-TW" sz="1600" b="0" i="0" u="none" strike="noStrike" kern="1200" cap="none" spc="0" normalizeH="0" baseline="0" noProof="0" dirty="0" smtClean="0">
              <a:ln>
                <a:noFill/>
              </a:ln>
              <a:solidFill>
                <a:srgbClr val="BBE0E3">
                  <a:lumMod val="50000"/>
                </a:srgbClr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hlinkClick r:id="rId8" action="ppaction://hlinksldjump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600" dirty="0" smtClean="0">
                <a:solidFill>
                  <a:srgbClr val="BBE0E3">
                    <a:lumMod val="5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8" action="ppaction://hlinksldjump"/>
              </a:rPr>
              <a:t>要處</a:t>
            </a:r>
            <a:r>
              <a:rPr lang="zh-TW" altLang="en-US" sz="1600" dirty="0">
                <a:solidFill>
                  <a:srgbClr val="BBE0E3">
                    <a:lumMod val="5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8" action="ppaction://hlinksldjump"/>
              </a:rPr>
              <a:t>理</a:t>
            </a:r>
            <a:endParaRPr kumimoji="1" lang="zh-TW" altLang="en-US" sz="1600" b="0" i="0" u="none" strike="noStrike" kern="1200" cap="none" spc="0" normalizeH="0" baseline="0" noProof="0" dirty="0" smtClean="0">
              <a:ln>
                <a:noFill/>
              </a:ln>
              <a:solidFill>
                <a:srgbClr val="BBE0E3">
                  <a:lumMod val="50000"/>
                </a:srgbClr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8" name="向右箭號 7"/>
          <p:cNvSpPr/>
          <p:nvPr/>
        </p:nvSpPr>
        <p:spPr bwMode="auto">
          <a:xfrm>
            <a:off x="269630" y="4855430"/>
            <a:ext cx="1453661" cy="1113692"/>
          </a:xfrm>
          <a:prstGeom prst="rightArrow">
            <a:avLst/>
          </a:prstGeom>
          <a:solidFill>
            <a:schemeClr val="accent1"/>
          </a:solidFill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BBE0E3">
                    <a:lumMod val="50000"/>
                  </a:srgb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各委員評分表</a:t>
            </a:r>
          </a:p>
        </p:txBody>
      </p:sp>
      <p:sp>
        <p:nvSpPr>
          <p:cNvPr id="9" name="標題 1"/>
          <p:cNvSpPr txBox="1">
            <a:spLocks/>
          </p:cNvSpPr>
          <p:nvPr/>
        </p:nvSpPr>
        <p:spPr bwMode="auto">
          <a:xfrm>
            <a:off x="-46892" y="693005"/>
            <a:ext cx="9190892" cy="72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 kern="120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50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50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50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50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3500">
                <a:solidFill>
                  <a:schemeClr val="tx2"/>
                </a:solidFill>
                <a:latin typeface="Arial" panose="020B0604020202020204" pitchFamily="34" charset="0"/>
                <a:ea typeface="華康儷中黑" pitchFamily="49" charset="-12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3500">
                <a:solidFill>
                  <a:schemeClr val="tx2"/>
                </a:solidFill>
                <a:latin typeface="Arial" panose="020B0604020202020204" pitchFamily="34" charset="0"/>
                <a:ea typeface="華康儷中黑" pitchFamily="49" charset="-12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3500">
                <a:solidFill>
                  <a:schemeClr val="tx2"/>
                </a:solidFill>
                <a:latin typeface="Arial" panose="020B0604020202020204" pitchFamily="34" charset="0"/>
                <a:ea typeface="華康儷中黑" pitchFamily="49" charset="-12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3500">
                <a:solidFill>
                  <a:schemeClr val="tx2"/>
                </a:solidFill>
                <a:latin typeface="Arial" panose="020B0604020202020204" pitchFamily="34" charset="0"/>
                <a:ea typeface="華康儷中黑" pitchFamily="49" charset="-12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採最有利標</a:t>
            </a:r>
            <a:r>
              <a:rPr kumimoji="1" lang="en-US" altLang="zh-TW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(</a:t>
            </a:r>
            <a:r>
              <a:rPr kumimoji="1" lang="zh-TW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準用、參考</a:t>
            </a:r>
            <a:r>
              <a:rPr kumimoji="1" lang="en-US" altLang="zh-TW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)</a:t>
            </a:r>
            <a:r>
              <a:rPr kumimoji="1" lang="zh-TW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應注意事項</a:t>
            </a:r>
            <a:endParaRPr kumimoji="1" lang="zh-TW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j-cs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7702061" y="2749678"/>
            <a:ext cx="144193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評選結果有明顯差異未處理，機關敘明理由後得將評選結果退回委員會。</a:t>
            </a:r>
            <a:endParaRPr lang="zh-TW" altLang="en-US" sz="1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7702061" y="4954915"/>
            <a:ext cx="144193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彌封，各委員</a:t>
            </a:r>
            <a:r>
              <a:rPr lang="en-US" altLang="zh-TW" sz="1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或召集人</a:t>
            </a:r>
            <a:r>
              <a:rPr lang="en-US" altLang="zh-TW" sz="1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1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簽名→法令無規定</a:t>
            </a:r>
            <a:endParaRPr lang="zh-TW" altLang="en-US" sz="1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34001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E0386E3-A356-4CD5-AF4C-F24117DCB973}" type="slidenum">
              <a:rPr kumimoji="1" lang="en-US" altLang="zh-TW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1" lang="en-US" altLang="zh-TW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</p:txBody>
      </p:sp>
      <p:graphicFrame>
        <p:nvGraphicFramePr>
          <p:cNvPr id="6" name="資料庫圖表 5"/>
          <p:cNvGraphicFramePr/>
          <p:nvPr>
            <p:extLst>
              <p:ext uri="{D42A27DB-BD31-4B8C-83A1-F6EECF244321}">
                <p14:modId xmlns:p14="http://schemas.microsoft.com/office/powerpoint/2010/main" val="3393338676"/>
              </p:ext>
            </p:extLst>
          </p:nvPr>
        </p:nvGraphicFramePr>
        <p:xfrm>
          <a:off x="1195755" y="1500554"/>
          <a:ext cx="7174522" cy="48299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向右箭號 6"/>
          <p:cNvSpPr/>
          <p:nvPr/>
        </p:nvSpPr>
        <p:spPr bwMode="auto">
          <a:xfrm>
            <a:off x="269631" y="2977662"/>
            <a:ext cx="1453661" cy="1113692"/>
          </a:xfrm>
          <a:prstGeom prst="rightArrow">
            <a:avLst/>
          </a:prstGeom>
          <a:solidFill>
            <a:schemeClr val="accent1"/>
          </a:solidFill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000" dirty="0" smtClean="0">
                <a:solidFill>
                  <a:srgbClr val="BBE0E3">
                    <a:lumMod val="5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廠商</a:t>
            </a:r>
            <a:r>
              <a:rPr lang="zh-TW" altLang="en-US" sz="2000" dirty="0">
                <a:solidFill>
                  <a:srgbClr val="BBE0E3">
                    <a:lumMod val="5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簡報</a:t>
            </a:r>
            <a:endParaRPr kumimoji="1" lang="zh-TW" alt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BBE0E3">
                  <a:lumMod val="50000"/>
                </a:srgbClr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8" name="向右箭號 7"/>
          <p:cNvSpPr/>
          <p:nvPr/>
        </p:nvSpPr>
        <p:spPr bwMode="auto">
          <a:xfrm>
            <a:off x="269630" y="4855430"/>
            <a:ext cx="1453661" cy="1113692"/>
          </a:xfrm>
          <a:prstGeom prst="rightArrow">
            <a:avLst/>
          </a:prstGeom>
          <a:solidFill>
            <a:schemeClr val="accent1"/>
          </a:solidFill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BBE0E3">
                    <a:lumMod val="50000"/>
                  </a:srgb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會議記錄</a:t>
            </a:r>
          </a:p>
        </p:txBody>
      </p:sp>
      <p:sp>
        <p:nvSpPr>
          <p:cNvPr id="9" name="標題 1"/>
          <p:cNvSpPr txBox="1">
            <a:spLocks/>
          </p:cNvSpPr>
          <p:nvPr/>
        </p:nvSpPr>
        <p:spPr bwMode="auto">
          <a:xfrm>
            <a:off x="-46892" y="693005"/>
            <a:ext cx="9190892" cy="72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 kern="120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50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50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50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50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3500">
                <a:solidFill>
                  <a:schemeClr val="tx2"/>
                </a:solidFill>
                <a:latin typeface="Arial" panose="020B0604020202020204" pitchFamily="34" charset="0"/>
                <a:ea typeface="華康儷中黑" pitchFamily="49" charset="-12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3500">
                <a:solidFill>
                  <a:schemeClr val="tx2"/>
                </a:solidFill>
                <a:latin typeface="Arial" panose="020B0604020202020204" pitchFamily="34" charset="0"/>
                <a:ea typeface="華康儷中黑" pitchFamily="49" charset="-12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3500">
                <a:solidFill>
                  <a:schemeClr val="tx2"/>
                </a:solidFill>
                <a:latin typeface="Arial" panose="020B0604020202020204" pitchFamily="34" charset="0"/>
                <a:ea typeface="華康儷中黑" pitchFamily="49" charset="-12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3500">
                <a:solidFill>
                  <a:schemeClr val="tx2"/>
                </a:solidFill>
                <a:latin typeface="Arial" panose="020B0604020202020204" pitchFamily="34" charset="0"/>
                <a:ea typeface="華康儷中黑" pitchFamily="49" charset="-12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採最有利標</a:t>
            </a:r>
            <a:r>
              <a:rPr kumimoji="1" lang="en-US" altLang="zh-TW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(</a:t>
            </a:r>
            <a:r>
              <a:rPr kumimoji="1" lang="zh-TW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準用、參考</a:t>
            </a:r>
            <a:r>
              <a:rPr kumimoji="1" lang="en-US" altLang="zh-TW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)</a:t>
            </a:r>
            <a:r>
              <a:rPr kumimoji="1" lang="zh-TW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應注意事項</a:t>
            </a:r>
            <a:endParaRPr kumimoji="1" lang="zh-TW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j-cs"/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7707923" y="3012831"/>
            <a:ext cx="13247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廠商沒來簡報怎辦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7748953" y="4818355"/>
            <a:ext cx="144193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如非最後一次會議，最遲應於下次開會時送請送請各出席委員確認。</a:t>
            </a:r>
            <a:endParaRPr lang="zh-TW" altLang="en-US" sz="1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18551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0386E3-A356-4CD5-AF4C-F24117DCB973}" type="slidenum">
              <a:rPr lang="en-US" altLang="zh-TW" smtClean="0"/>
              <a:pPr>
                <a:defRPr/>
              </a:pPr>
              <a:t>19</a:t>
            </a:fld>
            <a:endParaRPr lang="en-US" altLang="zh-TW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3"/>
          <a:srcRect l="32323" t="15958" r="36667" b="6876"/>
          <a:stretch/>
        </p:blipFill>
        <p:spPr>
          <a:xfrm>
            <a:off x="281274" y="104970"/>
            <a:ext cx="4254214" cy="6616505"/>
          </a:xfrm>
          <a:prstGeom prst="rect">
            <a:avLst/>
          </a:prstGeom>
          <a:ln cmpd="sng">
            <a:solidFill>
              <a:schemeClr val="tx1"/>
            </a:solidFill>
          </a:ln>
        </p:spPr>
      </p:pic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4"/>
          <a:srcRect l="32324" t="19494" r="36667" b="34182"/>
          <a:stretch/>
        </p:blipFill>
        <p:spPr>
          <a:xfrm>
            <a:off x="4547211" y="104970"/>
            <a:ext cx="4502349" cy="420366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矩形 6"/>
          <p:cNvSpPr/>
          <p:nvPr/>
        </p:nvSpPr>
        <p:spPr>
          <a:xfrm>
            <a:off x="4686422" y="4632139"/>
            <a:ext cx="422311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請至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秘書室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採購專區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最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有利標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參照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;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準用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;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適用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;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使用說明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)/</a:t>
            </a:r>
            <a:r>
              <a:rPr lang="zh-TW" altLang="en-US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採購評選作業檢核表</a:t>
            </a:r>
            <a:endParaRPr lang="en-US" altLang="zh-TW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下載使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用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69686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簡報大綱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11188" y="1597116"/>
            <a:ext cx="7848600" cy="4751926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填寫檢核表應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注意事項</a:t>
            </a:r>
            <a:endParaRPr lang="en-US" altLang="zh-TW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採最有利標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準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用、參考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)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應注意事項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0386E3-A356-4CD5-AF4C-F24117DCB973}" type="slidenum">
              <a:rPr lang="en-US" altLang="zh-TW" smtClean="0"/>
              <a:pPr>
                <a:defRPr/>
              </a:pPr>
              <a:t>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36700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18380" y="1252538"/>
            <a:ext cx="7886700" cy="2852737"/>
          </a:xfrm>
        </p:spPr>
        <p:txBody>
          <a:bodyPr/>
          <a:lstStyle/>
          <a:p>
            <a:r>
              <a:rPr lang="zh-TW" altLang="en-US" dirty="0" smtClean="0"/>
              <a:t>報告完畢、敬請指教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E200F3-629E-49C0-BEEB-47D471E5ECCF}" type="slidenum">
              <a:rPr lang="en-US" altLang="zh-TW" smtClean="0"/>
              <a:pPr>
                <a:defRPr/>
              </a:pPr>
              <a:t>20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368115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0386E3-A356-4CD5-AF4C-F24117DCB973}" type="slidenum">
              <a:rPr lang="en-US" altLang="zh-TW" smtClean="0"/>
              <a:pPr>
                <a:defRPr/>
              </a:pPr>
              <a:t>21</a:t>
            </a:fld>
            <a:endParaRPr lang="en-US" altLang="zh-TW"/>
          </a:p>
        </p:txBody>
      </p:sp>
      <p:graphicFrame>
        <p:nvGraphicFramePr>
          <p:cNvPr id="8" name="資料庫圖表 7"/>
          <p:cNvGraphicFramePr/>
          <p:nvPr>
            <p:extLst>
              <p:ext uri="{D42A27DB-BD31-4B8C-83A1-F6EECF244321}">
                <p14:modId xmlns:p14="http://schemas.microsoft.com/office/powerpoint/2010/main" val="4032016302"/>
              </p:ext>
            </p:extLst>
          </p:nvPr>
        </p:nvGraphicFramePr>
        <p:xfrm>
          <a:off x="304800" y="727046"/>
          <a:ext cx="8604738" cy="19106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9" name="資料庫圖表 8"/>
          <p:cNvGraphicFramePr/>
          <p:nvPr>
            <p:extLst>
              <p:ext uri="{D42A27DB-BD31-4B8C-83A1-F6EECF244321}">
                <p14:modId xmlns:p14="http://schemas.microsoft.com/office/powerpoint/2010/main" val="2175822690"/>
              </p:ext>
            </p:extLst>
          </p:nvPr>
        </p:nvGraphicFramePr>
        <p:xfrm>
          <a:off x="304800" y="3457393"/>
          <a:ext cx="8604738" cy="27878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0" name="向右箭號 9">
            <a:hlinkClick r:id="rId12" action="ppaction://hlinksldjump"/>
          </p:cNvPr>
          <p:cNvSpPr/>
          <p:nvPr/>
        </p:nvSpPr>
        <p:spPr bwMode="auto">
          <a:xfrm>
            <a:off x="8393723" y="984738"/>
            <a:ext cx="410308" cy="234462"/>
          </a:xfrm>
          <a:prstGeom prst="rightArrow">
            <a:avLst/>
          </a:prstGeom>
          <a:solidFill>
            <a:schemeClr val="accent1"/>
          </a:solidFill>
          <a:ln w="12700" cap="flat" cmpd="tri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79536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E0386E3-A356-4CD5-AF4C-F24117DCB973}" type="slidenum">
              <a:rPr kumimoji="1" lang="en-US" altLang="zh-TW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1" lang="en-US" altLang="zh-TW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3"/>
          <a:srcRect l="25543" t="43032" r="25086" b="16564"/>
          <a:stretch/>
        </p:blipFill>
        <p:spPr>
          <a:xfrm>
            <a:off x="559372" y="2211337"/>
            <a:ext cx="7900416" cy="4040917"/>
          </a:xfrm>
          <a:prstGeom prst="rect">
            <a:avLst/>
          </a:prstGeom>
        </p:spPr>
      </p:pic>
      <p:sp>
        <p:nvSpPr>
          <p:cNvPr id="7" name="標題 1"/>
          <p:cNvSpPr txBox="1">
            <a:spLocks/>
          </p:cNvSpPr>
          <p:nvPr/>
        </p:nvSpPr>
        <p:spPr bwMode="auto">
          <a:xfrm>
            <a:off x="-46892" y="693005"/>
            <a:ext cx="9190892" cy="72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 kern="120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50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50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50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50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3500">
                <a:solidFill>
                  <a:schemeClr val="tx2"/>
                </a:solidFill>
                <a:latin typeface="Arial" panose="020B0604020202020204" pitchFamily="34" charset="0"/>
                <a:ea typeface="華康儷中黑" pitchFamily="49" charset="-12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3500">
                <a:solidFill>
                  <a:schemeClr val="tx2"/>
                </a:solidFill>
                <a:latin typeface="Arial" panose="020B0604020202020204" pitchFamily="34" charset="0"/>
                <a:ea typeface="華康儷中黑" pitchFamily="49" charset="-12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3500">
                <a:solidFill>
                  <a:schemeClr val="tx2"/>
                </a:solidFill>
                <a:latin typeface="Arial" panose="020B0604020202020204" pitchFamily="34" charset="0"/>
                <a:ea typeface="華康儷中黑" pitchFamily="49" charset="-12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3500">
                <a:solidFill>
                  <a:schemeClr val="tx2"/>
                </a:solidFill>
                <a:latin typeface="Arial" panose="020B0604020202020204" pitchFamily="34" charset="0"/>
                <a:ea typeface="華康儷中黑" pitchFamily="49" charset="-12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採最有利標</a:t>
            </a:r>
            <a:r>
              <a:rPr kumimoji="1" lang="en-US" altLang="zh-TW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(</a:t>
            </a:r>
            <a:r>
              <a:rPr kumimoji="1" lang="zh-TW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準用、參考</a:t>
            </a:r>
            <a:r>
              <a:rPr kumimoji="1" lang="en-US" altLang="zh-TW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)</a:t>
            </a:r>
            <a:r>
              <a:rPr kumimoji="1" lang="zh-TW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應注意事項</a:t>
            </a:r>
            <a:endParaRPr kumimoji="1" lang="zh-TW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j-cs"/>
            </a:endParaRPr>
          </a:p>
        </p:txBody>
      </p:sp>
      <p:sp>
        <p:nvSpPr>
          <p:cNvPr id="8" name="圓角矩形 7"/>
          <p:cNvSpPr/>
          <p:nvPr/>
        </p:nvSpPr>
        <p:spPr bwMode="auto">
          <a:xfrm>
            <a:off x="2743930" y="3670004"/>
            <a:ext cx="5626347" cy="1782377"/>
          </a:xfrm>
          <a:prstGeom prst="roundRect">
            <a:avLst/>
          </a:prstGeom>
          <a:noFill/>
          <a:ln w="476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</p:txBody>
      </p:sp>
      <p:cxnSp>
        <p:nvCxnSpPr>
          <p:cNvPr id="10" name="直線接點 9"/>
          <p:cNvCxnSpPr/>
          <p:nvPr/>
        </p:nvCxnSpPr>
        <p:spPr bwMode="auto">
          <a:xfrm>
            <a:off x="3012831" y="4443046"/>
            <a:ext cx="5251938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矩形 1"/>
          <p:cNvSpPr/>
          <p:nvPr/>
        </p:nvSpPr>
        <p:spPr>
          <a:xfrm>
            <a:off x="3136447" y="1729870"/>
            <a:ext cx="27462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評選委員</a:t>
            </a:r>
            <a:r>
              <a:rPr kumimoji="1" lang="zh-TW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評選總</a:t>
            </a:r>
            <a:r>
              <a:rPr kumimoji="1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表</a:t>
            </a:r>
          </a:p>
        </p:txBody>
      </p:sp>
      <p:sp>
        <p:nvSpPr>
          <p:cNvPr id="9" name="圓角矩形 8"/>
          <p:cNvSpPr/>
          <p:nvPr/>
        </p:nvSpPr>
        <p:spPr bwMode="auto">
          <a:xfrm>
            <a:off x="6412523" y="1522179"/>
            <a:ext cx="1922585" cy="605275"/>
          </a:xfrm>
          <a:prstGeom prst="roundRect">
            <a:avLst/>
          </a:prstGeom>
          <a:solidFill>
            <a:schemeClr val="accent1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glow rad="101600">
              <a:schemeClr val="accent1">
                <a:satMod val="175000"/>
                <a:alpha val="40000"/>
              </a:schemeClr>
            </a:glow>
            <a:outerShdw dist="35921" dir="2700000" algn="ctr" rotWithShape="0">
              <a:schemeClr val="accent1">
                <a:lumMod val="75000"/>
              </a:schemeClr>
            </a:outerShdw>
            <a:softEdge rad="12700"/>
          </a:effectLst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2000" b="0" i="0" u="none" strike="noStrike" kern="1200" cap="none" spc="0" normalizeH="0" baseline="0" noProof="0" dirty="0" smtClean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評審總表亦同</a:t>
            </a:r>
          </a:p>
        </p:txBody>
      </p:sp>
      <p:sp>
        <p:nvSpPr>
          <p:cNvPr id="11" name="文字方塊 10"/>
          <p:cNvSpPr txBox="1"/>
          <p:nvPr/>
        </p:nvSpPr>
        <p:spPr>
          <a:xfrm>
            <a:off x="5005755" y="5990492"/>
            <a:ext cx="35520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最有利標作業手冊「肆</a:t>
            </a:r>
            <a:r>
              <a:rPr kumimoji="1" lang="en-US" altLang="zh-TW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-</a:t>
            </a:r>
            <a:r>
              <a:rPr kumimoji="1" lang="zh-TW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五</a:t>
            </a:r>
            <a:r>
              <a:rPr kumimoji="1" lang="en-US" altLang="zh-TW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-(</a:t>
            </a:r>
            <a:r>
              <a:rPr kumimoji="1" lang="zh-TW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十三</a:t>
            </a:r>
            <a:r>
              <a:rPr kumimoji="1" lang="en-US" altLang="zh-TW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)</a:t>
            </a:r>
            <a:r>
              <a:rPr kumimoji="1" lang="zh-TW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明顯差異可能類型」</a:t>
            </a:r>
            <a:endParaRPr kumimoji="1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7570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79231" y="771945"/>
            <a:ext cx="7819292" cy="857251"/>
          </a:xfrm>
        </p:spPr>
        <p:txBody>
          <a:bodyPr>
            <a:normAutofit fontScale="90000"/>
          </a:bodyPr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評選委員之評選結果有明顯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差異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8" name="資料庫圖表 7"/>
          <p:cNvGraphicFramePr/>
          <p:nvPr>
            <p:extLst>
              <p:ext uri="{D42A27DB-BD31-4B8C-83A1-F6EECF244321}">
                <p14:modId xmlns:p14="http://schemas.microsoft.com/office/powerpoint/2010/main" val="2223580126"/>
              </p:ext>
            </p:extLst>
          </p:nvPr>
        </p:nvGraphicFramePr>
        <p:xfrm>
          <a:off x="879231" y="1629195"/>
          <a:ext cx="7819291" cy="47598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70941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3AAAEA7-8BCE-4301-A51E-CEE06A27A943}" type="slidenum">
              <a:rPr kumimoji="1" lang="zh-TW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r" defTabSz="70941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1" lang="zh-TW" altLang="en-US" sz="1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7824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0125" y="635281"/>
            <a:ext cx="8923875" cy="857251"/>
          </a:xfrm>
        </p:spPr>
        <p:txBody>
          <a:bodyPr>
            <a:normAutofit fontScale="90000"/>
          </a:bodyPr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評選委員之評選結果有明顯差異之案例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70941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3AAAEA7-8BCE-4301-A51E-CEE06A27A943}" type="slidenum">
              <a:rPr kumimoji="1" lang="zh-TW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r" defTabSz="70941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1" lang="zh-TW" altLang="en-US" sz="1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82681" y="1437126"/>
            <a:ext cx="859876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2</a:t>
            </a:r>
            <a:r>
              <a:rPr kumimoji="1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家廠商參與評選，同一廠商，有委員評定其序位為第</a:t>
            </a:r>
            <a:r>
              <a:rPr kumimoji="1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1</a:t>
            </a:r>
            <a:r>
              <a:rPr kumimoji="1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，同時亦有委員評定其序位為第</a:t>
            </a:r>
            <a:r>
              <a:rPr kumimoji="1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2</a:t>
            </a:r>
            <a:endParaRPr kumimoji="1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990600" y="2302754"/>
          <a:ext cx="7244862" cy="4106374"/>
        </p:xfrm>
        <a:graphic>
          <a:graphicData uri="http://schemas.openxmlformats.org/drawingml/2006/table">
            <a:tbl>
              <a:tblPr/>
              <a:tblGrid>
                <a:gridCol w="1722370">
                  <a:extLst>
                    <a:ext uri="{9D8B030D-6E8A-4147-A177-3AD203B41FA5}">
                      <a16:colId xmlns:a16="http://schemas.microsoft.com/office/drawing/2014/main" val="3428420658"/>
                    </a:ext>
                  </a:extLst>
                </a:gridCol>
                <a:gridCol w="1380623">
                  <a:extLst>
                    <a:ext uri="{9D8B030D-6E8A-4147-A177-3AD203B41FA5}">
                      <a16:colId xmlns:a16="http://schemas.microsoft.com/office/drawing/2014/main" val="245838175"/>
                    </a:ext>
                  </a:extLst>
                </a:gridCol>
                <a:gridCol w="1380623">
                  <a:extLst>
                    <a:ext uri="{9D8B030D-6E8A-4147-A177-3AD203B41FA5}">
                      <a16:colId xmlns:a16="http://schemas.microsoft.com/office/drawing/2014/main" val="1147287268"/>
                    </a:ext>
                  </a:extLst>
                </a:gridCol>
                <a:gridCol w="1380623">
                  <a:extLst>
                    <a:ext uri="{9D8B030D-6E8A-4147-A177-3AD203B41FA5}">
                      <a16:colId xmlns:a16="http://schemas.microsoft.com/office/drawing/2014/main" val="2966895903"/>
                    </a:ext>
                  </a:extLst>
                </a:gridCol>
                <a:gridCol w="1380623">
                  <a:extLst>
                    <a:ext uri="{9D8B030D-6E8A-4147-A177-3AD203B41FA5}">
                      <a16:colId xmlns:a16="http://schemas.microsoft.com/office/drawing/2014/main" val="3472887574"/>
                    </a:ext>
                  </a:extLst>
                </a:gridCol>
              </a:tblGrid>
              <a:tr h="245830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廠商編號</a:t>
                      </a:r>
                      <a:endParaRPr lang="zh-TW" sz="12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甲</a:t>
                      </a:r>
                      <a:endParaRPr lang="zh-TW" sz="12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乙</a:t>
                      </a:r>
                      <a:endParaRPr lang="zh-TW" sz="12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3769076"/>
                  </a:ext>
                </a:extLst>
              </a:tr>
              <a:tr h="377418">
                <a:tc rowSpan="2">
                  <a:txBody>
                    <a:bodyPr/>
                    <a:lstStyle/>
                    <a:p>
                      <a:pPr algn="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廠商名稱</a:t>
                      </a:r>
                      <a:endParaRPr lang="zh-TW" sz="12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  <a:p>
                      <a:pPr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評選委員</a:t>
                      </a:r>
                      <a:endParaRPr lang="zh-TW" sz="12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 gridSpan="2">
                  <a:txBody>
                    <a:bodyPr/>
                    <a:lstStyle/>
                    <a:p>
                      <a:pPr algn="ctr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>
                          <a:effectLst/>
                          <a:latin typeface="細明體" panose="02020509000000000000" pitchFamily="49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○○公司</a:t>
                      </a:r>
                      <a:endParaRPr lang="zh-TW" sz="1200" kern="100">
                        <a:effectLst/>
                        <a:latin typeface="細明體" panose="02020509000000000000" pitchFamily="49" charset="-120"/>
                        <a:ea typeface="細明體" panose="020205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○○公司</a:t>
                      </a:r>
                      <a:endParaRPr lang="zh-TW" sz="12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9945277"/>
                  </a:ext>
                </a:extLst>
              </a:tr>
              <a:tr h="380009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得分加總</a:t>
                      </a:r>
                      <a:endParaRPr lang="zh-TW" sz="12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序位</a:t>
                      </a:r>
                      <a:endParaRPr lang="zh-TW" sz="12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得分加總</a:t>
                      </a:r>
                      <a:endParaRPr lang="zh-TW" sz="12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序位</a:t>
                      </a:r>
                      <a:endParaRPr lang="zh-TW" sz="12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30074249"/>
                  </a:ext>
                </a:extLst>
              </a:tr>
              <a:tr h="310916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</a:rPr>
                        <a:t>A</a:t>
                      </a:r>
                      <a:endParaRPr lang="zh-TW" sz="12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</a:rPr>
                        <a:t>71</a:t>
                      </a:r>
                      <a:endParaRPr lang="zh-TW" sz="12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</a:rPr>
                        <a:t>1</a:t>
                      </a:r>
                      <a:endParaRPr lang="zh-TW" sz="12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</a:rPr>
                        <a:t>70</a:t>
                      </a:r>
                      <a:endParaRPr lang="zh-TW" sz="12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</a:rPr>
                        <a:t>2</a:t>
                      </a:r>
                      <a:endParaRPr lang="zh-TW" sz="12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28301274"/>
                  </a:ext>
                </a:extLst>
              </a:tr>
              <a:tr h="310916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</a:rPr>
                        <a:t>B</a:t>
                      </a:r>
                      <a:endParaRPr lang="zh-TW" sz="12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</a:rPr>
                        <a:t>80</a:t>
                      </a:r>
                      <a:endParaRPr lang="zh-TW" sz="12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</a:rPr>
                        <a:t>2</a:t>
                      </a:r>
                      <a:endParaRPr lang="zh-TW" sz="12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</a:rPr>
                        <a:t>81</a:t>
                      </a:r>
                      <a:endParaRPr lang="zh-TW" sz="12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</a:rPr>
                        <a:t>1</a:t>
                      </a:r>
                      <a:endParaRPr lang="zh-TW" sz="12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5845646"/>
                  </a:ext>
                </a:extLst>
              </a:tr>
              <a:tr h="329053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</a:rPr>
                        <a:t>C</a:t>
                      </a:r>
                      <a:endParaRPr lang="zh-TW" sz="12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</a:rPr>
                        <a:t>83</a:t>
                      </a:r>
                      <a:endParaRPr lang="zh-TW" sz="12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</a:rPr>
                        <a:t>2</a:t>
                      </a:r>
                      <a:endParaRPr lang="zh-TW" sz="12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</a:rPr>
                        <a:t>87</a:t>
                      </a:r>
                      <a:endParaRPr lang="zh-TW" sz="12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</a:rPr>
                        <a:t>1</a:t>
                      </a:r>
                      <a:endParaRPr lang="zh-TW" sz="12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72503408"/>
                  </a:ext>
                </a:extLst>
              </a:tr>
              <a:tr h="316098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</a:rPr>
                        <a:t>D</a:t>
                      </a:r>
                      <a:endParaRPr lang="zh-TW" sz="12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</a:rPr>
                        <a:t>85</a:t>
                      </a:r>
                      <a:endParaRPr lang="zh-TW" sz="12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</a:rPr>
                        <a:t>2</a:t>
                      </a:r>
                      <a:endParaRPr lang="zh-TW" sz="12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</a:rPr>
                        <a:t>87</a:t>
                      </a:r>
                      <a:endParaRPr lang="zh-TW" sz="12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</a:rPr>
                        <a:t>1</a:t>
                      </a:r>
                      <a:endParaRPr lang="zh-TW" sz="12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31731022"/>
                  </a:ext>
                </a:extLst>
              </a:tr>
              <a:tr h="316098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</a:rPr>
                        <a:t>E</a:t>
                      </a:r>
                      <a:endParaRPr lang="zh-TW" sz="12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</a:rPr>
                        <a:t>81</a:t>
                      </a:r>
                      <a:endParaRPr lang="zh-TW" sz="12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</a:rPr>
                        <a:t>2</a:t>
                      </a:r>
                      <a:endParaRPr lang="zh-TW" sz="12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</a:rPr>
                        <a:t>83</a:t>
                      </a:r>
                      <a:endParaRPr lang="zh-TW" sz="12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</a:rPr>
                        <a:t>1</a:t>
                      </a:r>
                      <a:endParaRPr lang="zh-TW" sz="12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1722521"/>
                  </a:ext>
                </a:extLst>
              </a:tr>
              <a:tr h="380009"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廠商標價</a:t>
                      </a:r>
                      <a:endParaRPr lang="zh-TW" sz="12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</a:rPr>
                        <a:t>59.8</a:t>
                      </a:r>
                      <a:r>
                        <a:rPr lang="zh-TW" sz="1400" kern="1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萬元</a:t>
                      </a:r>
                      <a:endParaRPr lang="zh-TW" sz="12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</a:rPr>
                        <a:t>59.66</a:t>
                      </a:r>
                      <a:r>
                        <a:rPr lang="zh-TW" sz="1400" kern="1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萬元</a:t>
                      </a:r>
                      <a:endParaRPr lang="zh-TW" sz="12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3121505"/>
                  </a:ext>
                </a:extLst>
              </a:tr>
              <a:tr h="380009"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評分（平均）</a:t>
                      </a:r>
                      <a:endParaRPr lang="zh-TW" sz="12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</a:rPr>
                        <a:t>81.2</a:t>
                      </a:r>
                      <a:endParaRPr lang="zh-TW" sz="12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</a:rPr>
                        <a:t>82.8</a:t>
                      </a:r>
                      <a:endParaRPr lang="zh-TW" sz="12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2856041"/>
                  </a:ext>
                </a:extLst>
              </a:tr>
              <a:tr h="380009"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序位和</a:t>
                      </a:r>
                      <a:endParaRPr lang="zh-TW" sz="12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</a:rPr>
                        <a:t>9</a:t>
                      </a:r>
                      <a:endParaRPr lang="zh-TW" sz="12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</a:rPr>
                        <a:t>6</a:t>
                      </a:r>
                      <a:endParaRPr lang="zh-TW" sz="12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2497404"/>
                  </a:ext>
                </a:extLst>
              </a:tr>
              <a:tr h="380009"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序位名次</a:t>
                      </a:r>
                      <a:endParaRPr lang="zh-TW" sz="12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</a:rPr>
                        <a:t>2</a:t>
                      </a:r>
                      <a:endParaRPr lang="zh-TW" sz="12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</a:rPr>
                        <a:t>1</a:t>
                      </a:r>
                      <a:endParaRPr lang="zh-TW" sz="12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7978995"/>
                  </a:ext>
                </a:extLst>
              </a:tr>
            </a:tbl>
          </a:graphicData>
        </a:graphic>
      </p:graphicFrame>
      <p:sp>
        <p:nvSpPr>
          <p:cNvPr id="8" name="圓角矩形 7"/>
          <p:cNvSpPr/>
          <p:nvPr/>
        </p:nvSpPr>
        <p:spPr bwMode="auto">
          <a:xfrm>
            <a:off x="890954" y="3305237"/>
            <a:ext cx="7444154" cy="328246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6669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E0386E3-A356-4CD5-AF4C-F24117DCB973}" type="slidenum">
              <a:rPr kumimoji="1" lang="en-US" altLang="zh-TW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1" lang="en-US" altLang="zh-TW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220125" y="635281"/>
            <a:ext cx="8923875" cy="857251"/>
          </a:xfrm>
        </p:spPr>
        <p:txBody>
          <a:bodyPr>
            <a:normAutofit fontScale="90000"/>
          </a:bodyPr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評選委員之評選結果有明顯差異之案例</a:t>
            </a:r>
          </a:p>
        </p:txBody>
      </p:sp>
      <p:sp>
        <p:nvSpPr>
          <p:cNvPr id="6" name="矩形 5"/>
          <p:cNvSpPr/>
          <p:nvPr/>
        </p:nvSpPr>
        <p:spPr>
          <a:xfrm>
            <a:off x="339968" y="1384719"/>
            <a:ext cx="865163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3</a:t>
            </a:r>
            <a:r>
              <a:rPr kumimoji="1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家（含）以上廠商參與評選，同一廠商，有委員評定其序位為最優，同時亦有委員評定其序位為最差</a:t>
            </a:r>
          </a:p>
        </p:txBody>
      </p:sp>
      <p:graphicFrame>
        <p:nvGraphicFramePr>
          <p:cNvPr id="9" name="表格 8"/>
          <p:cNvGraphicFramePr>
            <a:graphicFrameLocks noGrp="1"/>
          </p:cNvGraphicFramePr>
          <p:nvPr/>
        </p:nvGraphicFramePr>
        <p:xfrm>
          <a:off x="1148983" y="2031050"/>
          <a:ext cx="7338524" cy="4428365"/>
        </p:xfrm>
        <a:graphic>
          <a:graphicData uri="http://schemas.openxmlformats.org/drawingml/2006/table">
            <a:tbl>
              <a:tblPr/>
              <a:tblGrid>
                <a:gridCol w="1270130">
                  <a:extLst>
                    <a:ext uri="{9D8B030D-6E8A-4147-A177-3AD203B41FA5}">
                      <a16:colId xmlns:a16="http://schemas.microsoft.com/office/drawing/2014/main" val="2074653706"/>
                    </a:ext>
                  </a:extLst>
                </a:gridCol>
                <a:gridCol w="987878">
                  <a:extLst>
                    <a:ext uri="{9D8B030D-6E8A-4147-A177-3AD203B41FA5}">
                      <a16:colId xmlns:a16="http://schemas.microsoft.com/office/drawing/2014/main" val="788795857"/>
                    </a:ext>
                  </a:extLst>
                </a:gridCol>
                <a:gridCol w="1129003">
                  <a:extLst>
                    <a:ext uri="{9D8B030D-6E8A-4147-A177-3AD203B41FA5}">
                      <a16:colId xmlns:a16="http://schemas.microsoft.com/office/drawing/2014/main" val="1753027220"/>
                    </a:ext>
                  </a:extLst>
                </a:gridCol>
                <a:gridCol w="1129003">
                  <a:extLst>
                    <a:ext uri="{9D8B030D-6E8A-4147-A177-3AD203B41FA5}">
                      <a16:colId xmlns:a16="http://schemas.microsoft.com/office/drawing/2014/main" val="2235545249"/>
                    </a:ext>
                  </a:extLst>
                </a:gridCol>
                <a:gridCol w="987878">
                  <a:extLst>
                    <a:ext uri="{9D8B030D-6E8A-4147-A177-3AD203B41FA5}">
                      <a16:colId xmlns:a16="http://schemas.microsoft.com/office/drawing/2014/main" val="3123925389"/>
                    </a:ext>
                  </a:extLst>
                </a:gridCol>
                <a:gridCol w="987878">
                  <a:extLst>
                    <a:ext uri="{9D8B030D-6E8A-4147-A177-3AD203B41FA5}">
                      <a16:colId xmlns:a16="http://schemas.microsoft.com/office/drawing/2014/main" val="2667855329"/>
                    </a:ext>
                  </a:extLst>
                </a:gridCol>
                <a:gridCol w="846754">
                  <a:extLst>
                    <a:ext uri="{9D8B030D-6E8A-4147-A177-3AD203B41FA5}">
                      <a16:colId xmlns:a16="http://schemas.microsoft.com/office/drawing/2014/main" val="1178256736"/>
                    </a:ext>
                  </a:extLst>
                </a:gridCol>
              </a:tblGrid>
              <a:tr h="333475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廠商編號</a:t>
                      </a:r>
                      <a:endParaRPr lang="zh-TW" sz="12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甲</a:t>
                      </a:r>
                      <a:endParaRPr lang="zh-TW" sz="12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乙</a:t>
                      </a:r>
                      <a:endParaRPr lang="zh-TW" sz="12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丙</a:t>
                      </a:r>
                      <a:endParaRPr lang="zh-TW" sz="12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6744340"/>
                  </a:ext>
                </a:extLst>
              </a:tr>
              <a:tr h="292172">
                <a:tc rowSpan="2"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100" kern="1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廠商名稱</a:t>
                      </a:r>
                      <a:endParaRPr lang="zh-TW" sz="12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100" kern="1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評選委員</a:t>
                      </a:r>
                      <a:endParaRPr lang="zh-TW" sz="12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 gridSpan="2">
                  <a:txBody>
                    <a:bodyPr/>
                    <a:lstStyle/>
                    <a:p>
                      <a:pPr algn="ctr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>
                          <a:effectLst/>
                          <a:latin typeface="細明體" panose="02020509000000000000" pitchFamily="49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○○公司</a:t>
                      </a:r>
                      <a:endParaRPr lang="zh-TW" sz="1200" kern="100">
                        <a:effectLst/>
                        <a:latin typeface="細明體" panose="02020509000000000000" pitchFamily="49" charset="-120"/>
                        <a:ea typeface="細明體" panose="020205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○○公司</a:t>
                      </a:r>
                      <a:endParaRPr lang="zh-TW" sz="12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○○公司</a:t>
                      </a:r>
                      <a:endParaRPr lang="zh-TW" sz="12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649611"/>
                  </a:ext>
                </a:extLst>
              </a:tr>
              <a:tr h="352596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得分加總</a:t>
                      </a:r>
                      <a:endParaRPr lang="zh-TW" sz="12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序位</a:t>
                      </a:r>
                      <a:endParaRPr lang="zh-TW" sz="12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得分加總</a:t>
                      </a:r>
                      <a:endParaRPr lang="zh-TW" sz="12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序位</a:t>
                      </a:r>
                      <a:endParaRPr lang="zh-TW" sz="12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得分加總</a:t>
                      </a:r>
                      <a:endParaRPr lang="zh-TW" sz="12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序位</a:t>
                      </a:r>
                      <a:endParaRPr lang="zh-TW" sz="12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03951890"/>
                  </a:ext>
                </a:extLst>
              </a:tr>
              <a:tr h="288349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</a:rPr>
                        <a:t>A</a:t>
                      </a:r>
                      <a:endParaRPr lang="zh-TW" sz="12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</a:rPr>
                        <a:t>81</a:t>
                      </a:r>
                      <a:endParaRPr lang="zh-TW" sz="12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</a:rPr>
                        <a:t>3</a:t>
                      </a:r>
                      <a:endParaRPr lang="zh-TW" sz="12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</a:rPr>
                        <a:t>85</a:t>
                      </a:r>
                      <a:endParaRPr lang="zh-TW" sz="12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</a:rPr>
                        <a:t>1</a:t>
                      </a:r>
                      <a:endParaRPr lang="zh-TW" sz="12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</a:rPr>
                        <a:t>83</a:t>
                      </a:r>
                      <a:endParaRPr lang="zh-TW" sz="12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</a:rPr>
                        <a:t>2</a:t>
                      </a:r>
                      <a:endParaRPr lang="zh-TW" sz="12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96190849"/>
                  </a:ext>
                </a:extLst>
              </a:tr>
              <a:tr h="331065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</a:rPr>
                        <a:t>B</a:t>
                      </a:r>
                      <a:endParaRPr lang="zh-TW" sz="12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</a:rPr>
                        <a:t>82</a:t>
                      </a:r>
                      <a:endParaRPr lang="zh-TW" sz="12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</a:rPr>
                        <a:t>3</a:t>
                      </a:r>
                      <a:endParaRPr lang="zh-TW" sz="12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</a:rPr>
                        <a:t>86</a:t>
                      </a:r>
                      <a:endParaRPr lang="zh-TW" sz="12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</a:rPr>
                        <a:t>1</a:t>
                      </a:r>
                      <a:endParaRPr lang="zh-TW" sz="12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</a:rPr>
                        <a:t>84</a:t>
                      </a:r>
                      <a:endParaRPr lang="zh-TW" sz="12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</a:rPr>
                        <a:t>2</a:t>
                      </a:r>
                      <a:endParaRPr lang="zh-TW" sz="12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75578126"/>
                  </a:ext>
                </a:extLst>
              </a:tr>
              <a:tr h="281464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</a:rPr>
                        <a:t>C</a:t>
                      </a:r>
                      <a:endParaRPr lang="zh-TW" sz="12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</a:rPr>
                        <a:t>85</a:t>
                      </a:r>
                      <a:endParaRPr lang="zh-TW" sz="12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</a:rPr>
                        <a:t>1</a:t>
                      </a:r>
                      <a:endParaRPr lang="zh-TW" sz="12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</a:rPr>
                        <a:t>84</a:t>
                      </a:r>
                      <a:endParaRPr lang="zh-TW" sz="12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</a:rPr>
                        <a:t>2</a:t>
                      </a:r>
                      <a:endParaRPr lang="zh-TW" sz="12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</a:rPr>
                        <a:t>81</a:t>
                      </a:r>
                      <a:endParaRPr lang="zh-TW" sz="12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</a:rPr>
                        <a:t>3</a:t>
                      </a:r>
                      <a:endParaRPr lang="zh-TW" sz="12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73017794"/>
                  </a:ext>
                </a:extLst>
              </a:tr>
              <a:tr h="275346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</a:rPr>
                        <a:t>D</a:t>
                      </a:r>
                      <a:endParaRPr lang="zh-TW" sz="12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</a:rPr>
                        <a:t>80</a:t>
                      </a:r>
                      <a:endParaRPr lang="zh-TW" sz="12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</a:rPr>
                        <a:t>3</a:t>
                      </a:r>
                      <a:endParaRPr lang="zh-TW" sz="12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</a:rPr>
                        <a:t>85</a:t>
                      </a:r>
                      <a:endParaRPr lang="zh-TW" sz="12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</a:rPr>
                        <a:t>1</a:t>
                      </a:r>
                      <a:endParaRPr lang="zh-TW" sz="12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</a:rPr>
                        <a:t>82</a:t>
                      </a:r>
                      <a:endParaRPr lang="zh-TW" sz="12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</a:rPr>
                        <a:t>2</a:t>
                      </a:r>
                      <a:endParaRPr lang="zh-TW" sz="12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69231784"/>
                  </a:ext>
                </a:extLst>
              </a:tr>
              <a:tr h="276111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</a:rPr>
                        <a:t>E</a:t>
                      </a:r>
                      <a:endParaRPr lang="zh-TW" sz="12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</a:rPr>
                        <a:t>82</a:t>
                      </a:r>
                      <a:endParaRPr lang="zh-TW" sz="12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</a:rPr>
                        <a:t>1</a:t>
                      </a:r>
                      <a:endParaRPr lang="zh-TW" sz="12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</a:rPr>
                        <a:t>81</a:t>
                      </a:r>
                      <a:endParaRPr lang="zh-TW" sz="12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</a:rPr>
                        <a:t>2</a:t>
                      </a:r>
                      <a:endParaRPr lang="zh-TW" sz="12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</a:rPr>
                        <a:t>79</a:t>
                      </a:r>
                      <a:endParaRPr lang="zh-TW" sz="12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</a:rPr>
                        <a:t>3</a:t>
                      </a:r>
                      <a:endParaRPr lang="zh-TW" sz="12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5193540"/>
                  </a:ext>
                </a:extLst>
              </a:tr>
              <a:tr h="275346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</a:rPr>
                        <a:t>F</a:t>
                      </a:r>
                      <a:endParaRPr lang="zh-TW" sz="12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</a:rPr>
                        <a:t>83</a:t>
                      </a:r>
                      <a:endParaRPr lang="zh-TW" sz="12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</a:rPr>
                        <a:t>1</a:t>
                      </a:r>
                      <a:endParaRPr lang="zh-TW" sz="12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</a:rPr>
                        <a:t>80</a:t>
                      </a:r>
                      <a:endParaRPr lang="zh-TW" sz="12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</a:rPr>
                        <a:t>2</a:t>
                      </a:r>
                      <a:endParaRPr lang="zh-TW" sz="12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</a:rPr>
                        <a:t>77</a:t>
                      </a:r>
                      <a:endParaRPr lang="zh-TW" sz="12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</a:rPr>
                        <a:t>3</a:t>
                      </a:r>
                      <a:endParaRPr lang="zh-TW" sz="12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19897813"/>
                  </a:ext>
                </a:extLst>
              </a:tr>
              <a:tr h="280700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</a:rPr>
                        <a:t>G</a:t>
                      </a:r>
                      <a:endParaRPr lang="zh-TW" sz="12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</a:rPr>
                        <a:t>85</a:t>
                      </a:r>
                      <a:endParaRPr lang="zh-TW" sz="12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</a:rPr>
                        <a:t>1</a:t>
                      </a:r>
                      <a:endParaRPr lang="zh-TW" sz="12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</a:rPr>
                        <a:t>83</a:t>
                      </a:r>
                      <a:endParaRPr lang="zh-TW" sz="12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</a:rPr>
                        <a:t>2</a:t>
                      </a:r>
                      <a:endParaRPr lang="zh-TW" sz="12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</a:rPr>
                        <a:t>80</a:t>
                      </a:r>
                      <a:endParaRPr lang="zh-TW" sz="12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</a:rPr>
                        <a:t>3</a:t>
                      </a:r>
                      <a:endParaRPr lang="zh-TW" sz="12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85146284"/>
                  </a:ext>
                </a:extLst>
              </a:tr>
              <a:tr h="344182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廠商標價</a:t>
                      </a:r>
                      <a:endParaRPr lang="zh-TW" sz="12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</a:rPr>
                        <a:t>161,100</a:t>
                      </a:r>
                      <a:r>
                        <a:rPr lang="zh-TW" sz="1400" kern="1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萬元</a:t>
                      </a:r>
                      <a:endParaRPr lang="zh-TW" sz="12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</a:rPr>
                        <a:t>163,300</a:t>
                      </a:r>
                      <a:r>
                        <a:rPr lang="zh-TW" sz="1400" kern="1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萬元</a:t>
                      </a:r>
                      <a:endParaRPr lang="zh-TW" sz="12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</a:rPr>
                        <a:t>165,980</a:t>
                      </a:r>
                      <a:r>
                        <a:rPr lang="zh-TW" sz="1400" kern="1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萬元</a:t>
                      </a:r>
                      <a:endParaRPr lang="zh-TW" sz="12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3875990"/>
                  </a:ext>
                </a:extLst>
              </a:tr>
              <a:tr h="376306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評分（平均）</a:t>
                      </a:r>
                      <a:endParaRPr lang="zh-TW" sz="12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</a:rPr>
                        <a:t>82.57</a:t>
                      </a:r>
                      <a:endParaRPr lang="zh-TW" sz="12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</a:rPr>
                        <a:t>83.43</a:t>
                      </a:r>
                      <a:endParaRPr lang="zh-TW" sz="12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</a:rPr>
                        <a:t>80.86</a:t>
                      </a:r>
                      <a:endParaRPr lang="zh-TW" sz="12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8197793"/>
                  </a:ext>
                </a:extLst>
              </a:tr>
              <a:tr h="354890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序位和</a:t>
                      </a:r>
                      <a:endParaRPr lang="zh-TW" sz="12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</a:rPr>
                        <a:t>13</a:t>
                      </a:r>
                      <a:endParaRPr lang="zh-TW" sz="12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</a:rPr>
                        <a:t>11</a:t>
                      </a:r>
                      <a:endParaRPr lang="zh-TW" sz="12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</a:rPr>
                        <a:t>18</a:t>
                      </a:r>
                      <a:endParaRPr lang="zh-TW" sz="12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0439921"/>
                  </a:ext>
                </a:extLst>
              </a:tr>
              <a:tr h="366363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序位名次</a:t>
                      </a:r>
                      <a:endParaRPr lang="zh-TW" sz="12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</a:rPr>
                        <a:t>2</a:t>
                      </a:r>
                      <a:endParaRPr lang="zh-TW" sz="12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</a:rPr>
                        <a:t>1</a:t>
                      </a:r>
                      <a:endParaRPr lang="zh-TW" sz="12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</a:rPr>
                        <a:t>3</a:t>
                      </a:r>
                      <a:endParaRPr lang="zh-TW" sz="12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1167215"/>
                  </a:ext>
                </a:extLst>
              </a:tr>
            </a:tbl>
          </a:graphicData>
        </a:graphic>
      </p:graphicFrame>
      <p:sp>
        <p:nvSpPr>
          <p:cNvPr id="10" name="圓角矩形 9"/>
          <p:cNvSpPr/>
          <p:nvPr/>
        </p:nvSpPr>
        <p:spPr bwMode="auto">
          <a:xfrm>
            <a:off x="3587262" y="2649415"/>
            <a:ext cx="773723" cy="2356339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2538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E0386E3-A356-4CD5-AF4C-F24117DCB973}" type="slidenum">
              <a:rPr kumimoji="1" lang="en-US" altLang="zh-TW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1" lang="en-US" altLang="zh-TW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220125" y="635281"/>
            <a:ext cx="8923875" cy="857251"/>
          </a:xfrm>
        </p:spPr>
        <p:txBody>
          <a:bodyPr>
            <a:normAutofit fontScale="90000"/>
          </a:bodyPr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評選委員之評選結果有明顯差異之案例</a:t>
            </a:r>
          </a:p>
        </p:txBody>
      </p:sp>
      <p:sp>
        <p:nvSpPr>
          <p:cNvPr id="6" name="矩形 5"/>
          <p:cNvSpPr/>
          <p:nvPr/>
        </p:nvSpPr>
        <p:spPr>
          <a:xfrm>
            <a:off x="633046" y="1323927"/>
            <a:ext cx="82647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同一廠商之評選分數，有委員評定為高分，亦有委員評定為不及格分數</a:t>
            </a:r>
          </a:p>
        </p:txBody>
      </p:sp>
      <p:graphicFrame>
        <p:nvGraphicFramePr>
          <p:cNvPr id="7" name="表格 6"/>
          <p:cNvGraphicFramePr>
            <a:graphicFrameLocks noGrp="1"/>
          </p:cNvGraphicFramePr>
          <p:nvPr/>
        </p:nvGraphicFramePr>
        <p:xfrm>
          <a:off x="973075" y="2154924"/>
          <a:ext cx="7256462" cy="3851625"/>
        </p:xfrm>
        <a:graphic>
          <a:graphicData uri="http://schemas.openxmlformats.org/drawingml/2006/table">
            <a:tbl>
              <a:tblPr/>
              <a:tblGrid>
                <a:gridCol w="1255927">
                  <a:extLst>
                    <a:ext uri="{9D8B030D-6E8A-4147-A177-3AD203B41FA5}">
                      <a16:colId xmlns:a16="http://schemas.microsoft.com/office/drawing/2014/main" val="4282535259"/>
                    </a:ext>
                  </a:extLst>
                </a:gridCol>
                <a:gridCol w="976831">
                  <a:extLst>
                    <a:ext uri="{9D8B030D-6E8A-4147-A177-3AD203B41FA5}">
                      <a16:colId xmlns:a16="http://schemas.microsoft.com/office/drawing/2014/main" val="1707450735"/>
                    </a:ext>
                  </a:extLst>
                </a:gridCol>
                <a:gridCol w="1116379">
                  <a:extLst>
                    <a:ext uri="{9D8B030D-6E8A-4147-A177-3AD203B41FA5}">
                      <a16:colId xmlns:a16="http://schemas.microsoft.com/office/drawing/2014/main" val="2251095040"/>
                    </a:ext>
                  </a:extLst>
                </a:gridCol>
                <a:gridCol w="1116379">
                  <a:extLst>
                    <a:ext uri="{9D8B030D-6E8A-4147-A177-3AD203B41FA5}">
                      <a16:colId xmlns:a16="http://schemas.microsoft.com/office/drawing/2014/main" val="4089738279"/>
                    </a:ext>
                  </a:extLst>
                </a:gridCol>
                <a:gridCol w="976831">
                  <a:extLst>
                    <a:ext uri="{9D8B030D-6E8A-4147-A177-3AD203B41FA5}">
                      <a16:colId xmlns:a16="http://schemas.microsoft.com/office/drawing/2014/main" val="1427370309"/>
                    </a:ext>
                  </a:extLst>
                </a:gridCol>
                <a:gridCol w="976831">
                  <a:extLst>
                    <a:ext uri="{9D8B030D-6E8A-4147-A177-3AD203B41FA5}">
                      <a16:colId xmlns:a16="http://schemas.microsoft.com/office/drawing/2014/main" val="1445294312"/>
                    </a:ext>
                  </a:extLst>
                </a:gridCol>
                <a:gridCol w="837284">
                  <a:extLst>
                    <a:ext uri="{9D8B030D-6E8A-4147-A177-3AD203B41FA5}">
                      <a16:colId xmlns:a16="http://schemas.microsoft.com/office/drawing/2014/main" val="2704697866"/>
                    </a:ext>
                  </a:extLst>
                </a:gridCol>
              </a:tblGrid>
              <a:tr h="334053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廠商編號</a:t>
                      </a:r>
                      <a:endParaRPr lang="zh-TW" sz="12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甲</a:t>
                      </a:r>
                      <a:endParaRPr lang="zh-TW" sz="12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乙</a:t>
                      </a:r>
                      <a:endParaRPr lang="zh-TW" sz="12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丙</a:t>
                      </a:r>
                      <a:endParaRPr lang="zh-TW" sz="12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4726139"/>
                  </a:ext>
                </a:extLst>
              </a:tr>
              <a:tr h="292680">
                <a:tc rowSpan="2"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100" kern="1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廠商名稱</a:t>
                      </a:r>
                      <a:endParaRPr lang="zh-TW" sz="12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100" kern="1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評選委員</a:t>
                      </a:r>
                      <a:endParaRPr lang="zh-TW" sz="12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 gridSpan="2">
                  <a:txBody>
                    <a:bodyPr/>
                    <a:lstStyle/>
                    <a:p>
                      <a:pPr algn="ctr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>
                          <a:effectLst/>
                          <a:latin typeface="細明體" panose="02020509000000000000" pitchFamily="49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○○公司</a:t>
                      </a:r>
                      <a:endParaRPr lang="zh-TW" sz="1200" kern="100">
                        <a:effectLst/>
                        <a:latin typeface="細明體" panose="02020509000000000000" pitchFamily="49" charset="-120"/>
                        <a:ea typeface="細明體" panose="020205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○○公司</a:t>
                      </a:r>
                      <a:endParaRPr lang="zh-TW" sz="12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○○公司</a:t>
                      </a:r>
                      <a:endParaRPr lang="zh-TW" sz="12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1329111"/>
                  </a:ext>
                </a:extLst>
              </a:tr>
              <a:tr h="353207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得分加總</a:t>
                      </a:r>
                      <a:endParaRPr lang="zh-TW" sz="12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序位</a:t>
                      </a:r>
                      <a:endParaRPr lang="zh-TW" sz="12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得分加總</a:t>
                      </a:r>
                      <a:endParaRPr lang="zh-TW" sz="12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序位</a:t>
                      </a:r>
                      <a:endParaRPr lang="zh-TW" sz="12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得分加總</a:t>
                      </a:r>
                      <a:endParaRPr lang="zh-TW" sz="12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序位</a:t>
                      </a:r>
                      <a:endParaRPr lang="zh-TW" sz="12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96286150"/>
                  </a:ext>
                </a:extLst>
              </a:tr>
              <a:tr h="288849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</a:rPr>
                        <a:t>A</a:t>
                      </a:r>
                      <a:endParaRPr lang="zh-TW" sz="12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</a:rPr>
                        <a:t>70</a:t>
                      </a:r>
                      <a:endParaRPr lang="zh-TW" sz="12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</a:rPr>
                        <a:t>3</a:t>
                      </a:r>
                      <a:endParaRPr lang="zh-TW" sz="12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</a:rPr>
                        <a:t>80</a:t>
                      </a:r>
                      <a:endParaRPr lang="zh-TW" sz="12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</a:rPr>
                        <a:t>2</a:t>
                      </a:r>
                      <a:endParaRPr lang="zh-TW" sz="12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</a:rPr>
                        <a:t>81</a:t>
                      </a:r>
                      <a:endParaRPr lang="zh-TW" sz="12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</a:rPr>
                        <a:t>1</a:t>
                      </a:r>
                      <a:endParaRPr lang="zh-TW" sz="12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61330542"/>
                  </a:ext>
                </a:extLst>
              </a:tr>
              <a:tr h="304225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</a:rPr>
                        <a:t>B</a:t>
                      </a:r>
                      <a:endParaRPr lang="zh-TW" sz="12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400" kern="100" dirty="0" smtClean="0"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</a:rPr>
                        <a:t> </a:t>
                      </a:r>
                      <a:r>
                        <a:rPr lang="en-US" sz="1400" kern="100" dirty="0" smtClean="0"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</a:rPr>
                        <a:t>72</a:t>
                      </a:r>
                      <a:r>
                        <a:rPr lang="en-US" sz="1400" kern="100" dirty="0"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</a:rPr>
                        <a:t> </a:t>
                      </a:r>
                      <a:endParaRPr lang="zh-TW" sz="12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</a:rPr>
                        <a:t>3</a:t>
                      </a:r>
                      <a:endParaRPr lang="zh-TW" sz="12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</a:rPr>
                        <a:t>77</a:t>
                      </a:r>
                      <a:endParaRPr lang="zh-TW" sz="12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</a:rPr>
                        <a:t>2</a:t>
                      </a:r>
                      <a:endParaRPr lang="zh-TW" sz="12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</a:rPr>
                        <a:t>83</a:t>
                      </a:r>
                      <a:endParaRPr lang="zh-TW" sz="12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</a:rPr>
                        <a:t>1</a:t>
                      </a:r>
                      <a:endParaRPr lang="zh-TW" sz="12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94245730"/>
                  </a:ext>
                </a:extLst>
              </a:tr>
              <a:tr h="281953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</a:rPr>
                        <a:t>C</a:t>
                      </a:r>
                      <a:endParaRPr lang="zh-TW" sz="12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</a:rPr>
                        <a:t>68</a:t>
                      </a:r>
                      <a:endParaRPr lang="zh-TW" sz="12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</a:rPr>
                        <a:t>2</a:t>
                      </a:r>
                      <a:endParaRPr lang="zh-TW" sz="12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</a:rPr>
                        <a:t>74</a:t>
                      </a:r>
                      <a:endParaRPr lang="zh-TW" sz="12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</a:rPr>
                        <a:t>1</a:t>
                      </a:r>
                      <a:endParaRPr lang="zh-TW" sz="12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</a:rPr>
                        <a:t>74</a:t>
                      </a:r>
                      <a:endParaRPr lang="zh-TW" sz="12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</a:rPr>
                        <a:t>1</a:t>
                      </a:r>
                      <a:endParaRPr lang="zh-TW" sz="12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7059222"/>
                  </a:ext>
                </a:extLst>
              </a:tr>
              <a:tr h="275824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</a:rPr>
                        <a:t>D</a:t>
                      </a:r>
                      <a:endParaRPr lang="zh-TW" sz="12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</a:rPr>
                        <a:t>80</a:t>
                      </a:r>
                      <a:endParaRPr lang="zh-TW" sz="12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</a:rPr>
                        <a:t>3</a:t>
                      </a:r>
                      <a:endParaRPr lang="zh-TW" sz="12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</a:rPr>
                        <a:t>81</a:t>
                      </a:r>
                      <a:endParaRPr lang="zh-TW" sz="12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</a:rPr>
                        <a:t>2</a:t>
                      </a:r>
                      <a:endParaRPr lang="zh-TW" sz="12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</a:rPr>
                        <a:t>83</a:t>
                      </a:r>
                      <a:endParaRPr lang="zh-TW" sz="12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</a:rPr>
                        <a:t>1</a:t>
                      </a:r>
                      <a:endParaRPr lang="zh-TW" sz="12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11269983"/>
                  </a:ext>
                </a:extLst>
              </a:tr>
              <a:tr h="276590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</a:rPr>
                        <a:t>E</a:t>
                      </a:r>
                      <a:endParaRPr lang="zh-TW" sz="12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</a:rPr>
                        <a:t>80</a:t>
                      </a:r>
                      <a:endParaRPr lang="zh-TW" sz="12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</a:rPr>
                        <a:t>3</a:t>
                      </a:r>
                      <a:endParaRPr lang="zh-TW" sz="12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</a:rPr>
                        <a:t>81</a:t>
                      </a:r>
                      <a:endParaRPr lang="zh-TW" sz="12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</a:rPr>
                        <a:t>2</a:t>
                      </a:r>
                      <a:endParaRPr lang="zh-TW" sz="12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</a:rPr>
                        <a:t>82</a:t>
                      </a:r>
                      <a:endParaRPr lang="zh-TW" sz="12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</a:rPr>
                        <a:t>1</a:t>
                      </a:r>
                      <a:endParaRPr lang="zh-TW" sz="12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93341298"/>
                  </a:ext>
                </a:extLst>
              </a:tr>
              <a:tr h="344779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廠商標價</a:t>
                      </a:r>
                      <a:endParaRPr lang="zh-TW" sz="12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</a:rPr>
                        <a:t>800</a:t>
                      </a:r>
                      <a:r>
                        <a:rPr lang="zh-TW" sz="1400" kern="1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萬元</a:t>
                      </a:r>
                      <a:endParaRPr lang="zh-TW" sz="12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</a:rPr>
                        <a:t>788</a:t>
                      </a:r>
                      <a:r>
                        <a:rPr lang="zh-TW" sz="1400" kern="1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萬元</a:t>
                      </a:r>
                      <a:endParaRPr lang="zh-TW" sz="12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</a:rPr>
                        <a:t>800</a:t>
                      </a:r>
                      <a:r>
                        <a:rPr lang="zh-TW" sz="1400" kern="1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萬元</a:t>
                      </a:r>
                      <a:endParaRPr lang="zh-TW" sz="12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5943985"/>
                  </a:ext>
                </a:extLst>
              </a:tr>
              <a:tr h="376959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評分（平均）</a:t>
                      </a:r>
                      <a:endParaRPr lang="zh-TW" sz="12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</a:rPr>
                        <a:t>74</a:t>
                      </a:r>
                      <a:endParaRPr lang="zh-TW" sz="12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</a:rPr>
                        <a:t>78.6</a:t>
                      </a:r>
                      <a:endParaRPr lang="zh-TW" sz="12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</a:rPr>
                        <a:t>80.6</a:t>
                      </a:r>
                      <a:endParaRPr lang="zh-TW" sz="12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7310657"/>
                  </a:ext>
                </a:extLst>
              </a:tr>
              <a:tr h="355507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序位和</a:t>
                      </a:r>
                      <a:endParaRPr lang="zh-TW" sz="12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</a:rPr>
                        <a:t>14</a:t>
                      </a:r>
                      <a:endParaRPr lang="zh-TW" sz="12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</a:rPr>
                        <a:t>9</a:t>
                      </a:r>
                      <a:endParaRPr lang="zh-TW" sz="12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</a:rPr>
                        <a:t>5</a:t>
                      </a:r>
                      <a:endParaRPr lang="zh-TW" sz="12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6128138"/>
                  </a:ext>
                </a:extLst>
              </a:tr>
              <a:tr h="366999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序位名次</a:t>
                      </a:r>
                      <a:endParaRPr lang="zh-TW" sz="12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</a:rPr>
                        <a:t>3</a:t>
                      </a:r>
                      <a:endParaRPr lang="zh-TW" sz="12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</a:rPr>
                        <a:t>2</a:t>
                      </a:r>
                      <a:endParaRPr lang="zh-TW" sz="12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</a:rPr>
                        <a:t>1</a:t>
                      </a:r>
                      <a:endParaRPr lang="zh-TW" sz="12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2269535"/>
                  </a:ext>
                </a:extLst>
              </a:tr>
            </a:tbl>
          </a:graphicData>
        </a:graphic>
      </p:graphicFrame>
      <p:sp>
        <p:nvSpPr>
          <p:cNvPr id="8" name="圓角矩形 7"/>
          <p:cNvSpPr/>
          <p:nvPr/>
        </p:nvSpPr>
        <p:spPr bwMode="auto">
          <a:xfrm>
            <a:off x="890954" y="3704492"/>
            <a:ext cx="7444154" cy="328246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1466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E0386E3-A356-4CD5-AF4C-F24117DCB973}" type="slidenum">
              <a:rPr kumimoji="1" lang="en-US" altLang="zh-TW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1" lang="en-US" altLang="zh-TW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220125" y="635281"/>
            <a:ext cx="8923875" cy="857251"/>
          </a:xfrm>
        </p:spPr>
        <p:txBody>
          <a:bodyPr>
            <a:normAutofit fontScale="90000"/>
          </a:bodyPr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評選委員之評選結果有明顯差異之案例</a:t>
            </a:r>
          </a:p>
        </p:txBody>
      </p:sp>
      <p:sp>
        <p:nvSpPr>
          <p:cNvPr id="6" name="矩形 5"/>
          <p:cNvSpPr/>
          <p:nvPr/>
        </p:nvSpPr>
        <p:spPr>
          <a:xfrm>
            <a:off x="410307" y="1396443"/>
            <a:ext cx="841717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同一廠商之同一評選項目，不同委員之評選結果，有委員評定為高分，亦有委員評定為很低分</a:t>
            </a:r>
          </a:p>
        </p:txBody>
      </p:sp>
      <p:graphicFrame>
        <p:nvGraphicFramePr>
          <p:cNvPr id="7" name="表格 6"/>
          <p:cNvGraphicFramePr>
            <a:graphicFrameLocks noGrp="1"/>
          </p:cNvGraphicFramePr>
          <p:nvPr/>
        </p:nvGraphicFramePr>
        <p:xfrm>
          <a:off x="1324705" y="2511602"/>
          <a:ext cx="6307016" cy="3441289"/>
        </p:xfrm>
        <a:graphic>
          <a:graphicData uri="http://schemas.openxmlformats.org/drawingml/2006/table">
            <a:tbl>
              <a:tblPr/>
              <a:tblGrid>
                <a:gridCol w="3153508">
                  <a:extLst>
                    <a:ext uri="{9D8B030D-6E8A-4147-A177-3AD203B41FA5}">
                      <a16:colId xmlns:a16="http://schemas.microsoft.com/office/drawing/2014/main" val="897443214"/>
                    </a:ext>
                  </a:extLst>
                </a:gridCol>
                <a:gridCol w="3153508">
                  <a:extLst>
                    <a:ext uri="{9D8B030D-6E8A-4147-A177-3AD203B41FA5}">
                      <a16:colId xmlns:a16="http://schemas.microsoft.com/office/drawing/2014/main" val="2960101899"/>
                    </a:ext>
                  </a:extLst>
                </a:gridCol>
              </a:tblGrid>
              <a:tr h="419288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廠商編號</a:t>
                      </a:r>
                      <a:endParaRPr lang="zh-TW" sz="16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600" kern="1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甲（○○公司）</a:t>
                      </a:r>
                      <a:endParaRPr lang="zh-TW" sz="16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78165606"/>
                  </a:ext>
                </a:extLst>
              </a:tr>
              <a:tr h="487312">
                <a:tc rowSpan="2">
                  <a:txBody>
                    <a:bodyPr/>
                    <a:lstStyle/>
                    <a:p>
                      <a:pPr algn="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1600" kern="1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評選項目</a:t>
                      </a:r>
                      <a:endParaRPr lang="zh-TW" sz="16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  <a:p>
                      <a:pPr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zh-TW" sz="1600" kern="1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評選委員</a:t>
                      </a:r>
                      <a:endParaRPr lang="zh-TW" sz="16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600" kern="100">
                          <a:effectLst/>
                          <a:latin typeface="細明體" panose="02020509000000000000" pitchFamily="49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團隊專業能力及經驗（</a:t>
                      </a:r>
                      <a:r>
                        <a:rPr lang="en-US" sz="1600" kern="100">
                          <a:effectLst/>
                          <a:latin typeface="細明體" panose="02020509000000000000" pitchFamily="49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20%</a:t>
                      </a:r>
                      <a:r>
                        <a:rPr lang="zh-TW" sz="1600" kern="100">
                          <a:effectLst/>
                          <a:latin typeface="細明體" panose="02020509000000000000" pitchFamily="49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）</a:t>
                      </a:r>
                      <a:endParaRPr lang="zh-TW" sz="1600" kern="100">
                        <a:effectLst/>
                        <a:latin typeface="細明體" panose="02020509000000000000" pitchFamily="49" charset="-120"/>
                        <a:ea typeface="細明體" panose="020205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6759065"/>
                  </a:ext>
                </a:extLst>
              </a:tr>
              <a:tr h="490657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zh-TW" sz="1600" kern="1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得分</a:t>
                      </a:r>
                      <a:endParaRPr lang="zh-TW" sz="16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07216517"/>
                  </a:ext>
                </a:extLst>
              </a:tr>
              <a:tr h="401446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</a:rPr>
                        <a:t>A</a:t>
                      </a:r>
                      <a:endParaRPr lang="zh-TW" sz="16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</a:rPr>
                        <a:t>15</a:t>
                      </a:r>
                      <a:endParaRPr lang="zh-TW" sz="16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3586319"/>
                  </a:ext>
                </a:extLst>
              </a:tr>
              <a:tr h="401446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</a:rPr>
                        <a:t>B</a:t>
                      </a:r>
                      <a:endParaRPr lang="zh-TW" sz="16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</a:rPr>
                        <a:t>18</a:t>
                      </a:r>
                      <a:endParaRPr lang="zh-TW" sz="16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14309938"/>
                  </a:ext>
                </a:extLst>
              </a:tr>
              <a:tr h="424864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</a:rPr>
                        <a:t>C</a:t>
                      </a:r>
                      <a:endParaRPr lang="zh-TW" sz="16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</a:rPr>
                        <a:t>17</a:t>
                      </a:r>
                      <a:endParaRPr lang="zh-TW" sz="16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81314260"/>
                  </a:ext>
                </a:extLst>
              </a:tr>
              <a:tr h="408138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</a:rPr>
                        <a:t>D</a:t>
                      </a:r>
                      <a:endParaRPr lang="zh-TW" sz="16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</a:rPr>
                        <a:t>16</a:t>
                      </a:r>
                      <a:endParaRPr lang="zh-TW" sz="16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4194521"/>
                  </a:ext>
                </a:extLst>
              </a:tr>
              <a:tr h="408138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</a:rPr>
                        <a:t>E</a:t>
                      </a:r>
                      <a:endParaRPr lang="zh-TW" sz="16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</a:rPr>
                        <a:t>8</a:t>
                      </a:r>
                      <a:endParaRPr lang="zh-TW" sz="16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99923706"/>
                  </a:ext>
                </a:extLst>
              </a:tr>
            </a:tbl>
          </a:graphicData>
        </a:graphic>
      </p:graphicFrame>
      <p:sp>
        <p:nvSpPr>
          <p:cNvPr id="8" name="圓角矩形 7"/>
          <p:cNvSpPr/>
          <p:nvPr/>
        </p:nvSpPr>
        <p:spPr bwMode="auto">
          <a:xfrm>
            <a:off x="1453662" y="5580185"/>
            <a:ext cx="6049107" cy="372706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2056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E0386E3-A356-4CD5-AF4C-F24117DCB973}" type="slidenum">
              <a:rPr kumimoji="1" lang="en-US" altLang="zh-TW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1" lang="en-US" altLang="zh-TW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220125" y="635281"/>
            <a:ext cx="8923875" cy="857251"/>
          </a:xfrm>
        </p:spPr>
        <p:txBody>
          <a:bodyPr>
            <a:normAutofit fontScale="90000"/>
          </a:bodyPr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評選委員之評選結果有明顯差異之案例</a:t>
            </a:r>
          </a:p>
        </p:txBody>
      </p:sp>
      <p:sp>
        <p:nvSpPr>
          <p:cNvPr id="6" name="矩形 5"/>
          <p:cNvSpPr/>
          <p:nvPr/>
        </p:nvSpPr>
        <p:spPr>
          <a:xfrm>
            <a:off x="422031" y="1492532"/>
            <a:ext cx="820615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序位和最低之第</a:t>
            </a:r>
            <a:r>
              <a:rPr kumimoji="1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1</a:t>
            </a:r>
            <a:r>
              <a:rPr kumimoji="1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名廠商，但評選委員評定其序位第一非為最多者之情形</a:t>
            </a:r>
          </a:p>
        </p:txBody>
      </p:sp>
      <p:graphicFrame>
        <p:nvGraphicFramePr>
          <p:cNvPr id="7" name="表格 6"/>
          <p:cNvGraphicFramePr>
            <a:graphicFrameLocks noGrp="1"/>
          </p:cNvGraphicFramePr>
          <p:nvPr/>
        </p:nvGraphicFramePr>
        <p:xfrm>
          <a:off x="1176428" y="2349783"/>
          <a:ext cx="7011268" cy="4156524"/>
        </p:xfrm>
        <a:graphic>
          <a:graphicData uri="http://schemas.openxmlformats.org/drawingml/2006/table">
            <a:tbl>
              <a:tblPr/>
              <a:tblGrid>
                <a:gridCol w="1041209">
                  <a:extLst>
                    <a:ext uri="{9D8B030D-6E8A-4147-A177-3AD203B41FA5}">
                      <a16:colId xmlns:a16="http://schemas.microsoft.com/office/drawing/2014/main" val="2952525765"/>
                    </a:ext>
                  </a:extLst>
                </a:gridCol>
                <a:gridCol w="628863">
                  <a:extLst>
                    <a:ext uri="{9D8B030D-6E8A-4147-A177-3AD203B41FA5}">
                      <a16:colId xmlns:a16="http://schemas.microsoft.com/office/drawing/2014/main" val="584795603"/>
                    </a:ext>
                  </a:extLst>
                </a:gridCol>
                <a:gridCol w="741259">
                  <a:extLst>
                    <a:ext uri="{9D8B030D-6E8A-4147-A177-3AD203B41FA5}">
                      <a16:colId xmlns:a16="http://schemas.microsoft.com/office/drawing/2014/main" val="4283271079"/>
                    </a:ext>
                  </a:extLst>
                </a:gridCol>
                <a:gridCol w="741259">
                  <a:extLst>
                    <a:ext uri="{9D8B030D-6E8A-4147-A177-3AD203B41FA5}">
                      <a16:colId xmlns:a16="http://schemas.microsoft.com/office/drawing/2014/main" val="2792096385"/>
                    </a:ext>
                  </a:extLst>
                </a:gridCol>
                <a:gridCol w="892267">
                  <a:extLst>
                    <a:ext uri="{9D8B030D-6E8A-4147-A177-3AD203B41FA5}">
                      <a16:colId xmlns:a16="http://schemas.microsoft.com/office/drawing/2014/main" val="3159721247"/>
                    </a:ext>
                  </a:extLst>
                </a:gridCol>
                <a:gridCol w="892267">
                  <a:extLst>
                    <a:ext uri="{9D8B030D-6E8A-4147-A177-3AD203B41FA5}">
                      <a16:colId xmlns:a16="http://schemas.microsoft.com/office/drawing/2014/main" val="960220512"/>
                    </a:ext>
                  </a:extLst>
                </a:gridCol>
                <a:gridCol w="851585">
                  <a:extLst>
                    <a:ext uri="{9D8B030D-6E8A-4147-A177-3AD203B41FA5}">
                      <a16:colId xmlns:a16="http://schemas.microsoft.com/office/drawing/2014/main" val="3473912175"/>
                    </a:ext>
                  </a:extLst>
                </a:gridCol>
                <a:gridCol w="851585">
                  <a:extLst>
                    <a:ext uri="{9D8B030D-6E8A-4147-A177-3AD203B41FA5}">
                      <a16:colId xmlns:a16="http://schemas.microsoft.com/office/drawing/2014/main" val="2298526014"/>
                    </a:ext>
                  </a:extLst>
                </a:gridCol>
                <a:gridCol w="370974">
                  <a:extLst>
                    <a:ext uri="{9D8B030D-6E8A-4147-A177-3AD203B41FA5}">
                      <a16:colId xmlns:a16="http://schemas.microsoft.com/office/drawing/2014/main" val="3567141560"/>
                    </a:ext>
                  </a:extLst>
                </a:gridCol>
              </a:tblGrid>
              <a:tr h="290145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廠商編號</a:t>
                      </a:r>
                      <a:endParaRPr lang="zh-TW" sz="14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甲</a:t>
                      </a:r>
                      <a:endParaRPr lang="zh-TW" sz="14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乙</a:t>
                      </a:r>
                      <a:endParaRPr lang="zh-TW" sz="14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丙</a:t>
                      </a:r>
                      <a:endParaRPr lang="zh-TW" sz="14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丁</a:t>
                      </a:r>
                      <a:endParaRPr lang="zh-TW" sz="14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8104604"/>
                  </a:ext>
                </a:extLst>
              </a:tr>
              <a:tr h="254210">
                <a:tc rowSpan="2"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廠商名稱</a:t>
                      </a:r>
                      <a:endParaRPr lang="zh-TW" sz="14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en-US" altLang="zh-TW" sz="1400" kern="100" dirty="0" smtClean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</a:endParaRPr>
                    </a:p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dirty="0" smtClean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評選</a:t>
                      </a:r>
                      <a:r>
                        <a:rPr lang="zh-TW" sz="14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委員</a:t>
                      </a:r>
                      <a:endParaRPr lang="zh-TW" sz="14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 gridSpan="2">
                  <a:txBody>
                    <a:bodyPr/>
                    <a:lstStyle/>
                    <a:p>
                      <a:pPr algn="ctr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>
                          <a:effectLst/>
                          <a:latin typeface="細明體" panose="02020509000000000000" pitchFamily="49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○○公司</a:t>
                      </a:r>
                      <a:endParaRPr lang="zh-TW" sz="1400" kern="100">
                        <a:effectLst/>
                        <a:latin typeface="細明體" panose="02020509000000000000" pitchFamily="49" charset="-120"/>
                        <a:ea typeface="細明體" panose="020205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○○公司</a:t>
                      </a:r>
                      <a:endParaRPr lang="zh-TW" sz="14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○○公司</a:t>
                      </a:r>
                      <a:endParaRPr lang="zh-TW" sz="14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○○公司</a:t>
                      </a:r>
                      <a:endParaRPr lang="zh-TW" sz="14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7289190"/>
                  </a:ext>
                </a:extLst>
              </a:tr>
              <a:tr h="479138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得分加總</a:t>
                      </a:r>
                      <a:endParaRPr lang="zh-TW" sz="14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序位</a:t>
                      </a:r>
                      <a:endParaRPr lang="zh-TW" sz="14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得分加總</a:t>
                      </a:r>
                      <a:endParaRPr lang="zh-TW" sz="14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序位</a:t>
                      </a:r>
                      <a:endParaRPr lang="zh-TW" sz="14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得分加總</a:t>
                      </a:r>
                      <a:endParaRPr lang="zh-TW" sz="14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序位</a:t>
                      </a:r>
                      <a:endParaRPr lang="zh-TW" sz="14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得分加總</a:t>
                      </a:r>
                      <a:endParaRPr lang="zh-TW" sz="14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序位</a:t>
                      </a:r>
                      <a:endParaRPr lang="zh-TW" sz="12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67218564"/>
                  </a:ext>
                </a:extLst>
              </a:tr>
              <a:tr h="250882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</a:rPr>
                        <a:t>A</a:t>
                      </a:r>
                      <a:endParaRPr lang="zh-TW" sz="14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</a:rPr>
                        <a:t>80</a:t>
                      </a:r>
                      <a:endParaRPr lang="zh-TW" sz="14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</a:rPr>
                        <a:t>4</a:t>
                      </a:r>
                      <a:endParaRPr lang="zh-TW" sz="14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</a:rPr>
                        <a:t>82</a:t>
                      </a:r>
                      <a:endParaRPr lang="zh-TW" sz="14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</a:rPr>
                        <a:t>3</a:t>
                      </a:r>
                      <a:endParaRPr lang="zh-TW" sz="14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</a:rPr>
                        <a:t>85</a:t>
                      </a:r>
                      <a:endParaRPr lang="zh-TW" sz="14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</a:rPr>
                        <a:t>2</a:t>
                      </a:r>
                      <a:endParaRPr lang="zh-TW" sz="14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</a:rPr>
                        <a:t>86</a:t>
                      </a:r>
                      <a:endParaRPr lang="zh-TW" sz="14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</a:rPr>
                        <a:t>1</a:t>
                      </a:r>
                      <a:endParaRPr lang="zh-TW" sz="12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85033763"/>
                  </a:ext>
                </a:extLst>
              </a:tr>
              <a:tr h="239569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</a:rPr>
                        <a:t>B</a:t>
                      </a:r>
                      <a:endParaRPr lang="zh-TW" sz="14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</a:rPr>
                        <a:t>81</a:t>
                      </a:r>
                      <a:endParaRPr lang="zh-TW" sz="14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</a:rPr>
                        <a:t>4</a:t>
                      </a:r>
                      <a:endParaRPr lang="zh-TW" sz="14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</a:rPr>
                        <a:t>84</a:t>
                      </a:r>
                      <a:endParaRPr lang="zh-TW" sz="14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</a:rPr>
                        <a:t>2</a:t>
                      </a:r>
                      <a:endParaRPr lang="zh-TW" sz="14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</a:rPr>
                        <a:t>83</a:t>
                      </a:r>
                      <a:endParaRPr lang="zh-TW" sz="14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</a:rPr>
                        <a:t>3</a:t>
                      </a:r>
                      <a:endParaRPr lang="zh-TW" sz="14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</a:rPr>
                        <a:t>85</a:t>
                      </a:r>
                      <a:endParaRPr lang="zh-TW" sz="14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</a:rPr>
                        <a:t>1</a:t>
                      </a:r>
                      <a:endParaRPr lang="zh-TW" sz="12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84276554"/>
                  </a:ext>
                </a:extLst>
              </a:tr>
              <a:tr h="244893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</a:rPr>
                        <a:t>C</a:t>
                      </a:r>
                      <a:endParaRPr lang="zh-TW" sz="14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</a:rPr>
                        <a:t>79</a:t>
                      </a:r>
                      <a:endParaRPr lang="zh-TW" sz="14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</a:rPr>
                        <a:t>4</a:t>
                      </a:r>
                      <a:endParaRPr lang="zh-TW" sz="14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</a:rPr>
                        <a:t>83</a:t>
                      </a:r>
                      <a:endParaRPr lang="zh-TW" sz="14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</a:rPr>
                        <a:t>2</a:t>
                      </a:r>
                      <a:endParaRPr lang="zh-TW" sz="14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</a:rPr>
                        <a:t>82</a:t>
                      </a:r>
                      <a:endParaRPr lang="zh-TW" sz="14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</a:rPr>
                        <a:t>3</a:t>
                      </a:r>
                      <a:endParaRPr lang="zh-TW" sz="14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</a:rPr>
                        <a:t>84</a:t>
                      </a:r>
                      <a:endParaRPr lang="zh-TW" sz="14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</a:rPr>
                        <a:t>1</a:t>
                      </a:r>
                      <a:endParaRPr lang="zh-TW" sz="12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82045918"/>
                  </a:ext>
                </a:extLst>
              </a:tr>
              <a:tr h="239569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</a:rPr>
                        <a:t>D</a:t>
                      </a:r>
                      <a:endParaRPr lang="zh-TW" sz="14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</a:rPr>
                        <a:t>80</a:t>
                      </a:r>
                      <a:endParaRPr lang="zh-TW" sz="14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</a:rPr>
                        <a:t>4</a:t>
                      </a:r>
                      <a:endParaRPr lang="zh-TW" sz="14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</a:rPr>
                        <a:t>82</a:t>
                      </a:r>
                      <a:endParaRPr lang="zh-TW" sz="14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</a:rPr>
                        <a:t>3</a:t>
                      </a:r>
                      <a:endParaRPr lang="zh-TW" sz="14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</a:rPr>
                        <a:t>86</a:t>
                      </a:r>
                      <a:endParaRPr lang="zh-TW" sz="14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</a:rPr>
                        <a:t>1</a:t>
                      </a:r>
                      <a:endParaRPr lang="zh-TW" sz="14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</a:rPr>
                        <a:t>85</a:t>
                      </a:r>
                      <a:endParaRPr lang="zh-TW" sz="14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</a:rPr>
                        <a:t>2</a:t>
                      </a:r>
                      <a:endParaRPr lang="zh-TW" sz="12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50469268"/>
                  </a:ext>
                </a:extLst>
              </a:tr>
              <a:tr h="240235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</a:rPr>
                        <a:t>E</a:t>
                      </a:r>
                      <a:endParaRPr lang="zh-TW" sz="14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</a:rPr>
                        <a:t>78</a:t>
                      </a:r>
                      <a:endParaRPr lang="zh-TW" sz="14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</a:rPr>
                        <a:t>4</a:t>
                      </a:r>
                      <a:endParaRPr lang="zh-TW" sz="14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</a:rPr>
                        <a:t>80</a:t>
                      </a:r>
                      <a:endParaRPr lang="zh-TW" sz="14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</a:rPr>
                        <a:t>3</a:t>
                      </a:r>
                      <a:endParaRPr lang="zh-TW" sz="14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</a:rPr>
                        <a:t>85</a:t>
                      </a:r>
                      <a:endParaRPr lang="zh-TW" sz="14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</a:rPr>
                        <a:t>1</a:t>
                      </a:r>
                      <a:endParaRPr lang="zh-TW" sz="14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</a:rPr>
                        <a:t>84</a:t>
                      </a:r>
                      <a:endParaRPr lang="zh-TW" sz="14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</a:rPr>
                        <a:t>2</a:t>
                      </a:r>
                      <a:endParaRPr lang="zh-TW" sz="12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7757194"/>
                  </a:ext>
                </a:extLst>
              </a:tr>
              <a:tr h="239569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</a:rPr>
                        <a:t>F</a:t>
                      </a:r>
                      <a:endParaRPr lang="zh-TW" sz="14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</a:rPr>
                        <a:t>80</a:t>
                      </a:r>
                      <a:endParaRPr lang="zh-TW" sz="14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</a:rPr>
                        <a:t>4</a:t>
                      </a:r>
                      <a:endParaRPr lang="zh-TW" sz="14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</a:rPr>
                        <a:t>83</a:t>
                      </a:r>
                      <a:endParaRPr lang="zh-TW" sz="14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</a:rPr>
                        <a:t>3</a:t>
                      </a:r>
                      <a:endParaRPr lang="zh-TW" sz="14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</a:rPr>
                        <a:t>88</a:t>
                      </a:r>
                      <a:endParaRPr lang="zh-TW" sz="14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</a:rPr>
                        <a:t>1</a:t>
                      </a:r>
                      <a:endParaRPr lang="zh-TW" sz="14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</a:rPr>
                        <a:t>85</a:t>
                      </a:r>
                      <a:endParaRPr lang="zh-TW" sz="14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</a:rPr>
                        <a:t>2</a:t>
                      </a:r>
                      <a:endParaRPr lang="zh-TW" sz="12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23563205"/>
                  </a:ext>
                </a:extLst>
              </a:tr>
              <a:tr h="244227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</a:rPr>
                        <a:t>G</a:t>
                      </a:r>
                      <a:endParaRPr lang="zh-TW" sz="14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</a:rPr>
                        <a:t>81</a:t>
                      </a:r>
                      <a:endParaRPr lang="zh-TW" sz="14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</a:rPr>
                        <a:t>4</a:t>
                      </a:r>
                      <a:endParaRPr lang="zh-TW" sz="14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</a:rPr>
                        <a:t>83</a:t>
                      </a:r>
                      <a:endParaRPr lang="zh-TW" sz="14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</a:rPr>
                        <a:t>3</a:t>
                      </a:r>
                      <a:endParaRPr lang="zh-TW" sz="14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</a:rPr>
                        <a:t>87</a:t>
                      </a:r>
                      <a:endParaRPr lang="zh-TW" sz="14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</a:rPr>
                        <a:t>1</a:t>
                      </a:r>
                      <a:endParaRPr lang="zh-TW" sz="14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</a:rPr>
                        <a:t>85</a:t>
                      </a:r>
                      <a:endParaRPr lang="zh-TW" sz="14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</a:rPr>
                        <a:t>2</a:t>
                      </a:r>
                      <a:endParaRPr lang="zh-TW" sz="12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22081849"/>
                  </a:ext>
                </a:extLst>
              </a:tr>
              <a:tr h="479138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廠商標價</a:t>
                      </a:r>
                      <a:endParaRPr lang="zh-TW" sz="14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（固定金額）</a:t>
                      </a:r>
                      <a:endParaRPr lang="zh-TW" sz="14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</a:rPr>
                        <a:t>800</a:t>
                      </a:r>
                      <a:r>
                        <a:rPr lang="zh-TW" sz="1400" kern="1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萬元</a:t>
                      </a:r>
                      <a:endParaRPr lang="zh-TW" sz="14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</a:rPr>
                        <a:t>800</a:t>
                      </a:r>
                      <a:r>
                        <a:rPr lang="zh-TW" sz="1400" kern="1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萬元</a:t>
                      </a:r>
                      <a:endParaRPr lang="zh-TW" sz="14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</a:rPr>
                        <a:t>800</a:t>
                      </a:r>
                      <a:r>
                        <a:rPr lang="zh-TW" sz="1400" kern="1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萬元</a:t>
                      </a:r>
                      <a:endParaRPr lang="zh-TW" sz="14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</a:rPr>
                        <a:t>800</a:t>
                      </a:r>
                      <a:r>
                        <a:rPr lang="zh-TW" sz="1400" kern="1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萬元</a:t>
                      </a:r>
                      <a:endParaRPr lang="zh-TW" sz="14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0739325"/>
                  </a:ext>
                </a:extLst>
              </a:tr>
              <a:tr h="327411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評分（平均）</a:t>
                      </a:r>
                      <a:endParaRPr lang="zh-TW" sz="14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</a:rPr>
                        <a:t>79.86</a:t>
                      </a:r>
                      <a:endParaRPr lang="zh-TW" sz="14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</a:rPr>
                        <a:t>82.43</a:t>
                      </a:r>
                      <a:endParaRPr lang="zh-TW" sz="14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</a:rPr>
                        <a:t>85.14</a:t>
                      </a:r>
                      <a:endParaRPr lang="zh-TW" sz="14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</a:rPr>
                        <a:t>84.86</a:t>
                      </a:r>
                      <a:endParaRPr lang="zh-TW" sz="14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9402614"/>
                  </a:ext>
                </a:extLst>
              </a:tr>
              <a:tr h="308778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序位和</a:t>
                      </a:r>
                      <a:endParaRPr lang="zh-TW" sz="14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</a:rPr>
                        <a:t>28</a:t>
                      </a:r>
                      <a:endParaRPr lang="zh-TW" sz="14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</a:rPr>
                        <a:t>19</a:t>
                      </a:r>
                      <a:endParaRPr lang="zh-TW" sz="14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</a:rPr>
                        <a:t>12</a:t>
                      </a:r>
                      <a:endParaRPr lang="zh-TW" sz="14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</a:rPr>
                        <a:t>11</a:t>
                      </a:r>
                      <a:endParaRPr lang="zh-TW" sz="14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4080843"/>
                  </a:ext>
                </a:extLst>
              </a:tr>
              <a:tr h="318760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序位名次</a:t>
                      </a:r>
                      <a:endParaRPr lang="zh-TW" sz="14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</a:rPr>
                        <a:t>4</a:t>
                      </a:r>
                      <a:endParaRPr lang="zh-TW" sz="14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</a:rPr>
                        <a:t>3</a:t>
                      </a:r>
                      <a:endParaRPr lang="zh-TW" sz="14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</a:rPr>
                        <a:t>2</a:t>
                      </a:r>
                      <a:endParaRPr lang="zh-TW" sz="14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</a:rPr>
                        <a:t>1</a:t>
                      </a:r>
                      <a:endParaRPr lang="zh-TW" sz="14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3386708"/>
                  </a:ext>
                </a:extLst>
              </a:tr>
            </a:tbl>
          </a:graphicData>
        </a:graphic>
      </p:graphicFrame>
      <p:sp>
        <p:nvSpPr>
          <p:cNvPr id="8" name="圓角矩形 7"/>
          <p:cNvSpPr/>
          <p:nvPr/>
        </p:nvSpPr>
        <p:spPr bwMode="auto">
          <a:xfrm>
            <a:off x="7244862" y="5861660"/>
            <a:ext cx="679938" cy="336794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9" name="圓角矩形 8"/>
          <p:cNvSpPr/>
          <p:nvPr/>
        </p:nvSpPr>
        <p:spPr bwMode="auto">
          <a:xfrm>
            <a:off x="7819292" y="3302019"/>
            <a:ext cx="368404" cy="801058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0" name="圓角矩形 9"/>
          <p:cNvSpPr/>
          <p:nvPr/>
        </p:nvSpPr>
        <p:spPr bwMode="auto">
          <a:xfrm>
            <a:off x="6353908" y="4115979"/>
            <a:ext cx="398584" cy="971835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6734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有明顯差異時處理方式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5" name="資料庫圖表 4"/>
          <p:cNvGraphicFramePr/>
          <p:nvPr>
            <p:extLst/>
          </p:nvPr>
        </p:nvGraphicFramePr>
        <p:xfrm>
          <a:off x="1779971" y="2694255"/>
          <a:ext cx="5926940" cy="31349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圓角矩形 5"/>
          <p:cNvSpPr/>
          <p:nvPr/>
        </p:nvSpPr>
        <p:spPr>
          <a:xfrm>
            <a:off x="844062" y="1532732"/>
            <a:ext cx="7784123" cy="116152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709414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不同評選委員之評選結果有明顯差異時，召集人應提交評選委員會</a:t>
            </a:r>
            <a:r>
              <a:rPr kumimoji="1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議決</a:t>
            </a:r>
            <a:r>
              <a:rPr kumimoji="1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或依評選委員會</a:t>
            </a:r>
            <a:r>
              <a:rPr kumimoji="1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決議</a:t>
            </a:r>
            <a:r>
              <a:rPr kumimoji="1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辦理複評；複評結果仍有明顯差異時，由評選委員會決議之。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70941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3AAAEA7-8BCE-4301-A51E-CEE06A27A943}" type="slidenum">
              <a:rPr kumimoji="1" lang="zh-TW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r" defTabSz="70941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1" lang="zh-TW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4" name="爆炸 1 3"/>
          <p:cNvSpPr/>
          <p:nvPr/>
        </p:nvSpPr>
        <p:spPr>
          <a:xfrm>
            <a:off x="6934315" y="2590801"/>
            <a:ext cx="2057285" cy="1866842"/>
          </a:xfrm>
          <a:prstGeom prst="irregularSeal1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09414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要列入會議紀錄</a:t>
            </a:r>
          </a:p>
        </p:txBody>
      </p:sp>
      <p:sp>
        <p:nvSpPr>
          <p:cNvPr id="7" name="向右箭號 6">
            <a:hlinkClick r:id="rId7" action="ppaction://hlinksldjump"/>
          </p:cNvPr>
          <p:cNvSpPr/>
          <p:nvPr/>
        </p:nvSpPr>
        <p:spPr bwMode="auto">
          <a:xfrm>
            <a:off x="7706911" y="6107723"/>
            <a:ext cx="510966" cy="316523"/>
          </a:xfrm>
          <a:prstGeom prst="rightArrow">
            <a:avLst/>
          </a:prstGeom>
          <a:solidFill>
            <a:schemeClr val="accent1"/>
          </a:solidFill>
          <a:ln w="12700" cap="flat" cmpd="tri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32531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97990" y="685600"/>
            <a:ext cx="7848600" cy="725488"/>
          </a:xfrm>
        </p:spPr>
        <p:txBody>
          <a:bodyPr/>
          <a:lstStyle/>
          <a:p>
            <a:r>
              <a:rPr lang="zh-TW" altLang="en-US" dirty="0"/>
              <a:t>自我檢核表</a:t>
            </a:r>
            <a:r>
              <a:rPr lang="zh-TW" altLang="en-US" dirty="0" smtClean="0"/>
              <a:t>填寫應注意事項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0386E3-A356-4CD5-AF4C-F24117DCB973}" type="slidenum">
              <a:rPr lang="en-US" altLang="zh-TW" smtClean="0"/>
              <a:pPr>
                <a:defRPr/>
              </a:pPr>
              <a:t>3</a:t>
            </a:fld>
            <a:endParaRPr lang="en-US" altLang="zh-TW"/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5150245"/>
              </p:ext>
            </p:extLst>
          </p:nvPr>
        </p:nvGraphicFramePr>
        <p:xfrm>
          <a:off x="463296" y="1628648"/>
          <a:ext cx="8083295" cy="1285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9798">
                  <a:extLst>
                    <a:ext uri="{9D8B030D-6E8A-4147-A177-3AD203B41FA5}">
                      <a16:colId xmlns:a16="http://schemas.microsoft.com/office/drawing/2014/main" val="2289774667"/>
                    </a:ext>
                  </a:extLst>
                </a:gridCol>
                <a:gridCol w="420920">
                  <a:extLst>
                    <a:ext uri="{9D8B030D-6E8A-4147-A177-3AD203B41FA5}">
                      <a16:colId xmlns:a16="http://schemas.microsoft.com/office/drawing/2014/main" val="17590970"/>
                    </a:ext>
                  </a:extLst>
                </a:gridCol>
                <a:gridCol w="395409">
                  <a:extLst>
                    <a:ext uri="{9D8B030D-6E8A-4147-A177-3AD203B41FA5}">
                      <a16:colId xmlns:a16="http://schemas.microsoft.com/office/drawing/2014/main" val="1675691646"/>
                    </a:ext>
                  </a:extLst>
                </a:gridCol>
                <a:gridCol w="736078">
                  <a:extLst>
                    <a:ext uri="{9D8B030D-6E8A-4147-A177-3AD203B41FA5}">
                      <a16:colId xmlns:a16="http://schemas.microsoft.com/office/drawing/2014/main" val="2525928323"/>
                    </a:ext>
                  </a:extLst>
                </a:gridCol>
                <a:gridCol w="5791090">
                  <a:extLst>
                    <a:ext uri="{9D8B030D-6E8A-4147-A177-3AD203B41FA5}">
                      <a16:colId xmlns:a16="http://schemas.microsoft.com/office/drawing/2014/main" val="162045085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項次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是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否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免填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檢核說明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01699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 smtClean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v</a:t>
                      </a:r>
                      <a:endParaRPr lang="zh-TW" altLang="en-US" sz="2800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zh-TW" altLang="en-US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限制性招標案，確實符合採購法第廿二條第</a:t>
                      </a:r>
                      <a:r>
                        <a:rPr lang="en-US" altLang="zh-TW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r>
                        <a:rPr lang="zh-TW" altLang="en-US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項第      款規定。</a:t>
                      </a:r>
                      <a:r>
                        <a:rPr lang="en-US" altLang="zh-TW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非限制性招標者免填</a:t>
                      </a:r>
                      <a:r>
                        <a:rPr lang="en-US" altLang="zh-TW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402081"/>
                  </a:ext>
                </a:extLst>
              </a:tr>
            </a:tbl>
          </a:graphicData>
        </a:graphic>
      </p:graphicFrame>
      <p:sp>
        <p:nvSpPr>
          <p:cNvPr id="8" name="橢圓 7"/>
          <p:cNvSpPr/>
          <p:nvPr/>
        </p:nvSpPr>
        <p:spPr bwMode="auto">
          <a:xfrm>
            <a:off x="7784122" y="2063769"/>
            <a:ext cx="351693" cy="351692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9" name="表格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136652"/>
              </p:ext>
            </p:extLst>
          </p:nvPr>
        </p:nvGraphicFramePr>
        <p:xfrm>
          <a:off x="463295" y="3187817"/>
          <a:ext cx="8083295" cy="169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9798">
                  <a:extLst>
                    <a:ext uri="{9D8B030D-6E8A-4147-A177-3AD203B41FA5}">
                      <a16:colId xmlns:a16="http://schemas.microsoft.com/office/drawing/2014/main" val="2289774667"/>
                    </a:ext>
                  </a:extLst>
                </a:gridCol>
                <a:gridCol w="420920">
                  <a:extLst>
                    <a:ext uri="{9D8B030D-6E8A-4147-A177-3AD203B41FA5}">
                      <a16:colId xmlns:a16="http://schemas.microsoft.com/office/drawing/2014/main" val="17590970"/>
                    </a:ext>
                  </a:extLst>
                </a:gridCol>
                <a:gridCol w="395409">
                  <a:extLst>
                    <a:ext uri="{9D8B030D-6E8A-4147-A177-3AD203B41FA5}">
                      <a16:colId xmlns:a16="http://schemas.microsoft.com/office/drawing/2014/main" val="1675691646"/>
                    </a:ext>
                  </a:extLst>
                </a:gridCol>
                <a:gridCol w="736078">
                  <a:extLst>
                    <a:ext uri="{9D8B030D-6E8A-4147-A177-3AD203B41FA5}">
                      <a16:colId xmlns:a16="http://schemas.microsoft.com/office/drawing/2014/main" val="2525928323"/>
                    </a:ext>
                  </a:extLst>
                </a:gridCol>
                <a:gridCol w="5791090">
                  <a:extLst>
                    <a:ext uri="{9D8B030D-6E8A-4147-A177-3AD203B41FA5}">
                      <a16:colId xmlns:a16="http://schemas.microsoft.com/office/drawing/2014/main" val="162045085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項次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是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否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免填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檢核說明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01699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 smtClean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v</a:t>
                      </a:r>
                      <a:endParaRPr lang="zh-TW" altLang="en-US" sz="2800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zh-TW" altLang="en-US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技術規範及標的規格功能，確實依據研發計畫或公務上需求訂定且編列合理，</a:t>
                      </a:r>
                      <a:r>
                        <a:rPr lang="zh-TW" altLang="en-US" u="none" dirty="0" smtClean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並非照錄廠商的估價單或型錄文件內容</a:t>
                      </a:r>
                      <a:r>
                        <a:rPr lang="zh-TW" altLang="en-US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。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402081"/>
                  </a:ext>
                </a:extLst>
              </a:tr>
            </a:tbl>
          </a:graphicData>
        </a:graphic>
      </p:graphicFrame>
      <p:graphicFrame>
        <p:nvGraphicFramePr>
          <p:cNvPr id="17" name="表格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8158339"/>
              </p:ext>
            </p:extLst>
          </p:nvPr>
        </p:nvGraphicFramePr>
        <p:xfrm>
          <a:off x="463295" y="5158994"/>
          <a:ext cx="8083295" cy="889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9798">
                  <a:extLst>
                    <a:ext uri="{9D8B030D-6E8A-4147-A177-3AD203B41FA5}">
                      <a16:colId xmlns:a16="http://schemas.microsoft.com/office/drawing/2014/main" val="2289774667"/>
                    </a:ext>
                  </a:extLst>
                </a:gridCol>
                <a:gridCol w="420920">
                  <a:extLst>
                    <a:ext uri="{9D8B030D-6E8A-4147-A177-3AD203B41FA5}">
                      <a16:colId xmlns:a16="http://schemas.microsoft.com/office/drawing/2014/main" val="17590970"/>
                    </a:ext>
                  </a:extLst>
                </a:gridCol>
                <a:gridCol w="395409">
                  <a:extLst>
                    <a:ext uri="{9D8B030D-6E8A-4147-A177-3AD203B41FA5}">
                      <a16:colId xmlns:a16="http://schemas.microsoft.com/office/drawing/2014/main" val="1675691646"/>
                    </a:ext>
                  </a:extLst>
                </a:gridCol>
                <a:gridCol w="736078">
                  <a:extLst>
                    <a:ext uri="{9D8B030D-6E8A-4147-A177-3AD203B41FA5}">
                      <a16:colId xmlns:a16="http://schemas.microsoft.com/office/drawing/2014/main" val="2525928323"/>
                    </a:ext>
                  </a:extLst>
                </a:gridCol>
                <a:gridCol w="5791090">
                  <a:extLst>
                    <a:ext uri="{9D8B030D-6E8A-4147-A177-3AD203B41FA5}">
                      <a16:colId xmlns:a16="http://schemas.microsoft.com/office/drawing/2014/main" val="162045085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項次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是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否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免填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檢核說明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01699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 smtClean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v</a:t>
                      </a:r>
                      <a:endParaRPr lang="zh-TW" altLang="en-US" sz="2800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zh-TW" altLang="en-US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採購案之驗收方法、條件及測試次數是否詳訂？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4020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39369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自我檢核表填寫應注意事項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0386E3-A356-4CD5-AF4C-F24117DCB973}" type="slidenum">
              <a:rPr lang="en-US" altLang="zh-TW" smtClean="0"/>
              <a:pPr>
                <a:defRPr/>
              </a:pPr>
              <a:t>4</a:t>
            </a:fld>
            <a:endParaRPr lang="en-US" altLang="zh-TW"/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5036714"/>
              </p:ext>
            </p:extLst>
          </p:nvPr>
        </p:nvGraphicFramePr>
        <p:xfrm>
          <a:off x="493840" y="1653794"/>
          <a:ext cx="8083295" cy="1285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9798">
                  <a:extLst>
                    <a:ext uri="{9D8B030D-6E8A-4147-A177-3AD203B41FA5}">
                      <a16:colId xmlns:a16="http://schemas.microsoft.com/office/drawing/2014/main" val="2289774667"/>
                    </a:ext>
                  </a:extLst>
                </a:gridCol>
                <a:gridCol w="420920">
                  <a:extLst>
                    <a:ext uri="{9D8B030D-6E8A-4147-A177-3AD203B41FA5}">
                      <a16:colId xmlns:a16="http://schemas.microsoft.com/office/drawing/2014/main" val="17590970"/>
                    </a:ext>
                  </a:extLst>
                </a:gridCol>
                <a:gridCol w="395409">
                  <a:extLst>
                    <a:ext uri="{9D8B030D-6E8A-4147-A177-3AD203B41FA5}">
                      <a16:colId xmlns:a16="http://schemas.microsoft.com/office/drawing/2014/main" val="1675691646"/>
                    </a:ext>
                  </a:extLst>
                </a:gridCol>
                <a:gridCol w="736078">
                  <a:extLst>
                    <a:ext uri="{9D8B030D-6E8A-4147-A177-3AD203B41FA5}">
                      <a16:colId xmlns:a16="http://schemas.microsoft.com/office/drawing/2014/main" val="2525928323"/>
                    </a:ext>
                  </a:extLst>
                </a:gridCol>
                <a:gridCol w="5791090">
                  <a:extLst>
                    <a:ext uri="{9D8B030D-6E8A-4147-A177-3AD203B41FA5}">
                      <a16:colId xmlns:a16="http://schemas.microsoft.com/office/drawing/2014/main" val="162045085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項次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是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否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免填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檢核說明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01699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12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800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zh-TW" altLang="en-US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是否檢附兩家廠商報價單，</a:t>
                      </a:r>
                      <a:r>
                        <a:rPr lang="zh-TW" altLang="en-US" dirty="0" smtClean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且非由同一家廠商所提供</a:t>
                      </a:r>
                      <a:r>
                        <a:rPr lang="zh-TW" altLang="en-US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。如未能取得兩家報價單請敍明理由：</a:t>
                      </a:r>
                      <a:r>
                        <a:rPr lang="en-US" altLang="zh-TW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______________</a:t>
                      </a:r>
                      <a:r>
                        <a:rPr lang="zh-TW" altLang="en-US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。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402081"/>
                  </a:ext>
                </a:extLst>
              </a:tr>
            </a:tbl>
          </a:graphicData>
        </a:graphic>
      </p:graphicFrame>
      <p:graphicFrame>
        <p:nvGraphicFramePr>
          <p:cNvPr id="11" name="資料庫圖表 10"/>
          <p:cNvGraphicFramePr/>
          <p:nvPr>
            <p:extLst>
              <p:ext uri="{D42A27DB-BD31-4B8C-83A1-F6EECF244321}">
                <p14:modId xmlns:p14="http://schemas.microsoft.com/office/powerpoint/2010/main" val="2717444942"/>
              </p:ext>
            </p:extLst>
          </p:nvPr>
        </p:nvGraphicFramePr>
        <p:xfrm>
          <a:off x="611188" y="3784718"/>
          <a:ext cx="8083295" cy="27356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矩形 11"/>
          <p:cNvSpPr/>
          <p:nvPr/>
        </p:nvSpPr>
        <p:spPr>
          <a:xfrm>
            <a:off x="246185" y="3276161"/>
            <a:ext cx="87454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zh-TW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機關洽一家廠商代為蒐集</a:t>
            </a:r>
            <a:r>
              <a:rPr lang="zh-TW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提供二家以上廠商</a:t>
            </a:r>
            <a:r>
              <a:rPr lang="zh-TW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之報價或估價單？</a:t>
            </a:r>
          </a:p>
        </p:txBody>
      </p:sp>
    </p:spTree>
    <p:extLst>
      <p:ext uri="{BB962C8B-B14F-4D97-AF65-F5344CB8AC3E}">
        <p14:creationId xmlns:p14="http://schemas.microsoft.com/office/powerpoint/2010/main" val="3131729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0386E3-A356-4CD5-AF4C-F24117DCB973}" type="slidenum">
              <a:rPr lang="en-US" altLang="zh-TW" smtClean="0"/>
              <a:pPr>
                <a:defRPr/>
              </a:pPr>
              <a:t>5</a:t>
            </a:fld>
            <a:endParaRPr lang="en-US" altLang="zh-TW"/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3712034"/>
              </p:ext>
            </p:extLst>
          </p:nvPr>
        </p:nvGraphicFramePr>
        <p:xfrm>
          <a:off x="493840" y="1965143"/>
          <a:ext cx="8083295" cy="2519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9798">
                  <a:extLst>
                    <a:ext uri="{9D8B030D-6E8A-4147-A177-3AD203B41FA5}">
                      <a16:colId xmlns:a16="http://schemas.microsoft.com/office/drawing/2014/main" val="2289774667"/>
                    </a:ext>
                  </a:extLst>
                </a:gridCol>
                <a:gridCol w="420920">
                  <a:extLst>
                    <a:ext uri="{9D8B030D-6E8A-4147-A177-3AD203B41FA5}">
                      <a16:colId xmlns:a16="http://schemas.microsoft.com/office/drawing/2014/main" val="17590970"/>
                    </a:ext>
                  </a:extLst>
                </a:gridCol>
                <a:gridCol w="395409">
                  <a:extLst>
                    <a:ext uri="{9D8B030D-6E8A-4147-A177-3AD203B41FA5}">
                      <a16:colId xmlns:a16="http://schemas.microsoft.com/office/drawing/2014/main" val="1675691646"/>
                    </a:ext>
                  </a:extLst>
                </a:gridCol>
                <a:gridCol w="736078">
                  <a:extLst>
                    <a:ext uri="{9D8B030D-6E8A-4147-A177-3AD203B41FA5}">
                      <a16:colId xmlns:a16="http://schemas.microsoft.com/office/drawing/2014/main" val="2525928323"/>
                    </a:ext>
                  </a:extLst>
                </a:gridCol>
                <a:gridCol w="5791090">
                  <a:extLst>
                    <a:ext uri="{9D8B030D-6E8A-4147-A177-3AD203B41FA5}">
                      <a16:colId xmlns:a16="http://schemas.microsoft.com/office/drawing/2014/main" val="162045085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項次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是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否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免填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檢核說明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01699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13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800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zh-TW" altLang="en-US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本案是否允許投標廠商提出同等品</a:t>
                      </a:r>
                      <a:r>
                        <a:rPr lang="en-US" altLang="zh-TW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? (</a:t>
                      </a:r>
                      <a:r>
                        <a:rPr lang="zh-TW" altLang="en-US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如未在規格中提及廠牌型號，請選擇免填。</a:t>
                      </a:r>
                      <a:r>
                        <a:rPr lang="en-US" altLang="zh-TW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r>
                        <a:rPr lang="zh-TW" altLang="en-US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如允許廠商使用同等品，廠商提出同等品供審核之時機：</a:t>
                      </a:r>
                      <a:endParaRPr lang="en-US" altLang="zh-TW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zh-TW" altLang="en-US" dirty="0" smtClean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□ 投標廠商應於投標時投標文件內提出；  </a:t>
                      </a:r>
                      <a:endParaRPr lang="en-US" altLang="zh-TW" dirty="0" smtClean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zh-TW" altLang="en-US" dirty="0" smtClean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□得標廠商得於使用同等品前向機關提出。</a:t>
                      </a:r>
                      <a:endParaRPr lang="zh-TW" altLang="en-US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402081"/>
                  </a:ext>
                </a:extLst>
              </a:tr>
            </a:tbl>
          </a:graphicData>
        </a:graphic>
      </p:graphicFrame>
      <p:sp>
        <p:nvSpPr>
          <p:cNvPr id="6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自我檢核表填寫應注意事項</a:t>
            </a:r>
          </a:p>
        </p:txBody>
      </p:sp>
    </p:spTree>
    <p:extLst>
      <p:ext uri="{BB962C8B-B14F-4D97-AF65-F5344CB8AC3E}">
        <p14:creationId xmlns:p14="http://schemas.microsoft.com/office/powerpoint/2010/main" val="2508407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同等品</a:t>
            </a:r>
            <a:r>
              <a:rPr lang="zh-TW" altLang="en-US" dirty="0"/>
              <a:t>審查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0386E3-A356-4CD5-AF4C-F24117DCB973}" type="slidenum">
              <a:rPr lang="en-US" altLang="zh-TW" smtClean="0"/>
              <a:pPr>
                <a:defRPr/>
              </a:pPr>
              <a:t>6</a:t>
            </a:fld>
            <a:endParaRPr lang="en-US" altLang="zh-TW"/>
          </a:p>
        </p:txBody>
      </p:sp>
      <p:sp>
        <p:nvSpPr>
          <p:cNvPr id="5" name="內容版面配置區 2"/>
          <p:cNvSpPr>
            <a:spLocks noGrp="1"/>
          </p:cNvSpPr>
          <p:nvPr>
            <p:ph idx="1"/>
          </p:nvPr>
        </p:nvSpPr>
        <p:spPr>
          <a:xfrm>
            <a:off x="611188" y="1597116"/>
            <a:ext cx="7848600" cy="4751926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zh-TW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自行審查：</a:t>
            </a:r>
            <a:r>
              <a:rPr lang="zh-TW" alt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簽報所長或其授權人員核定。</a:t>
            </a:r>
            <a:endParaRPr lang="en-US" altLang="zh-TW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TW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開會</a:t>
            </a: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審查：</a:t>
            </a:r>
            <a:r>
              <a:rPr lang="zh-TW" alt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簽報所長或其授權</a:t>
            </a:r>
            <a:r>
              <a:rPr lang="zh-TW" alt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人員召開審查會議，並得邀專家學者</a:t>
            </a:r>
            <a:r>
              <a:rPr lang="en-US" altLang="zh-TW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zh-TW" alt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等與會。</a:t>
            </a:r>
            <a:endParaRPr lang="en-US" altLang="zh-TW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TW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委託審查：</a:t>
            </a:r>
            <a:r>
              <a:rPr lang="zh-TW" alt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委託原設計者、專業廠商</a:t>
            </a:r>
            <a:r>
              <a:rPr lang="en-US" altLang="zh-TW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zh-TW" alt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審查，得召開會議。</a:t>
            </a:r>
            <a:endParaRPr lang="zh-TW" altLang="en-US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5005755" y="5990492"/>
            <a:ext cx="35520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政府採購法第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26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條執行注意事項第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12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點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1130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同等品審查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0386E3-A356-4CD5-AF4C-F24117DCB973}" type="slidenum">
              <a:rPr lang="en-US" altLang="zh-TW" smtClean="0"/>
              <a:pPr>
                <a:defRPr/>
              </a:pPr>
              <a:t>7</a:t>
            </a:fld>
            <a:endParaRPr lang="en-US" altLang="zh-TW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3"/>
          <a:srcRect l="13619" t="22161" r="17200" b="44890"/>
          <a:stretch/>
        </p:blipFill>
        <p:spPr>
          <a:xfrm>
            <a:off x="445477" y="1532732"/>
            <a:ext cx="8438740" cy="251195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4"/>
          <a:srcRect l="20362" t="49604" r="20743" b="42742"/>
          <a:stretch/>
        </p:blipFill>
        <p:spPr>
          <a:xfrm>
            <a:off x="445477" y="5331413"/>
            <a:ext cx="8662416" cy="703628"/>
          </a:xfrm>
          <a:prstGeom prst="rect">
            <a:avLst/>
          </a:prstGeom>
        </p:spPr>
      </p:pic>
      <p:sp>
        <p:nvSpPr>
          <p:cNvPr id="7" name="不等於 6"/>
          <p:cNvSpPr/>
          <p:nvPr/>
        </p:nvSpPr>
        <p:spPr bwMode="auto">
          <a:xfrm>
            <a:off x="3681984" y="4169664"/>
            <a:ext cx="1975104" cy="877824"/>
          </a:xfrm>
          <a:prstGeom prst="mathNotEqual">
            <a:avLst/>
          </a:prstGeom>
          <a:solidFill>
            <a:srgbClr val="FF0000"/>
          </a:solidFill>
          <a:ln w="1270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8" name="圓角矩形 7"/>
          <p:cNvSpPr/>
          <p:nvPr/>
        </p:nvSpPr>
        <p:spPr bwMode="auto">
          <a:xfrm>
            <a:off x="1877568" y="3169920"/>
            <a:ext cx="2218944" cy="316992"/>
          </a:xfrm>
          <a:prstGeom prst="round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9" name="圓角矩形 8"/>
          <p:cNvSpPr/>
          <p:nvPr/>
        </p:nvSpPr>
        <p:spPr bwMode="auto">
          <a:xfrm>
            <a:off x="6167276" y="5568480"/>
            <a:ext cx="2871216" cy="282273"/>
          </a:xfrm>
          <a:prstGeom prst="round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445477" y="4998720"/>
            <a:ext cx="25171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允許提出同等品</a:t>
            </a:r>
            <a:endParaRPr lang="zh-TW" altLang="en-US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圓角矩形 12"/>
          <p:cNvSpPr/>
          <p:nvPr/>
        </p:nvSpPr>
        <p:spPr bwMode="auto">
          <a:xfrm>
            <a:off x="2115312" y="5777686"/>
            <a:ext cx="469392" cy="257356"/>
          </a:xfrm>
          <a:prstGeom prst="round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14" name="圓角矩形圖說文字 13"/>
          <p:cNvSpPr/>
          <p:nvPr/>
        </p:nvSpPr>
        <p:spPr bwMode="auto">
          <a:xfrm>
            <a:off x="6646985" y="4222514"/>
            <a:ext cx="2133600" cy="454994"/>
          </a:xfrm>
          <a:prstGeom prst="wedgeRoundRectCallout">
            <a:avLst>
              <a:gd name="adj1" fmla="val -169252"/>
              <a:gd name="adj2" fmla="val -214467"/>
              <a:gd name="adj3" fmla="val 16667"/>
            </a:avLst>
          </a:prstGeom>
          <a:solidFill>
            <a:schemeClr val="accent1"/>
          </a:solidFill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開標時審查型錄</a:t>
            </a:r>
          </a:p>
        </p:txBody>
      </p:sp>
      <p:sp>
        <p:nvSpPr>
          <p:cNvPr id="15" name="圓角矩形圖說文字 14"/>
          <p:cNvSpPr/>
          <p:nvPr/>
        </p:nvSpPr>
        <p:spPr bwMode="auto">
          <a:xfrm>
            <a:off x="7057292" y="6087820"/>
            <a:ext cx="1612392" cy="430211"/>
          </a:xfrm>
          <a:prstGeom prst="wedgeRoundRectCallout">
            <a:avLst>
              <a:gd name="adj1" fmla="val -89932"/>
              <a:gd name="adj2" fmla="val -106289"/>
              <a:gd name="adj3" fmla="val 16667"/>
            </a:avLst>
          </a:prstGeom>
          <a:solidFill>
            <a:schemeClr val="accent1"/>
          </a:solidFill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同等品審查</a:t>
            </a:r>
          </a:p>
        </p:txBody>
      </p:sp>
    </p:spTree>
    <p:extLst>
      <p:ext uri="{BB962C8B-B14F-4D97-AF65-F5344CB8AC3E}">
        <p14:creationId xmlns:p14="http://schemas.microsoft.com/office/powerpoint/2010/main" val="3699041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自我檢核表填寫應注意事項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0386E3-A356-4CD5-AF4C-F24117DCB973}" type="slidenum">
              <a:rPr lang="en-US" altLang="zh-TW" smtClean="0"/>
              <a:pPr>
                <a:defRPr/>
              </a:pPr>
              <a:t>8</a:t>
            </a:fld>
            <a:endParaRPr lang="en-US" altLang="zh-TW" dirty="0"/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7031442"/>
              </p:ext>
            </p:extLst>
          </p:nvPr>
        </p:nvGraphicFramePr>
        <p:xfrm>
          <a:off x="463296" y="1628648"/>
          <a:ext cx="8083295" cy="1285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9798">
                  <a:extLst>
                    <a:ext uri="{9D8B030D-6E8A-4147-A177-3AD203B41FA5}">
                      <a16:colId xmlns:a16="http://schemas.microsoft.com/office/drawing/2014/main" val="2289774667"/>
                    </a:ext>
                  </a:extLst>
                </a:gridCol>
                <a:gridCol w="420920">
                  <a:extLst>
                    <a:ext uri="{9D8B030D-6E8A-4147-A177-3AD203B41FA5}">
                      <a16:colId xmlns:a16="http://schemas.microsoft.com/office/drawing/2014/main" val="17590970"/>
                    </a:ext>
                  </a:extLst>
                </a:gridCol>
                <a:gridCol w="395409">
                  <a:extLst>
                    <a:ext uri="{9D8B030D-6E8A-4147-A177-3AD203B41FA5}">
                      <a16:colId xmlns:a16="http://schemas.microsoft.com/office/drawing/2014/main" val="1675691646"/>
                    </a:ext>
                  </a:extLst>
                </a:gridCol>
                <a:gridCol w="736078">
                  <a:extLst>
                    <a:ext uri="{9D8B030D-6E8A-4147-A177-3AD203B41FA5}">
                      <a16:colId xmlns:a16="http://schemas.microsoft.com/office/drawing/2014/main" val="2525928323"/>
                    </a:ext>
                  </a:extLst>
                </a:gridCol>
                <a:gridCol w="5791090">
                  <a:extLst>
                    <a:ext uri="{9D8B030D-6E8A-4147-A177-3AD203B41FA5}">
                      <a16:colId xmlns:a16="http://schemas.microsoft.com/office/drawing/2014/main" val="162045085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項次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是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否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免填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檢核說明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01699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15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800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zh-TW" altLang="en-US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詢商</a:t>
                      </a:r>
                      <a:r>
                        <a:rPr lang="en-US" altLang="zh-TW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價</a:t>
                      </a:r>
                      <a:r>
                        <a:rPr lang="en-US" altLang="zh-TW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r>
                        <a:rPr lang="zh-TW" altLang="en-US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過程中所接洽的</a:t>
                      </a:r>
                      <a:r>
                        <a:rPr lang="zh-TW" altLang="en-US" dirty="0" smtClean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廠商代表或人員是否曾於本所任職</a:t>
                      </a:r>
                      <a:r>
                        <a:rPr lang="en-US" altLang="zh-TW" dirty="0" smtClean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?</a:t>
                      </a:r>
                      <a:endParaRPr lang="zh-TW" altLang="en-US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402081"/>
                  </a:ext>
                </a:extLst>
              </a:tr>
            </a:tbl>
          </a:graphicData>
        </a:graphic>
      </p:graphicFrame>
      <p:sp>
        <p:nvSpPr>
          <p:cNvPr id="6" name="文字方塊 5"/>
          <p:cNvSpPr txBox="1"/>
          <p:nvPr/>
        </p:nvSpPr>
        <p:spPr>
          <a:xfrm>
            <a:off x="5439508" y="2449083"/>
            <a:ext cx="3118337" cy="46166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TW" sz="24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§15</a:t>
            </a:r>
            <a:r>
              <a:rPr lang="zh-TW" altLang="en-US" sz="2400" b="1" dirty="0" smtClean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利益迴避   後</a:t>
            </a:r>
            <a:r>
              <a:rPr lang="en-US" altLang="zh-TW" sz="2400" b="1" dirty="0" smtClean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2400" b="1" dirty="0" smtClean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前</a:t>
            </a:r>
            <a:r>
              <a:rPr lang="en-US" altLang="zh-TW" sz="2400" b="1" dirty="0" smtClean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endParaRPr lang="zh-TW" altLang="en-US" sz="2400" b="1" dirty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6192860"/>
              </p:ext>
            </p:extLst>
          </p:nvPr>
        </p:nvGraphicFramePr>
        <p:xfrm>
          <a:off x="463295" y="3292746"/>
          <a:ext cx="8083295" cy="1285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9798">
                  <a:extLst>
                    <a:ext uri="{9D8B030D-6E8A-4147-A177-3AD203B41FA5}">
                      <a16:colId xmlns:a16="http://schemas.microsoft.com/office/drawing/2014/main" val="2289774667"/>
                    </a:ext>
                  </a:extLst>
                </a:gridCol>
                <a:gridCol w="420920">
                  <a:extLst>
                    <a:ext uri="{9D8B030D-6E8A-4147-A177-3AD203B41FA5}">
                      <a16:colId xmlns:a16="http://schemas.microsoft.com/office/drawing/2014/main" val="17590970"/>
                    </a:ext>
                  </a:extLst>
                </a:gridCol>
                <a:gridCol w="395409">
                  <a:extLst>
                    <a:ext uri="{9D8B030D-6E8A-4147-A177-3AD203B41FA5}">
                      <a16:colId xmlns:a16="http://schemas.microsoft.com/office/drawing/2014/main" val="1675691646"/>
                    </a:ext>
                  </a:extLst>
                </a:gridCol>
                <a:gridCol w="736078">
                  <a:extLst>
                    <a:ext uri="{9D8B030D-6E8A-4147-A177-3AD203B41FA5}">
                      <a16:colId xmlns:a16="http://schemas.microsoft.com/office/drawing/2014/main" val="2525928323"/>
                    </a:ext>
                  </a:extLst>
                </a:gridCol>
                <a:gridCol w="5791090">
                  <a:extLst>
                    <a:ext uri="{9D8B030D-6E8A-4147-A177-3AD203B41FA5}">
                      <a16:colId xmlns:a16="http://schemas.microsoft.com/office/drawing/2014/main" val="162045085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項次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是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否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免填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檢核說明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01699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 smtClean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v</a:t>
                      </a:r>
                      <a:endParaRPr lang="zh-TW" altLang="en-US" sz="2800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zh-TW" altLang="en-US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前項儀器</a:t>
                      </a:r>
                      <a:r>
                        <a:rPr lang="zh-TW" altLang="en-US" dirty="0" smtClean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是否免</a:t>
                      </a:r>
                      <a:r>
                        <a:rPr lang="zh-TW" altLang="en-US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送專業諮詢？如是，請敍明免送之理由</a:t>
                      </a:r>
                      <a:r>
                        <a:rPr lang="en-US" altLang="zh-TW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_______________</a:t>
                      </a:r>
                      <a:r>
                        <a:rPr lang="zh-TW" altLang="en-US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。</a:t>
                      </a:r>
                      <a:r>
                        <a:rPr lang="en-US" altLang="zh-TW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若非屬項次</a:t>
                      </a:r>
                      <a:r>
                        <a:rPr lang="en-US" altLang="zh-TW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103</a:t>
                      </a:r>
                      <a:r>
                        <a:rPr lang="zh-TW" altLang="en-US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者，本項請勾是。</a:t>
                      </a:r>
                      <a:r>
                        <a:rPr lang="en-US" altLang="zh-TW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】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402081"/>
                  </a:ext>
                </a:extLst>
              </a:tr>
            </a:tbl>
          </a:graphicData>
        </a:graphic>
      </p:graphicFrame>
      <p:sp>
        <p:nvSpPr>
          <p:cNvPr id="3" name="文字方塊 2"/>
          <p:cNvSpPr txBox="1"/>
          <p:nvPr/>
        </p:nvSpPr>
        <p:spPr>
          <a:xfrm>
            <a:off x="463295" y="4996107"/>
            <a:ext cx="784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項次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17~20(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以財物檢核表為例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涉及</a:t>
            </a:r>
            <a:r>
              <a:rPr lang="zh-TW" altLang="en-US" sz="24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資訊安全及國家安全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請詳細確認</a:t>
            </a: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72862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使用最有利標基本</a:t>
            </a:r>
            <a:r>
              <a:rPr lang="zh-TW" altLang="en-US" dirty="0"/>
              <a:t>認識與體認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E0386E3-A356-4CD5-AF4C-F24117DCB973}" type="slidenum">
              <a:rPr kumimoji="1" lang="en-US" altLang="zh-TW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1" lang="en-US" altLang="zh-TW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</p:txBody>
      </p:sp>
      <p:graphicFrame>
        <p:nvGraphicFramePr>
          <p:cNvPr id="6" name="資料庫圖表 5"/>
          <p:cNvGraphicFramePr/>
          <p:nvPr>
            <p:extLst>
              <p:ext uri="{D42A27DB-BD31-4B8C-83A1-F6EECF244321}">
                <p14:modId xmlns:p14="http://schemas.microsoft.com/office/powerpoint/2010/main" val="355023181"/>
              </p:ext>
            </p:extLst>
          </p:nvPr>
        </p:nvGraphicFramePr>
        <p:xfrm>
          <a:off x="611188" y="1711569"/>
          <a:ext cx="7747366" cy="49287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59252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佈景主題1">
  <a:themeElements>
    <a:clrScheme name="AEC2009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EC2009">
      <a:majorFont>
        <a:latin typeface="Arial"/>
        <a:ea typeface="華康儷中黑"/>
        <a:cs typeface=""/>
      </a:majorFont>
      <a:minorFont>
        <a:latin typeface="Arial"/>
        <a:ea typeface="華康儷中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0" cap="flat" cmpd="tri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新細明體" panose="02020500000000000000" pitchFamily="18" charset="-120"/>
          </a:defRPr>
        </a:defPPr>
      </a:lstStyle>
    </a:spDef>
    <a:lnDef>
      <a:spPr bwMode="auto">
        <a:solidFill>
          <a:schemeClr val="accent1"/>
        </a:solidFill>
        <a:ln w="19050" cap="flat" cmpd="tri" algn="ctr">
          <a:solidFill>
            <a:schemeClr val="tx1"/>
          </a:solidFill>
          <a:prstDash val="solid"/>
          <a:round/>
          <a:headEnd type="none" w="med" len="med"/>
          <a:tailEnd type="triangle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AEC2009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EC2009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EC2009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EC2009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EC2009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EC2009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EC2009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EC2009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EC2009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EC2009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EC2009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EC2009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簡報1" id="{55EC7766-C1C1-4CD9-A20C-01EAA9385243}" vid="{051D9F98-01E4-4A39-A991-D0CA52EB9A04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文件" ma:contentTypeID="0x010100859401F1D8E284438F3CB5A333D38A23" ma:contentTypeVersion="4" ma:contentTypeDescription="建立新的文件。" ma:contentTypeScope="" ma:versionID="b161b38277a80f5e18cc015378be865c">
  <xsd:schema xmlns:xsd="http://www.w3.org/2001/XMLSchema" xmlns:xs="http://www.w3.org/2001/XMLSchema" xmlns:p="http://schemas.microsoft.com/office/2006/metadata/properties" xmlns:ns2="63a30c47-e911-42b0-af84-dced84e0186f" xmlns:ns3="c496994c-41db-421f-95c0-e9d623a4a000" targetNamespace="http://schemas.microsoft.com/office/2006/metadata/properties" ma:root="true" ma:fieldsID="eef4caedc6f41ba07053f75f02fdd59a" ns2:_="" ns3:_="">
    <xsd:import namespace="63a30c47-e911-42b0-af84-dced84e0186f"/>
    <xsd:import namespace="c496994c-41db-421f-95c0-e9d623a4a00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3a30c47-e911-42b0-af84-dced84e0186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496994c-41db-421f-95c0-e9d623a4a000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共用對象: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共用詳細資料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內容類型"/>
        <xsd:element ref="dc:title" minOccurs="0" maxOccurs="1" ma:index="4" ma:displayName="標題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0A132D2-1969-4A84-8DED-B2FDCB91909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6D1C3EF-6B02-4756-AE8A-9A2AB1853B0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3a30c47-e911-42b0-af84-dced84e0186f"/>
    <ds:schemaRef ds:uri="c496994c-41db-421f-95c0-e9d623a4a00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B151ECF-DE9A-42F6-BA60-6910FA8FE58F}">
  <ds:schemaRefs>
    <ds:schemaRef ds:uri="http://purl.org/dc/elements/1.1/"/>
    <ds:schemaRef ds:uri="http://www.w3.org/XML/1998/namespace"/>
    <ds:schemaRef ds:uri="http://purl.org/dc/terms/"/>
    <ds:schemaRef ds:uri="http://schemas.openxmlformats.org/package/2006/metadata/core-properties"/>
    <ds:schemaRef ds:uri="http://schemas.microsoft.com/office/2006/metadata/properties"/>
    <ds:schemaRef ds:uri="http://schemas.microsoft.com/office/infopath/2007/PartnerControls"/>
    <ds:schemaRef ds:uri="http://schemas.microsoft.com/office/2006/documentManagement/types"/>
    <ds:schemaRef ds:uri="c496994c-41db-421f-95c0-e9d623a4a000"/>
    <ds:schemaRef ds:uri="63a30c47-e911-42b0-af84-dced84e0186f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原能會母片</Template>
  <TotalTime>4341</TotalTime>
  <Words>2674</Words>
  <Application>Microsoft Office PowerPoint</Application>
  <PresentationFormat>如螢幕大小 (4:3)</PresentationFormat>
  <Paragraphs>644</Paragraphs>
  <Slides>29</Slides>
  <Notes>14</Notes>
  <HiddenSlides>0</HiddenSlides>
  <MMClips>0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29</vt:i4>
      </vt:variant>
    </vt:vector>
  </HeadingPairs>
  <TitlesOfParts>
    <vt:vector size="39" baseType="lpstr">
      <vt:lpstr>細明體</vt:lpstr>
      <vt:lpstr>華康儷中黑</vt:lpstr>
      <vt:lpstr>微軟正黑體</vt:lpstr>
      <vt:lpstr>新細明體</vt:lpstr>
      <vt:lpstr>標楷體</vt:lpstr>
      <vt:lpstr>Arial</vt:lpstr>
      <vt:lpstr>Calibri</vt:lpstr>
      <vt:lpstr>Times New Roman</vt:lpstr>
      <vt:lpstr>Wingdings</vt:lpstr>
      <vt:lpstr>佈景主題1</vt:lpstr>
      <vt:lpstr>填寫檢核表 &amp; 最有利標(準用、參考)</vt:lpstr>
      <vt:lpstr>簡報大綱</vt:lpstr>
      <vt:lpstr>自我檢核表填寫應注意事項</vt:lpstr>
      <vt:lpstr>自我檢核表填寫應注意事項</vt:lpstr>
      <vt:lpstr>自我檢核表填寫應注意事項</vt:lpstr>
      <vt:lpstr>同等品審查</vt:lpstr>
      <vt:lpstr>同等品審查</vt:lpstr>
      <vt:lpstr>自我檢核表填寫應注意事項</vt:lpstr>
      <vt:lpstr>使用最有利標基本認識與體認</vt:lpstr>
      <vt:lpstr>適用、準用、參考最有利標精神？</vt:lpstr>
      <vt:lpstr>採最有利標(準用、參考)應注意事項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報告完畢、敬請指教</vt:lpstr>
      <vt:lpstr>PowerPoint 簡報</vt:lpstr>
      <vt:lpstr>PowerPoint 簡報</vt:lpstr>
      <vt:lpstr>評選委員之評選結果有明顯差異</vt:lpstr>
      <vt:lpstr>評選委員之評選結果有明顯差異之案例</vt:lpstr>
      <vt:lpstr>評選委員之評選結果有明顯差異之案例</vt:lpstr>
      <vt:lpstr>評選委員之評選結果有明顯差異之案例</vt:lpstr>
      <vt:lpstr>評選委員之評選結果有明顯差異之案例</vt:lpstr>
      <vt:lpstr>評選委員之評選結果有明顯差異之案例</vt:lpstr>
      <vt:lpstr>有明顯差異時處理方式</vt:lpstr>
    </vt:vector>
  </TitlesOfParts>
  <Company>原能會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林琦峰</dc:creator>
  <cp:lastModifiedBy>賴佩青</cp:lastModifiedBy>
  <cp:revision>250</cp:revision>
  <cp:lastPrinted>2017-06-09T07:28:14Z</cp:lastPrinted>
  <dcterms:created xsi:type="dcterms:W3CDTF">2017-05-11T07:05:38Z</dcterms:created>
  <dcterms:modified xsi:type="dcterms:W3CDTF">2020-11-24T08:25:39Z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0x010100859401F1D8E284438F3CB5A333D38A23</vt:lpwstr>
  </property>
</Properties>
</file>