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handoutMasterIdLst>
    <p:handoutMasterId r:id="rId18"/>
  </p:handoutMasterIdLst>
  <p:sldIdLst>
    <p:sldId id="256" r:id="rId2"/>
    <p:sldId id="257" r:id="rId3"/>
    <p:sldId id="259" r:id="rId4"/>
    <p:sldId id="262" r:id="rId5"/>
    <p:sldId id="261" r:id="rId6"/>
    <p:sldId id="260" r:id="rId7"/>
    <p:sldId id="263" r:id="rId8"/>
    <p:sldId id="264" r:id="rId9"/>
    <p:sldId id="266" r:id="rId10"/>
    <p:sldId id="274" r:id="rId11"/>
    <p:sldId id="265" r:id="rId12"/>
    <p:sldId id="268" r:id="rId13"/>
    <p:sldId id="267" r:id="rId14"/>
    <p:sldId id="270" r:id="rId15"/>
    <p:sldId id="272" r:id="rId16"/>
    <p:sldId id="275" r:id="rId17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77" autoAdjust="0"/>
    <p:restoredTop sz="86404" autoAdjust="0"/>
  </p:normalViewPr>
  <p:slideViewPr>
    <p:cSldViewPr snapToGrid="0">
      <p:cViewPr>
        <p:scale>
          <a:sx n="66" d="100"/>
          <a:sy n="66" d="100"/>
        </p:scale>
        <p:origin x="-1244" y="-40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B029E0-2AB5-4914-950E-927A03EE591F}" type="datetimeFigureOut">
              <a:rPr lang="zh-TW" altLang="en-US" smtClean="0"/>
              <a:t>2020/11/25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E28C81-8D67-489A-8A1D-162FC3EA72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9658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78189C7-4B6A-4D6F-BF4F-7691E76ED403}" type="datetimeFigureOut">
              <a:rPr lang="zh-TW" altLang="en-US" smtClean="0"/>
              <a:t>2020/11/25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780524" y="236539"/>
            <a:ext cx="7823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DAF3EDF-4967-4489-B181-0690144CD32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189C7-4B6A-4D6F-BF4F-7691E76ED403}" type="datetimeFigureOut">
              <a:rPr lang="zh-TW" altLang="en-US" smtClean="0"/>
              <a:t>2020/11/25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F3EDF-4967-4489-B181-0690144CD32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37600" y="609601"/>
            <a:ext cx="2743200" cy="55165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416800" cy="551656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737600" y="6248403"/>
            <a:ext cx="2946400" cy="365125"/>
          </a:xfrm>
        </p:spPr>
        <p:txBody>
          <a:bodyPr/>
          <a:lstStyle/>
          <a:p>
            <a:fld id="{178189C7-4B6A-4D6F-BF4F-7691E76ED403}" type="datetimeFigureOut">
              <a:rPr lang="zh-TW" altLang="en-US" smtClean="0"/>
              <a:t>2020/11/25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609602" y="6248208"/>
            <a:ext cx="7431311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8128424" y="0"/>
            <a:ext cx="42672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8189384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8189384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 rot="5400000">
            <a:off x="8075084" y="103716"/>
            <a:ext cx="533400" cy="325968"/>
          </a:xfrm>
        </p:spPr>
        <p:txBody>
          <a:bodyPr/>
          <a:lstStyle/>
          <a:p>
            <a:fld id="{FDAF3EDF-4967-4489-B181-0690144CD32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189C7-4B6A-4D6F-BF4F-7691E76ED403}" type="datetimeFigureOut">
              <a:rPr lang="zh-TW" altLang="en-US" smtClean="0"/>
              <a:t>2020/11/25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DAF3EDF-4967-4489-B181-0690144CD32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189C7-4B6A-4D6F-BF4F-7691E76ED403}" type="datetimeFigureOut">
              <a:rPr lang="zh-TW" altLang="en-US" smtClean="0"/>
              <a:t>2020/11/25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7272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DAF3EDF-4967-4489-B181-0690144CD32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78189C7-4B6A-4D6F-BF4F-7691E76ED403}" type="datetimeFigureOut">
              <a:rPr lang="zh-TW" altLang="en-US" smtClean="0"/>
              <a:t>2020/11/25</a:t>
            </a:fld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DAF3EDF-4967-4489-B181-0690144CD32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頁尾版面配置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78189C7-4B6A-4D6F-BF4F-7691E76ED403}" type="datetimeFigureOut">
              <a:rPr lang="zh-TW" altLang="en-US" smtClean="0"/>
              <a:t>2020/11/25</a:t>
            </a:fld>
            <a:endParaRPr lang="zh-TW" altLang="en-US"/>
          </a:p>
        </p:txBody>
      </p:sp>
      <p:sp>
        <p:nvSpPr>
          <p:cNvPr id="12" name="投影片編號版面配置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DAF3EDF-4967-4489-B181-0690144CD32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  <p:sp>
        <p:nvSpPr>
          <p:cNvPr id="16" name="文字版面配置區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5" name="文字版面配置區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189C7-4B6A-4D6F-BF4F-7691E76ED403}" type="datetimeFigureOut">
              <a:rPr lang="zh-TW" altLang="en-US" smtClean="0"/>
              <a:t>2020/11/25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DAF3EDF-4967-4489-B181-0690144CD32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189C7-4B6A-4D6F-BF4F-7691E76ED403}" type="datetimeFigureOut">
              <a:rPr lang="zh-TW" altLang="en-US" smtClean="0"/>
              <a:t>2020/11/25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DAF3EDF-4967-4489-B181-0690144CD32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189C7-4B6A-4D6F-BF4F-7691E76ED403}" type="datetimeFigureOut">
              <a:rPr lang="zh-TW" altLang="en-US" smtClean="0"/>
              <a:t>2020/11/25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DAF3EDF-4967-4489-B181-0690144CD32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12192" y="4572000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12192" y="4663440"/>
            <a:ext cx="195072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2060448" y="4654296"/>
            <a:ext cx="101315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930400" y="0"/>
            <a:ext cx="134112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>
          <a:xfrm>
            <a:off x="8331200" y="6248401"/>
            <a:ext cx="3556000" cy="365125"/>
          </a:xfrm>
        </p:spPr>
        <p:txBody>
          <a:bodyPr rtlCol="0"/>
          <a:lstStyle/>
          <a:p>
            <a:fld id="{178189C7-4B6A-4D6F-BF4F-7691E76ED403}" type="datetimeFigureOut">
              <a:rPr lang="zh-TW" altLang="en-US" smtClean="0"/>
              <a:t>2020/11/25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9304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DAF3EDF-4967-4489-B181-0690144CD32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2133600" y="6248207"/>
            <a:ext cx="6096000" cy="365125"/>
          </a:xfrm>
        </p:spPr>
        <p:txBody>
          <a:bodyPr rtlCol="0"/>
          <a:lstStyle/>
          <a:p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78189C7-4B6A-4D6F-BF4F-7691E76ED403}" type="datetimeFigureOut">
              <a:rPr lang="zh-TW" altLang="en-US" smtClean="0"/>
              <a:t>2020/11/25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DAF3EDF-4967-4489-B181-0690144CD32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94569" y="1718912"/>
            <a:ext cx="8636000" cy="18288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採購稽核案例分享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72589" y="3946358"/>
            <a:ext cx="8808186" cy="283945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秘書室管理科</a:t>
            </a:r>
            <a:endParaRPr lang="en-US" altLang="zh-TW" dirty="0" smtClean="0"/>
          </a:p>
          <a:p>
            <a:r>
              <a:rPr lang="en-US" altLang="zh-TW" dirty="0" smtClean="0"/>
              <a:t>109</a:t>
            </a:r>
            <a:r>
              <a:rPr lang="zh-TW" altLang="en-US" dirty="0" smtClean="0"/>
              <a:t>年</a:t>
            </a:r>
            <a:r>
              <a:rPr lang="en-US" altLang="zh-TW" dirty="0" smtClean="0"/>
              <a:t>11</a:t>
            </a:r>
            <a:r>
              <a:rPr lang="zh-TW" altLang="en-US" dirty="0" smtClean="0"/>
              <a:t>月</a:t>
            </a:r>
            <a:r>
              <a:rPr lang="en-US" altLang="zh-TW" dirty="0" smtClean="0"/>
              <a:t>26</a:t>
            </a:r>
            <a:r>
              <a:rPr lang="zh-TW" altLang="en-US" dirty="0" smtClean="0"/>
              <a:t>日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5571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15559" y="177641"/>
            <a:ext cx="1013753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b="1" dirty="0" smtClean="0">
                <a:solidFill>
                  <a:srgbClr val="FFC000"/>
                </a:solidFill>
                <a:latin typeface="+mn-ea"/>
              </a:rPr>
              <a:t>6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原能會稽核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案例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違反採購法第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endParaRPr lang="zh-TW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200" b="1" dirty="0">
              <a:solidFill>
                <a:srgbClr val="FFC000"/>
              </a:solidFill>
              <a:latin typeface="+mn-ea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737889" y="1565674"/>
            <a:ext cx="11356731" cy="184167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案例</a:t>
            </a:r>
            <a:r>
              <a:rPr lang="en-US" altLang="zh-TW" sz="2400" b="1" dirty="0"/>
              <a:t>:107</a:t>
            </a:r>
            <a:r>
              <a:rPr lang="zh-TW" altLang="en-US" sz="2400" b="1" dirty="0"/>
              <a:t>年核能電廠安全</a:t>
            </a:r>
            <a:r>
              <a:rPr lang="zh-TW" altLang="en-US" sz="2400" b="1" dirty="0" smtClean="0"/>
              <a:t>技術</a:t>
            </a:r>
            <a:r>
              <a:rPr lang="zh-TW" altLang="en-US" sz="2400" b="1" dirty="0"/>
              <a:t>強化研究及國際</a:t>
            </a:r>
            <a:r>
              <a:rPr lang="zh-TW" altLang="en-US" sz="2400" b="1" dirty="0" smtClean="0"/>
              <a:t>合作委託</a:t>
            </a:r>
            <a:r>
              <a:rPr lang="zh-TW" altLang="en-US" sz="2400" b="1" dirty="0"/>
              <a:t>研究計畫勞務</a:t>
            </a:r>
            <a:r>
              <a:rPr lang="zh-TW" altLang="en-US" sz="2400" b="1" dirty="0" smtClean="0"/>
              <a:t>採購案</a:t>
            </a:r>
            <a:r>
              <a:rPr lang="en-US" altLang="zh-TW" sz="2400" b="1" dirty="0" smtClean="0"/>
              <a:t>,</a:t>
            </a:r>
            <a:r>
              <a:rPr lang="zh-TW" altLang="en-US" sz="2400" dirty="0" smtClean="0"/>
              <a:t> 發生</a:t>
            </a:r>
            <a:r>
              <a:rPr lang="zh-TW" altLang="en-US" sz="2400" dirty="0"/>
              <a:t>「分項共同計畫主持人未予迴避違反採購法第</a:t>
            </a:r>
            <a:r>
              <a:rPr lang="en-US" altLang="zh-TW" sz="2400" dirty="0"/>
              <a:t>15</a:t>
            </a:r>
            <a:r>
              <a:rPr lang="zh-TW" altLang="en-US" sz="2400" dirty="0" smtClean="0"/>
              <a:t>條」</a:t>
            </a:r>
            <a:r>
              <a:rPr lang="zh-TW" altLang="en-US" sz="2400" dirty="0"/>
              <a:t>情形，經監察院提出糾正。</a:t>
            </a:r>
            <a:endParaRPr lang="zh-TW" altLang="en-US" sz="2400" b="1" dirty="0"/>
          </a:p>
          <a:p>
            <a:endParaRPr lang="zh-TW" altLang="en-US" sz="2400" b="1" dirty="0"/>
          </a:p>
        </p:txBody>
      </p:sp>
      <p:sp>
        <p:nvSpPr>
          <p:cNvPr id="6" name="圓角矩形 5"/>
          <p:cNvSpPr/>
          <p:nvPr/>
        </p:nvSpPr>
        <p:spPr>
          <a:xfrm>
            <a:off x="691661" y="4331370"/>
            <a:ext cx="11069515" cy="197317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採購階段，確實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審查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投標廠商所提各項計晝主持人或研究人員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名單，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避免發生違反採購法第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條有關利益迴避規定。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另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針對廠商所提研究計晝內容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，如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有涉有引用往年研究報告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成果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資料，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亦須確認引用之範圍、多寡以及合理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性，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避免抄襲爭議</a:t>
            </a:r>
            <a:r>
              <a:rPr lang="zh-TW" altLang="en-US" sz="2000" dirty="0"/>
              <a:t>。</a:t>
            </a:r>
          </a:p>
        </p:txBody>
      </p:sp>
      <p:sp>
        <p:nvSpPr>
          <p:cNvPr id="8" name="圓角矩形 7"/>
          <p:cNvSpPr/>
          <p:nvPr/>
        </p:nvSpPr>
        <p:spPr>
          <a:xfrm>
            <a:off x="737889" y="3580600"/>
            <a:ext cx="3666392" cy="57751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/>
              <a:t>改進措施</a:t>
            </a:r>
            <a:endParaRPr lang="zh-TW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4192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15558" y="331648"/>
            <a:ext cx="101375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dirty="0" smtClean="0"/>
              <a:t>7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履約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、驗收程序欠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當</a:t>
            </a:r>
            <a:endParaRPr lang="zh-TW" altLang="en-US" sz="3200" b="1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548055" y="1637962"/>
            <a:ext cx="11233268" cy="331109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案例</a:t>
            </a:r>
            <a:r>
              <a:rPr lang="en-US" altLang="zh-TW" sz="2400" b="1" dirty="0" smtClean="0"/>
              <a:t>:</a:t>
            </a:r>
            <a:r>
              <a:rPr lang="en-US" altLang="zh-TW" sz="2400" dirty="0"/>
              <a:t>106</a:t>
            </a:r>
            <a:r>
              <a:rPr lang="zh-TW" altLang="en-US" sz="2400" dirty="0"/>
              <a:t>年度核設施拆除與除污及實驗室清理勞務採購</a:t>
            </a:r>
            <a:r>
              <a:rPr lang="en-US" altLang="zh-TW" sz="2400" dirty="0"/>
              <a:t>107</a:t>
            </a:r>
            <a:r>
              <a:rPr lang="zh-TW" altLang="en-US" sz="2400" dirty="0"/>
              <a:t>年度核設施除役及實驗室清理勞務</a:t>
            </a:r>
            <a:r>
              <a:rPr lang="en-US" altLang="zh-TW" sz="2400" dirty="0"/>
              <a:t>109</a:t>
            </a:r>
            <a:r>
              <a:rPr lang="zh-TW" altLang="en-US" sz="2400" dirty="0"/>
              <a:t>年度核設施除役及實驗室清理</a:t>
            </a:r>
            <a:r>
              <a:rPr lang="zh-TW" altLang="en-US" sz="2400" dirty="0" smtClean="0"/>
              <a:t>勞務</a:t>
            </a:r>
            <a:r>
              <a:rPr lang="en-US" altLang="zh-TW" sz="2400" dirty="0" smtClean="0"/>
              <a:t>:</a:t>
            </a:r>
            <a:r>
              <a:rPr lang="zh-TW" altLang="en-US" sz="2400" dirty="0"/>
              <a:t>	</a:t>
            </a:r>
            <a:endParaRPr lang="en-US" altLang="zh-TW" sz="2400" dirty="0" smtClean="0"/>
          </a:p>
          <a:p>
            <a:r>
              <a:rPr lang="zh-TW" altLang="en-US" sz="2400" b="1" dirty="0" smtClean="0"/>
              <a:t>查</a:t>
            </a:r>
            <a:r>
              <a:rPr lang="zh-TW" altLang="en-US" sz="2400" b="1" dirty="0"/>
              <a:t>契約價金之給付條件及驗收作業分別規定於契約第</a:t>
            </a:r>
            <a:r>
              <a:rPr lang="en-US" altLang="zh-TW" sz="2400" b="1" dirty="0"/>
              <a:t>5</a:t>
            </a:r>
            <a:r>
              <a:rPr lang="zh-TW" altLang="en-US" sz="2400" b="1" dirty="0"/>
              <a:t>條及第</a:t>
            </a:r>
            <a:r>
              <a:rPr lang="en-US" altLang="zh-TW" sz="2400" b="1" dirty="0"/>
              <a:t>12</a:t>
            </a:r>
            <a:r>
              <a:rPr lang="zh-TW" altLang="en-US" sz="2400" b="1" dirty="0"/>
              <a:t>條</a:t>
            </a:r>
            <a:r>
              <a:rPr lang="en-US" altLang="zh-TW" sz="2400" b="1" dirty="0"/>
              <a:t>:</a:t>
            </a:r>
            <a:r>
              <a:rPr lang="zh-TW" altLang="en-US" sz="2400" b="1" dirty="0"/>
              <a:t>本案採分期付款實作計價，廠商於符合前述各期付款條件後提出證明</a:t>
            </a:r>
            <a:r>
              <a:rPr lang="zh-TW" altLang="en-US" sz="2400" b="1" dirty="0" smtClean="0"/>
              <a:t>文件</a:t>
            </a:r>
            <a:endParaRPr lang="en-US" altLang="zh-TW" sz="2400" b="1" dirty="0" smtClean="0"/>
          </a:p>
          <a:p>
            <a:r>
              <a:rPr lang="zh-TW" altLang="en-US" sz="2400" b="1" dirty="0" smtClean="0"/>
              <a:t>惟</a:t>
            </a:r>
            <a:r>
              <a:rPr lang="zh-TW" altLang="en-US" sz="2400" b="1" dirty="0"/>
              <a:t>契約條款並</a:t>
            </a:r>
            <a:r>
              <a:rPr lang="zh-TW" altLang="en-US" sz="2400" b="1" u="sng" dirty="0"/>
              <a:t>未規定廠商應提供之證明文件內容</a:t>
            </a:r>
            <a:r>
              <a:rPr lang="en-US" altLang="zh-TW" sz="2400" b="1" dirty="0"/>
              <a:t>(</a:t>
            </a:r>
            <a:r>
              <a:rPr lang="zh-TW" altLang="en-US" sz="2400" b="1" dirty="0"/>
              <a:t>如勞務人員打卡鐘、工作日誌、工作查核表等</a:t>
            </a:r>
            <a:r>
              <a:rPr lang="en-US" altLang="zh-TW" sz="2400" b="1" dirty="0"/>
              <a:t>)</a:t>
            </a:r>
            <a:r>
              <a:rPr lang="zh-TW" altLang="en-US" sz="2400" b="1" dirty="0"/>
              <a:t>，以致各期驗收所附資料審核寬嚴不一，於調閱之文件中甚僅附勞務人員打卡鐘紀錄即審核撥款，於資料中無從得知勞務人員是否符合契約工作要求，易無從得知承辦人員之確實踐行履約管理責任，極易生爭議</a:t>
            </a:r>
            <a:r>
              <a:rPr lang="zh-TW" altLang="en-US" sz="2400" b="1" dirty="0" smtClean="0"/>
              <a:t>。</a:t>
            </a:r>
            <a:endParaRPr lang="zh-TW" altLang="en-US" sz="2400" b="1" dirty="0"/>
          </a:p>
        </p:txBody>
      </p:sp>
      <p:sp>
        <p:nvSpPr>
          <p:cNvPr id="6" name="圓角矩形 5"/>
          <p:cNvSpPr/>
          <p:nvPr/>
        </p:nvSpPr>
        <p:spPr>
          <a:xfrm>
            <a:off x="748319" y="5578673"/>
            <a:ext cx="10773122" cy="113860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爾後於契約條款</a:t>
            </a:r>
            <a:r>
              <a:rPr lang="zh-TW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具體敘明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廠商於驗收付款時</a:t>
            </a:r>
            <a:r>
              <a:rPr lang="zh-TW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應提送之證明文件資料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，俾利於查驗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驗收作業時，各單位得以核實確認各工作項目是否依約履行，避免寬嚴不一之情事。</a:t>
            </a:r>
          </a:p>
        </p:txBody>
      </p:sp>
      <p:sp>
        <p:nvSpPr>
          <p:cNvPr id="8" name="圓角矩形 7"/>
          <p:cNvSpPr/>
          <p:nvPr/>
        </p:nvSpPr>
        <p:spPr>
          <a:xfrm>
            <a:off x="748319" y="4949052"/>
            <a:ext cx="3666392" cy="57751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/>
              <a:t>改進措施</a:t>
            </a:r>
            <a:endParaRPr lang="zh-TW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46397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583449" y="312396"/>
            <a:ext cx="101375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dirty="0" smtClean="0"/>
              <a:t>8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結案</a:t>
            </a:r>
            <a:r>
              <a:rPr lang="zh-TW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資料檔案未齊備、驗收紀錄未詳實記載</a:t>
            </a:r>
            <a:endParaRPr lang="zh-TW" altLang="en-US" sz="3200" b="1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418792" y="1626668"/>
            <a:ext cx="11356731" cy="204055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案例</a:t>
            </a:r>
            <a:r>
              <a:rPr lang="en-US" altLang="zh-TW" sz="2400" b="1" dirty="0" smtClean="0"/>
              <a:t>:</a:t>
            </a:r>
            <a:r>
              <a:rPr lang="zh-TW" altLang="en-US" sz="2400" dirty="0"/>
              <a:t>經抽查「</a:t>
            </a:r>
            <a:r>
              <a:rPr lang="en-US" altLang="zh-TW" sz="2400" dirty="0"/>
              <a:t>107</a:t>
            </a:r>
            <a:r>
              <a:rPr lang="zh-TW" altLang="en-US" sz="2400" dirty="0"/>
              <a:t>年度核設施除役及實驗室清理勞務」第一次付款之驗收文件，工作人員資格檢核表項目</a:t>
            </a:r>
            <a:r>
              <a:rPr lang="en-US" altLang="zh-TW" sz="2400" dirty="0"/>
              <a:t>17</a:t>
            </a:r>
            <a:r>
              <a:rPr lang="zh-TW" altLang="en-US" sz="2400" dirty="0"/>
              <a:t>，其中第</a:t>
            </a:r>
            <a:r>
              <a:rPr lang="en-US" altLang="zh-TW" sz="2400" dirty="0"/>
              <a:t>3</a:t>
            </a:r>
            <a:r>
              <a:rPr lang="zh-TW" altLang="en-US" sz="2400" dirty="0"/>
              <a:t>及</a:t>
            </a:r>
            <a:r>
              <a:rPr lang="en-US" altLang="zh-TW" sz="2400" dirty="0"/>
              <a:t>4</a:t>
            </a:r>
            <a:r>
              <a:rPr lang="zh-TW" altLang="en-US" sz="2400" dirty="0"/>
              <a:t>項工作至少一人具有三公噸以上固定式起重機操作人員結業證書，惟證明文件未列此項證書	</a:t>
            </a:r>
          </a:p>
          <a:p>
            <a:endParaRPr lang="zh-TW" altLang="en-US" sz="2400" b="1" dirty="0"/>
          </a:p>
        </p:txBody>
      </p:sp>
      <p:sp>
        <p:nvSpPr>
          <p:cNvPr id="6" name="圓角矩形 5"/>
          <p:cNvSpPr/>
          <p:nvPr/>
        </p:nvSpPr>
        <p:spPr>
          <a:xfrm>
            <a:off x="498385" y="4369869"/>
            <a:ext cx="11069515" cy="236383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加強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履約文件管理，各類履約證書及文件除各單位保管存放需要外，於驗收紀錄亦應保存一份，驗收項目若太多，以附件方式表列並依政府採購法施行細則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96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條之規定，於驗收紀錄詳實記載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於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年度開始前及每季勞務協調會議，說明履約管理相關事項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依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工程會「採購業務標準化作業流程及控制重點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項目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JP10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履約管理」之程序說明表及本所採購注意事項第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點規定落實履約管理外，尤應注意履約文件之完備及文件記載內容是否符合契約規定，並詳實記載於驗收紀錄中。</a:t>
            </a:r>
          </a:p>
        </p:txBody>
      </p:sp>
      <p:sp>
        <p:nvSpPr>
          <p:cNvPr id="8" name="圓角矩形 7"/>
          <p:cNvSpPr/>
          <p:nvPr/>
        </p:nvSpPr>
        <p:spPr>
          <a:xfrm>
            <a:off x="498385" y="3792353"/>
            <a:ext cx="3666392" cy="57751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/>
              <a:t>改進措施</a:t>
            </a:r>
            <a:endParaRPr lang="zh-TW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21100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92561" y="370146"/>
            <a:ext cx="1013753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dirty="0" smtClean="0"/>
              <a:t>9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其他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訪價程序瑕疵及未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檢附兩家以上之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報價單漏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未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說明</a:t>
            </a:r>
            <a:r>
              <a:rPr lang="zh-TW" altLang="en-US" sz="3200" dirty="0"/>
              <a:t>	</a:t>
            </a:r>
          </a:p>
          <a:p>
            <a:endParaRPr lang="zh-TW" altLang="en-US" sz="3200" b="1" dirty="0">
              <a:solidFill>
                <a:srgbClr val="FFC000"/>
              </a:solidFill>
              <a:latin typeface="+mn-ea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319716" y="1678778"/>
            <a:ext cx="11356731" cy="244083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案例</a:t>
            </a:r>
            <a:r>
              <a:rPr lang="en-US" altLang="zh-TW" sz="2400" b="1" dirty="0" smtClean="0"/>
              <a:t>:</a:t>
            </a:r>
            <a:r>
              <a:rPr lang="en-US" altLang="zh-TW" sz="2400" dirty="0"/>
              <a:t>106</a:t>
            </a:r>
            <a:r>
              <a:rPr lang="zh-TW" altLang="en-US" sz="2400" dirty="0"/>
              <a:t>年度核設施拆除與除污及實驗室清理勞務採購</a:t>
            </a:r>
            <a:r>
              <a:rPr lang="en-US" altLang="zh-TW" sz="2400" dirty="0"/>
              <a:t>109</a:t>
            </a:r>
            <a:r>
              <a:rPr lang="zh-TW" altLang="en-US" sz="2400" dirty="0"/>
              <a:t>年度核設施除役及實驗室清理</a:t>
            </a:r>
            <a:r>
              <a:rPr lang="zh-TW" altLang="en-US" sz="2400" dirty="0" smtClean="0"/>
              <a:t>勞務</a:t>
            </a:r>
            <a:r>
              <a:rPr lang="en-US" altLang="zh-TW" sz="2400" dirty="0" smtClean="0"/>
              <a:t>,</a:t>
            </a:r>
            <a:r>
              <a:rPr lang="zh-TW" altLang="en-US" sz="2400" dirty="0"/>
              <a:t>	</a:t>
            </a:r>
            <a:r>
              <a:rPr lang="zh-TW" altLang="en-US" sz="2400" dirty="0" smtClean="0"/>
              <a:t>各</a:t>
            </a:r>
            <a:r>
              <a:rPr lang="zh-TW" altLang="en-US" sz="2400" dirty="0"/>
              <a:t>單位所提出之單位報價單，經查均由西門子核能有限公司提供</a:t>
            </a:r>
            <a:r>
              <a:rPr lang="zh-TW" altLang="en-US" sz="2400" dirty="0" smtClean="0"/>
              <a:t>，未檢</a:t>
            </a:r>
            <a:r>
              <a:rPr lang="zh-TW" altLang="en-US" sz="2400" dirty="0"/>
              <a:t>附兩家廠商報價單，亦未敘明理由</a:t>
            </a:r>
            <a:r>
              <a:rPr lang="zh-TW" altLang="en-US" sz="2400" dirty="0" smtClean="0"/>
              <a:t>。另</a:t>
            </a:r>
            <a:r>
              <a:rPr lang="zh-TW" altLang="en-US" sz="2400" dirty="0"/>
              <a:t>查</a:t>
            </a:r>
            <a:r>
              <a:rPr lang="en-US" altLang="zh-TW" sz="2400" dirty="0"/>
              <a:t>109</a:t>
            </a:r>
            <a:r>
              <a:rPr lang="zh-TW" altLang="en-US" sz="2400" dirty="0"/>
              <a:t>年度核設施除役及實驗室清理勞務採購案採購申請單，其預估金額直接逕以廠商估價單為之</a:t>
            </a:r>
            <a:r>
              <a:rPr lang="zh-TW" altLang="en-US" sz="2400" dirty="0" smtClean="0"/>
              <a:t>。</a:t>
            </a:r>
            <a:endParaRPr lang="zh-TW" altLang="en-US" sz="2400" b="1" dirty="0"/>
          </a:p>
        </p:txBody>
      </p:sp>
      <p:sp>
        <p:nvSpPr>
          <p:cNvPr id="6" name="圓角矩形 5"/>
          <p:cNvSpPr/>
          <p:nvPr/>
        </p:nvSpPr>
        <p:spPr>
          <a:xfrm>
            <a:off x="531472" y="4889634"/>
            <a:ext cx="11069515" cy="163629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本所部分採購因採購性質特殊，報價單取得不易，為使同仁增加估價廠商來源，及保護同仁不致洩密之虞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，請先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辦理公開徵求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後取得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估價單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，再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提出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採購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申請，以臻程序完整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請依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本所採購作業注意事項第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點第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項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規定確實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辦理採購經費成本分析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，倘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未能取得兩家廠商報價，理由應予補充說明及避免逕以廠商估價單做為預算參考依據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，避免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預算編列失真。</a:t>
            </a:r>
          </a:p>
        </p:txBody>
      </p:sp>
      <p:sp>
        <p:nvSpPr>
          <p:cNvPr id="8" name="圓角矩形 7"/>
          <p:cNvSpPr/>
          <p:nvPr/>
        </p:nvSpPr>
        <p:spPr>
          <a:xfrm>
            <a:off x="531472" y="4206242"/>
            <a:ext cx="3666392" cy="57751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/>
              <a:t>改進措施</a:t>
            </a:r>
            <a:endParaRPr lang="zh-TW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69315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15559" y="360523"/>
            <a:ext cx="101375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dirty="0" smtClean="0"/>
              <a:t>10</a:t>
            </a:r>
            <a:r>
              <a:rPr lang="zh-TW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疑有圍標之嫌或宜注意現象</a:t>
            </a:r>
            <a:endParaRPr lang="zh-TW" altLang="en-US" sz="3200" b="1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496489" y="1511166"/>
            <a:ext cx="10917179" cy="333996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案例</a:t>
            </a:r>
            <a:r>
              <a:rPr lang="en-US" altLang="zh-TW" sz="2400" b="1" dirty="0" smtClean="0"/>
              <a:t>:</a:t>
            </a:r>
            <a:r>
              <a:rPr lang="zh-TW" altLang="zh-TW" sz="2400" dirty="0" smtClean="0"/>
              <a:t>本</a:t>
            </a:r>
            <a:r>
              <a:rPr lang="zh-TW" altLang="zh-TW" sz="2400" dirty="0"/>
              <a:t>所</a:t>
            </a:r>
            <a:r>
              <a:rPr lang="en-US" altLang="zh-TW" sz="2400" dirty="0"/>
              <a:t>107</a:t>
            </a:r>
            <a:r>
              <a:rPr lang="zh-TW" altLang="zh-TW" sz="2400" dirty="0"/>
              <a:t>年至</a:t>
            </a:r>
            <a:r>
              <a:rPr lang="en-US" altLang="zh-TW" sz="2400" dirty="0"/>
              <a:t>109</a:t>
            </a:r>
            <a:r>
              <a:rPr lang="zh-TW" altLang="zh-TW" sz="2400" dirty="0"/>
              <a:t>年辦理「</a:t>
            </a:r>
            <a:r>
              <a:rPr lang="en-US" altLang="zh-TW" sz="2400" dirty="0"/>
              <a:t>052</a:t>
            </a:r>
            <a:r>
              <a:rPr lang="zh-TW" altLang="zh-TW" sz="2400" dirty="0"/>
              <a:t>館管制區外排、廠區通風空調系統濾層更新及檢測」採購案（採購案號：</a:t>
            </a:r>
            <a:r>
              <a:rPr lang="en-US" altLang="zh-TW" sz="2400" dirty="0"/>
              <a:t>NS1070390</a:t>
            </a:r>
            <a:r>
              <a:rPr lang="zh-TW" altLang="zh-TW" sz="2400" dirty="0"/>
              <a:t>、</a:t>
            </a:r>
            <a:r>
              <a:rPr lang="en-US" altLang="zh-TW" sz="2400" dirty="0"/>
              <a:t>NS1080243</a:t>
            </a:r>
            <a:r>
              <a:rPr lang="zh-TW" altLang="zh-TW" sz="2400" dirty="0"/>
              <a:t>及</a:t>
            </a:r>
            <a:r>
              <a:rPr lang="en-US" altLang="zh-TW" sz="2400" dirty="0"/>
              <a:t>NS1090019</a:t>
            </a:r>
            <a:r>
              <a:rPr lang="zh-TW" altLang="zh-TW" sz="2400" dirty="0"/>
              <a:t>），</a:t>
            </a:r>
            <a:r>
              <a:rPr lang="en-US" altLang="zh-TW" sz="2400" dirty="0"/>
              <a:t>3</a:t>
            </a:r>
            <a:r>
              <a:rPr lang="zh-TW" altLang="zh-TW" sz="2400" dirty="0"/>
              <a:t>年度</a:t>
            </a:r>
            <a:r>
              <a:rPr lang="zh-TW" altLang="zh-TW" sz="2400" dirty="0">
                <a:solidFill>
                  <a:srgbClr val="FFFF00"/>
                </a:solidFill>
              </a:rPr>
              <a:t>均為順寶企業股份有限公司得標</a:t>
            </a:r>
            <a:r>
              <a:rPr lang="zh-TW" altLang="zh-TW" sz="2400" dirty="0"/>
              <a:t>，惟經比對</a:t>
            </a:r>
            <a:r>
              <a:rPr lang="en-US" altLang="zh-TW" sz="2400" dirty="0">
                <a:solidFill>
                  <a:srgbClr val="FFFF00"/>
                </a:solidFill>
              </a:rPr>
              <a:t>106</a:t>
            </a:r>
            <a:r>
              <a:rPr lang="zh-TW" altLang="zh-TW" sz="2400" dirty="0">
                <a:solidFill>
                  <a:srgbClr val="FFFF00"/>
                </a:solidFill>
              </a:rPr>
              <a:t>年至</a:t>
            </a:r>
            <a:r>
              <a:rPr lang="en-US" altLang="zh-TW" sz="2400" dirty="0">
                <a:solidFill>
                  <a:srgbClr val="FFFF00"/>
                </a:solidFill>
              </a:rPr>
              <a:t>109</a:t>
            </a:r>
            <a:r>
              <a:rPr lang="zh-TW" altLang="zh-TW" sz="2400" dirty="0">
                <a:solidFill>
                  <a:srgbClr val="FFFF00"/>
                </a:solidFill>
              </a:rPr>
              <a:t>年</a:t>
            </a:r>
            <a:r>
              <a:rPr lang="zh-TW" altLang="zh-TW" sz="2400" dirty="0"/>
              <a:t>同樣採購案開標</a:t>
            </a:r>
            <a:r>
              <a:rPr lang="zh-TW" altLang="zh-TW" sz="2400" dirty="0" smtClean="0"/>
              <a:t>紀錄</a:t>
            </a:r>
            <a:r>
              <a:rPr lang="en-US" altLang="zh-TW" sz="2400" dirty="0" smtClean="0"/>
              <a:t>,</a:t>
            </a:r>
            <a:r>
              <a:rPr lang="zh-TW" altLang="en-US" sz="2400" dirty="0" smtClean="0"/>
              <a:t>發現</a:t>
            </a:r>
            <a:r>
              <a:rPr lang="zh-TW" altLang="en-US" sz="2400" dirty="0"/>
              <a:t>其中疑有與特定廠商合意製造競爭假象之異常情形</a:t>
            </a:r>
            <a:r>
              <a:rPr lang="zh-TW" altLang="en-US" sz="2400" dirty="0" smtClean="0"/>
              <a:t>。</a:t>
            </a:r>
            <a:r>
              <a:rPr lang="en-US" altLang="zh-TW" sz="2400" dirty="0"/>
              <a:t> </a:t>
            </a:r>
            <a:endParaRPr lang="zh-TW" altLang="zh-TW" sz="2400" dirty="0"/>
          </a:p>
          <a:p>
            <a:r>
              <a:rPr lang="zh-TW" altLang="en-US" sz="2400" dirty="0" smtClean="0"/>
              <a:t>案例</a:t>
            </a:r>
            <a:r>
              <a:rPr lang="en-US" altLang="zh-TW" sz="2400" dirty="0" smtClean="0"/>
              <a:t>:109</a:t>
            </a:r>
            <a:r>
              <a:rPr lang="zh-TW" altLang="en-US" sz="2400" dirty="0" smtClean="0"/>
              <a:t>核</a:t>
            </a:r>
            <a:r>
              <a:rPr lang="zh-TW" altLang="en-US" sz="2400" dirty="0"/>
              <a:t>設施除役及實驗室清理</a:t>
            </a:r>
            <a:r>
              <a:rPr lang="zh-TW" altLang="en-US" sz="2400" dirty="0" smtClean="0"/>
              <a:t>勞務</a:t>
            </a:r>
            <a:r>
              <a:rPr lang="zh-TW" altLang="zh-TW" sz="2400" dirty="0" smtClean="0"/>
              <a:t>案</a:t>
            </a:r>
            <a:r>
              <a:rPr lang="zh-TW" altLang="zh-TW" sz="2400" dirty="0"/>
              <a:t>預估經費由廠商西門子提供估價單，惟西門子公司並未投標，另由</a:t>
            </a:r>
            <a:r>
              <a:rPr lang="zh-TW" altLang="zh-TW" sz="2400" dirty="0" smtClean="0"/>
              <a:t>正翔</a:t>
            </a:r>
            <a:r>
              <a:rPr lang="zh-TW" altLang="zh-TW" sz="2400" dirty="0"/>
              <a:t>工程顧問有限公司</a:t>
            </a:r>
            <a:r>
              <a:rPr lang="en-US" altLang="zh-TW" sz="2400" dirty="0"/>
              <a:t>(</a:t>
            </a:r>
            <a:r>
              <a:rPr lang="zh-TW" altLang="zh-TW" sz="2400" dirty="0"/>
              <a:t>下稱正翔公司</a:t>
            </a:r>
            <a:r>
              <a:rPr lang="en-US" altLang="zh-TW" sz="2400" dirty="0"/>
              <a:t>) </a:t>
            </a:r>
            <a:r>
              <a:rPr lang="zh-TW" altLang="zh-TW" sz="2400" dirty="0"/>
              <a:t>及正和機電技術工程有限公司</a:t>
            </a:r>
            <a:r>
              <a:rPr lang="en-US" altLang="zh-TW" sz="2400" dirty="0"/>
              <a:t>(</a:t>
            </a:r>
            <a:r>
              <a:rPr lang="zh-TW" altLang="zh-TW" sz="2400" dirty="0"/>
              <a:t>下稱正和公司</a:t>
            </a:r>
            <a:r>
              <a:rPr lang="en-US" altLang="zh-TW" sz="2400" dirty="0"/>
              <a:t>)</a:t>
            </a:r>
            <a:r>
              <a:rPr lang="zh-TW" altLang="zh-TW" sz="2400" dirty="0"/>
              <a:t>投標，且僅正和公司資格審查合格，提供報價單廠商未投標，疑有不尋常情事。</a:t>
            </a:r>
            <a:endParaRPr lang="zh-TW" altLang="en-US" sz="2400" b="1" dirty="0"/>
          </a:p>
        </p:txBody>
      </p:sp>
      <p:sp>
        <p:nvSpPr>
          <p:cNvPr id="6" name="圓角矩形 5"/>
          <p:cNvSpPr/>
          <p:nvPr/>
        </p:nvSpPr>
        <p:spPr>
          <a:xfrm>
            <a:off x="681037" y="5447899"/>
            <a:ext cx="11069515" cy="128016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考量</a:t>
            </a:r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部分廠商違法行為具集團性、長期性合作關係</a:t>
            </a:r>
            <a:r>
              <a:rPr lang="zh-TW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宜請</a:t>
            </a:r>
            <a:r>
              <a:rPr lang="zh-TW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注意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機關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歷年類似案件廠商投標情形、廠商報價單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資料及投標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現場狀況多加觀察，確實防杜廠商違法情事，確保機關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採購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公正性。</a:t>
            </a:r>
          </a:p>
        </p:txBody>
      </p:sp>
      <p:sp>
        <p:nvSpPr>
          <p:cNvPr id="8" name="圓角矩形 7"/>
          <p:cNvSpPr/>
          <p:nvPr/>
        </p:nvSpPr>
        <p:spPr>
          <a:xfrm>
            <a:off x="681037" y="4851132"/>
            <a:ext cx="3666392" cy="57751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/>
              <a:t>改進措施</a:t>
            </a:r>
            <a:endParaRPr lang="zh-TW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97051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圓角矩形 5"/>
          <p:cNvSpPr/>
          <p:nvPr/>
        </p:nvSpPr>
        <p:spPr>
          <a:xfrm>
            <a:off x="567893" y="2184934"/>
            <a:ext cx="10780292" cy="4177365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善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用工程會所提供之葵花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寶典，減少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採購程序錯誤的發生。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專業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性高、小眾市場的產品（如特殊規格偵測儀器、高度專業設備），切勿直接將廠商規格資料一字不漏抄錄作為招標規範，而須考量整體採購需求，擬定合理標準，必要時採合議制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決議訂定，另應注意詢價過程的周延性，妥善運用招標策略。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辦理採購，除參考往年辦理經驗外，注意新修正之法規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及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實際採購需要，具體明確驗收標準，契約成立後善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盡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履約管理，確實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辦理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驗收，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不要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存有便宜行事心態，如遇有採購疑義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或爭議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事項，可善用合議制度，透過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會議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研商尋求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最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適當之解決方案，以完備整體採購程序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落實。</a:t>
            </a:r>
          </a:p>
        </p:txBody>
      </p:sp>
      <p:sp>
        <p:nvSpPr>
          <p:cNvPr id="8" name="圓角矩形 7"/>
          <p:cNvSpPr/>
          <p:nvPr/>
        </p:nvSpPr>
        <p:spPr>
          <a:xfrm>
            <a:off x="864147" y="603173"/>
            <a:ext cx="3666392" cy="57751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/>
              <a:t>小結</a:t>
            </a:r>
            <a:endParaRPr lang="zh-TW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36815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62860" y="1917834"/>
            <a:ext cx="10868205" cy="4213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800" dirty="0" smtClean="0"/>
              <a:t>             </a:t>
            </a:r>
            <a:endParaRPr lang="en-US" altLang="zh-TW" sz="4800" dirty="0" smtClean="0"/>
          </a:p>
          <a:p>
            <a:pPr marL="0" indent="0">
              <a:buNone/>
            </a:pPr>
            <a:r>
              <a:rPr lang="zh-TW" altLang="en-US" sz="4800" dirty="0"/>
              <a:t> </a:t>
            </a:r>
            <a:r>
              <a:rPr lang="zh-TW" altLang="en-US" sz="4800" dirty="0" smtClean="0"/>
              <a:t>                       </a:t>
            </a:r>
            <a:r>
              <a:rPr lang="zh-TW" altLang="en-US" sz="4800" dirty="0" smtClean="0">
                <a:latin typeface="+mj-ea"/>
                <a:ea typeface="+mj-ea"/>
              </a:rPr>
              <a:t>謝謝聆聽</a:t>
            </a:r>
            <a:endParaRPr lang="en-US" altLang="zh-TW" sz="48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zh-TW" altLang="en-US" sz="4800" dirty="0" smtClean="0">
                <a:latin typeface="+mj-ea"/>
                <a:ea typeface="+mj-ea"/>
              </a:rPr>
              <a:t>                          敬請指教</a:t>
            </a:r>
            <a:endParaRPr lang="en-US" altLang="zh-TW" sz="48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zh-TW" sz="48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79035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15559" y="177641"/>
            <a:ext cx="1013753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預算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金額編列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僅參考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廠商報價，未落實本所採購作業注意事項預算編列原則</a:t>
            </a:r>
          </a:p>
        </p:txBody>
      </p:sp>
      <p:sp>
        <p:nvSpPr>
          <p:cNvPr id="5" name="圓角矩形 4"/>
          <p:cNvSpPr/>
          <p:nvPr/>
        </p:nvSpPr>
        <p:spPr>
          <a:xfrm>
            <a:off x="565640" y="1337912"/>
            <a:ext cx="11356731" cy="353247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400" b="1" dirty="0"/>
              <a:t>案例</a:t>
            </a:r>
            <a:r>
              <a:rPr lang="en-US" altLang="zh-TW" sz="2400" b="1" dirty="0" smtClean="0"/>
              <a:t>:107</a:t>
            </a:r>
            <a:r>
              <a:rPr lang="zh-TW" altLang="en-US" sz="2400" b="1" dirty="0"/>
              <a:t>年及</a:t>
            </a:r>
            <a:r>
              <a:rPr lang="en-US" altLang="zh-TW" sz="2400" b="1" dirty="0"/>
              <a:t>108</a:t>
            </a:r>
            <a:r>
              <a:rPr lang="zh-TW" altLang="en-US" sz="2400" b="1" dirty="0"/>
              <a:t>年「</a:t>
            </a:r>
            <a:r>
              <a:rPr lang="en-US" altLang="zh-TW" sz="2400" b="1" dirty="0"/>
              <a:t>069</a:t>
            </a:r>
            <a:r>
              <a:rPr lang="zh-TW" altLang="en-US" sz="2400" b="1" dirty="0"/>
              <a:t>館核醫藥物製劑作業室維護」採購案（採購案號</a:t>
            </a:r>
            <a:r>
              <a:rPr lang="en-US" altLang="zh-TW" sz="2400" b="1" dirty="0"/>
              <a:t>NL1070475</a:t>
            </a:r>
            <a:r>
              <a:rPr lang="zh-TW" altLang="en-US" sz="2400" b="1" dirty="0"/>
              <a:t>及</a:t>
            </a:r>
            <a:r>
              <a:rPr lang="en-US" altLang="zh-TW" sz="2400" b="1" dirty="0"/>
              <a:t>NL1080399</a:t>
            </a:r>
            <a:r>
              <a:rPr lang="zh-TW" altLang="en-US" sz="2400" b="1" dirty="0"/>
              <a:t>），申請過程中均僅取得</a:t>
            </a:r>
            <a:r>
              <a:rPr lang="en-US" altLang="zh-TW" sz="2400" b="1" dirty="0"/>
              <a:t>1</a:t>
            </a:r>
            <a:r>
              <a:rPr lang="zh-TW" altLang="en-US" sz="2400" b="1" dirty="0"/>
              <a:t>家廠商（翔騰環科有限公司）報價</a:t>
            </a:r>
            <a:r>
              <a:rPr lang="zh-TW" altLang="en-US" sz="2400" b="1" dirty="0" smtClean="0"/>
              <a:t>，查</a:t>
            </a:r>
            <a:r>
              <a:rPr lang="zh-TW" altLang="en-US" sz="2400" b="1" dirty="0"/>
              <a:t>該單位</a:t>
            </a:r>
            <a:r>
              <a:rPr lang="en-US" altLang="zh-TW" sz="2400" b="1" dirty="0"/>
              <a:t>103</a:t>
            </a:r>
            <a:r>
              <a:rPr lang="zh-TW" altLang="en-US" sz="2400" b="1" dirty="0"/>
              <a:t>年至</a:t>
            </a:r>
            <a:r>
              <a:rPr lang="en-US" altLang="zh-TW" sz="2400" b="1" dirty="0"/>
              <a:t>106</a:t>
            </a:r>
            <a:r>
              <a:rPr lang="zh-TW" altLang="en-US" sz="2400" b="1" dirty="0"/>
              <a:t>年辦理同樣採購案預算金額及決標金額均低於廠商報價，</a:t>
            </a:r>
            <a:r>
              <a:rPr lang="en-US" altLang="zh-TW" sz="2400" b="1" dirty="0"/>
              <a:t>107</a:t>
            </a:r>
            <a:r>
              <a:rPr lang="zh-TW" altLang="en-US" sz="2400" b="1" dirty="0"/>
              <a:t>年起得標價亦遠低於預算金額，請購單位</a:t>
            </a:r>
            <a:r>
              <a:rPr lang="zh-TW" altLang="en-US" sz="2400" b="1" u="sng" dirty="0">
                <a:solidFill>
                  <a:srgbClr val="FFFF00"/>
                </a:solidFill>
              </a:rPr>
              <a:t>未將歷史決標金額納入考</a:t>
            </a:r>
            <a:r>
              <a:rPr lang="zh-TW" altLang="en-US" sz="2400" dirty="0">
                <a:solidFill>
                  <a:srgbClr val="FFFF00"/>
                </a:solidFill>
              </a:rPr>
              <a:t>量</a:t>
            </a:r>
            <a:r>
              <a:rPr lang="zh-TW" altLang="en-US" sz="2400" b="1" dirty="0"/>
              <a:t>，而逕以廠商報價資料作為預算金額，致</a:t>
            </a:r>
            <a:r>
              <a:rPr lang="en-US" altLang="zh-TW" sz="2400" b="1" dirty="0"/>
              <a:t>107</a:t>
            </a:r>
            <a:r>
              <a:rPr lang="zh-TW" altLang="en-US" sz="2400" b="1" dirty="0"/>
              <a:t>年及</a:t>
            </a:r>
            <a:r>
              <a:rPr lang="en-US" altLang="zh-TW" sz="2400" b="1" dirty="0"/>
              <a:t>108</a:t>
            </a:r>
            <a:r>
              <a:rPr lang="zh-TW" altLang="en-US" sz="2400" b="1" dirty="0"/>
              <a:t>年預算金額與決標金額落差甚大</a:t>
            </a:r>
            <a:r>
              <a:rPr lang="zh-TW" altLang="en-US" sz="2400" b="1" dirty="0" smtClean="0"/>
              <a:t>。</a:t>
            </a:r>
            <a:endParaRPr lang="en-US" altLang="zh-TW" sz="2400" b="1" dirty="0" smtClean="0"/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400" b="1" dirty="0" smtClean="0"/>
              <a:t>案例</a:t>
            </a:r>
            <a:r>
              <a:rPr lang="en-US" altLang="zh-TW" sz="2400" b="1" dirty="0" smtClean="0"/>
              <a:t>:108</a:t>
            </a:r>
            <a:r>
              <a:rPr lang="zh-TW" altLang="en-US" sz="2400" b="1" dirty="0"/>
              <a:t>年辦理「實驗室排氣過濾系統濾層更換」採購案（採購案號</a:t>
            </a:r>
            <a:r>
              <a:rPr lang="en-US" altLang="zh-TW" sz="2400" b="1" dirty="0"/>
              <a:t>NL1081012</a:t>
            </a:r>
            <a:r>
              <a:rPr lang="zh-TW" altLang="en-US" sz="2400" b="1" dirty="0"/>
              <a:t>），亦僅以廠商最低報價金額為預算金額，而</a:t>
            </a:r>
            <a:r>
              <a:rPr lang="zh-TW" altLang="en-US" sz="2400" b="1" dirty="0">
                <a:solidFill>
                  <a:srgbClr val="FFFF00"/>
                </a:solidFill>
              </a:rPr>
              <a:t>未參考</a:t>
            </a:r>
            <a:r>
              <a:rPr lang="zh-TW" altLang="en-US" sz="2400" b="1" dirty="0"/>
              <a:t>前兩年度同類型採購案（採購案號</a:t>
            </a:r>
            <a:r>
              <a:rPr lang="en-US" altLang="zh-TW" sz="2400" b="1" dirty="0"/>
              <a:t>NS1060590</a:t>
            </a:r>
            <a:r>
              <a:rPr lang="zh-TW" altLang="en-US" sz="2400" b="1" dirty="0"/>
              <a:t>及</a:t>
            </a:r>
            <a:r>
              <a:rPr lang="en-US" altLang="zh-TW" sz="2400" b="1" dirty="0"/>
              <a:t>NS1071078</a:t>
            </a:r>
            <a:r>
              <a:rPr lang="zh-TW" altLang="en-US" sz="2400" b="1" dirty="0"/>
              <a:t>）</a:t>
            </a:r>
            <a:r>
              <a:rPr lang="zh-TW" altLang="en-US" sz="2400" b="1" dirty="0">
                <a:solidFill>
                  <a:srgbClr val="FFFF00"/>
                </a:solidFill>
              </a:rPr>
              <a:t>歷史決標</a:t>
            </a:r>
            <a:r>
              <a:rPr lang="zh-TW" altLang="en-US" sz="2400" b="1" dirty="0"/>
              <a:t>資料編列預算。</a:t>
            </a:r>
          </a:p>
        </p:txBody>
      </p:sp>
      <p:sp>
        <p:nvSpPr>
          <p:cNvPr id="6" name="圓角矩形 5"/>
          <p:cNvSpPr/>
          <p:nvPr/>
        </p:nvSpPr>
        <p:spPr>
          <a:xfrm>
            <a:off x="852856" y="5467151"/>
            <a:ext cx="11069515" cy="1289785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落實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所辦理採購作業注意事項第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點採購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申請階段應注意重點</a:t>
            </a:r>
          </a:p>
          <a:p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「預算金額之預估，得上工程會採購資訊網，連結資料查詢價格、或參考本所購案資料同樣品項之價格、或廠商估價單、或綜合考量市場行情編製採購預算分析表」之規定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603940" y="4870383"/>
            <a:ext cx="3666392" cy="57751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/>
              <a:t>改進措施</a:t>
            </a:r>
            <a:endParaRPr lang="zh-TW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1311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15559" y="177641"/>
            <a:ext cx="1013753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b="1" dirty="0" smtClean="0">
                <a:solidFill>
                  <a:srgbClr val="FFC000"/>
                </a:solidFill>
                <a:latin typeface="+mn-ea"/>
              </a:rPr>
              <a:t>2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採購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項目編列時於細項編列不需辦理之項目，有浮編預算之嫌</a:t>
            </a:r>
            <a:endParaRPr lang="zh-TW" altLang="en-US" sz="3200" b="1" dirty="0">
              <a:solidFill>
                <a:srgbClr val="FFC000"/>
              </a:solidFill>
              <a:latin typeface="+mn-ea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405957" y="1588168"/>
            <a:ext cx="11356731" cy="234856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/>
              <a:t>案例</a:t>
            </a:r>
            <a:r>
              <a:rPr lang="en-US" altLang="zh-TW" sz="2400" b="1" dirty="0" smtClean="0"/>
              <a:t>:</a:t>
            </a:r>
            <a:r>
              <a:rPr lang="zh-TW" altLang="en-US" sz="2400" b="1" dirty="0"/>
              <a:t>「</a:t>
            </a:r>
            <a:r>
              <a:rPr lang="en-US" altLang="zh-TW" sz="2400" b="1" dirty="0"/>
              <a:t>069</a:t>
            </a:r>
            <a:r>
              <a:rPr lang="zh-TW" altLang="en-US" sz="2400" b="1" dirty="0"/>
              <a:t>館核醫藥物製劑作業室維護」（採購案號：</a:t>
            </a:r>
            <a:r>
              <a:rPr lang="en-US" altLang="zh-TW" sz="2400" b="1" dirty="0"/>
              <a:t>NL1070475</a:t>
            </a:r>
            <a:r>
              <a:rPr lang="zh-TW" altLang="en-US" sz="2400" b="1" dirty="0"/>
              <a:t>）採購案，查</a:t>
            </a:r>
            <a:r>
              <a:rPr lang="en-US" altLang="zh-TW" sz="2400" b="1" dirty="0"/>
              <a:t>108</a:t>
            </a:r>
            <a:r>
              <a:rPr lang="zh-TW" altLang="en-US" sz="2400" b="1" dirty="0"/>
              <a:t>年辦理本案相同內容之採購案（採購案號：</a:t>
            </a:r>
            <a:r>
              <a:rPr lang="en-US" altLang="zh-TW" sz="2400" b="1" dirty="0"/>
              <a:t>NL1080399</a:t>
            </a:r>
            <a:r>
              <a:rPr lang="zh-TW" altLang="en-US" sz="2400" b="1" dirty="0"/>
              <a:t>），驗收時發現契約項次</a:t>
            </a:r>
            <a:r>
              <a:rPr lang="en-US" altLang="zh-TW" sz="2400" b="1" dirty="0"/>
              <a:t>3.03</a:t>
            </a:r>
            <a:r>
              <a:rPr lang="zh-TW" altLang="en-US" sz="2400" b="1" dirty="0"/>
              <a:t>及</a:t>
            </a:r>
            <a:r>
              <a:rPr lang="en-US" altLang="zh-TW" sz="2400" b="1" dirty="0"/>
              <a:t>3.04</a:t>
            </a:r>
            <a:r>
              <a:rPr lang="zh-TW" altLang="en-US" sz="2400" b="1" dirty="0"/>
              <a:t>細項中冷凍油及乾燥過濾芯屬依該冰水機機型</a:t>
            </a:r>
            <a:r>
              <a:rPr lang="zh-TW" altLang="en-US" sz="2400" b="1" dirty="0">
                <a:solidFill>
                  <a:srgbClr val="FFFF00"/>
                </a:solidFill>
              </a:rPr>
              <a:t>不需更換之品項，</a:t>
            </a:r>
            <a:r>
              <a:rPr lang="zh-TW" altLang="en-US" sz="2400" b="1" dirty="0"/>
              <a:t>故辦理契約變更扣除該項目，查</a:t>
            </a:r>
            <a:r>
              <a:rPr lang="en-US" altLang="zh-TW" sz="2400" b="1" dirty="0"/>
              <a:t>107</a:t>
            </a:r>
            <a:r>
              <a:rPr lang="zh-TW" altLang="en-US" sz="2400" b="1" dirty="0"/>
              <a:t>年亦有編列同樣項目，其中疑有浮編採購項目之疑。</a:t>
            </a:r>
          </a:p>
          <a:p>
            <a:endParaRPr lang="zh-TW" altLang="en-US" sz="2400" b="1" dirty="0"/>
          </a:p>
        </p:txBody>
      </p:sp>
      <p:sp>
        <p:nvSpPr>
          <p:cNvPr id="6" name="圓角矩形 5"/>
          <p:cNvSpPr/>
          <p:nvPr/>
        </p:nvSpPr>
        <p:spPr>
          <a:xfrm>
            <a:off x="835271" y="5120642"/>
            <a:ext cx="11069515" cy="796907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請確實依據實際需求編列採購項目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835271" y="4148489"/>
            <a:ext cx="3666392" cy="57751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/>
              <a:t>改進措施</a:t>
            </a:r>
            <a:endParaRPr lang="zh-TW" altLang="en-US" sz="2400" b="1" dirty="0"/>
          </a:p>
        </p:txBody>
      </p:sp>
      <p:sp>
        <p:nvSpPr>
          <p:cNvPr id="2" name="矩形 1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3583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159164" y="348877"/>
            <a:ext cx="101375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b="1" dirty="0" smtClean="0">
                <a:solidFill>
                  <a:srgbClr val="FFC000"/>
                </a:solidFill>
                <a:latin typeface="+mn-ea"/>
              </a:rPr>
              <a:t>3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廠商資格訂定未臻精確，致審標時發生爭議</a:t>
            </a:r>
            <a:endParaRPr lang="zh-TW" altLang="en-US" sz="3200" b="1" dirty="0">
              <a:solidFill>
                <a:srgbClr val="FFC000"/>
              </a:solidFill>
              <a:latin typeface="+mn-ea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549563" y="1361978"/>
            <a:ext cx="11356731" cy="259400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400" b="1" dirty="0"/>
              <a:t>案例</a:t>
            </a:r>
            <a:r>
              <a:rPr lang="en-US" altLang="zh-TW" sz="2400" b="1" dirty="0" smtClean="0"/>
              <a:t>:</a:t>
            </a:r>
            <a:r>
              <a:rPr lang="zh-TW" altLang="en-US" sz="2400" b="1" dirty="0"/>
              <a:t>「</a:t>
            </a:r>
            <a:r>
              <a:rPr lang="en-US" altLang="zh-TW" sz="2400" b="1" dirty="0"/>
              <a:t>069</a:t>
            </a:r>
            <a:r>
              <a:rPr lang="zh-TW" altLang="en-US" sz="2400" b="1" dirty="0"/>
              <a:t>館核醫藥物製劑作業室維護（採購案號：</a:t>
            </a:r>
            <a:r>
              <a:rPr lang="en-US" altLang="zh-TW" sz="2400" b="1" dirty="0"/>
              <a:t>NL1080399</a:t>
            </a:r>
            <a:r>
              <a:rPr lang="zh-TW" altLang="en-US" sz="2400" b="1" dirty="0"/>
              <a:t>）」，訂定廠商資格時要求廠商提出輻射環境承作能力之證明文件，並須檢附員工具備有</a:t>
            </a:r>
            <a:r>
              <a:rPr lang="zh-TW" altLang="en-US" sz="2400" dirty="0">
                <a:solidFill>
                  <a:schemeClr val="bg1"/>
                </a:solidFill>
              </a:rPr>
              <a:t>輻射防護員證照及</a:t>
            </a:r>
            <a:r>
              <a:rPr lang="zh-TW" altLang="en-US" sz="2400" b="1" dirty="0">
                <a:solidFill>
                  <a:srgbClr val="FFFF00"/>
                </a:solidFill>
              </a:rPr>
              <a:t>勞工投保證明</a:t>
            </a:r>
            <a:r>
              <a:rPr lang="zh-TW" altLang="en-US" sz="2400" b="1" dirty="0" smtClean="0">
                <a:solidFill>
                  <a:srgbClr val="FFFF00"/>
                </a:solidFill>
              </a:rPr>
              <a:t>，</a:t>
            </a:r>
            <a:r>
              <a:rPr lang="zh-TW" altLang="en-US" sz="2400" b="1" dirty="0" smtClean="0"/>
              <a:t>該案於</a:t>
            </a:r>
            <a:r>
              <a:rPr lang="en-US" altLang="zh-TW" sz="2400" b="1" dirty="0" smtClean="0">
                <a:solidFill>
                  <a:srgbClr val="FFFF00"/>
                </a:solidFill>
              </a:rPr>
              <a:t>108</a:t>
            </a:r>
            <a:r>
              <a:rPr lang="zh-TW" altLang="en-US" sz="2400" b="1" dirty="0" smtClean="0">
                <a:solidFill>
                  <a:srgbClr val="FFFF00"/>
                </a:solidFill>
              </a:rPr>
              <a:t>年</a:t>
            </a:r>
            <a:r>
              <a:rPr lang="en-US" altLang="zh-TW" sz="2400" b="1" dirty="0" smtClean="0">
                <a:solidFill>
                  <a:srgbClr val="FFFF00"/>
                </a:solidFill>
              </a:rPr>
              <a:t>5</a:t>
            </a:r>
            <a:r>
              <a:rPr lang="zh-TW" altLang="en-US" sz="2400" b="1" dirty="0" smtClean="0">
                <a:solidFill>
                  <a:srgbClr val="FFFF00"/>
                </a:solidFill>
              </a:rPr>
              <a:t>月</a:t>
            </a:r>
            <a:r>
              <a:rPr lang="en-US" altLang="zh-TW" sz="2400" b="1" dirty="0" smtClean="0">
                <a:solidFill>
                  <a:srgbClr val="FFFF00"/>
                </a:solidFill>
              </a:rPr>
              <a:t>13</a:t>
            </a:r>
            <a:r>
              <a:rPr lang="zh-TW" altLang="en-US" sz="2400" b="1" dirty="0" smtClean="0">
                <a:solidFill>
                  <a:srgbClr val="FFFF00"/>
                </a:solidFill>
              </a:rPr>
              <a:t>日開標</a:t>
            </a:r>
            <a:r>
              <a:rPr lang="zh-TW" altLang="en-US" sz="2400" b="1" dirty="0" smtClean="0"/>
              <a:t>，參與</a:t>
            </a:r>
            <a:r>
              <a:rPr lang="zh-TW" altLang="en-US" sz="2400" b="1" dirty="0"/>
              <a:t>投標廠商富特茂股份有限公司</a:t>
            </a:r>
            <a:r>
              <a:rPr lang="zh-TW" altLang="en-US" sz="2400" b="1" dirty="0">
                <a:solidFill>
                  <a:srgbClr val="FFFF00"/>
                </a:solidFill>
              </a:rPr>
              <a:t>提出</a:t>
            </a:r>
            <a:r>
              <a:rPr lang="en-US" altLang="zh-TW" sz="2400" b="1" dirty="0">
                <a:solidFill>
                  <a:srgbClr val="FFFF00"/>
                </a:solidFill>
              </a:rPr>
              <a:t>107</a:t>
            </a:r>
            <a:r>
              <a:rPr lang="zh-TW" altLang="en-US" sz="2400" b="1" dirty="0">
                <a:solidFill>
                  <a:srgbClr val="FFFF00"/>
                </a:solidFill>
              </a:rPr>
              <a:t>年</a:t>
            </a:r>
            <a:r>
              <a:rPr lang="en-US" altLang="zh-TW" sz="2400" b="1" dirty="0">
                <a:solidFill>
                  <a:srgbClr val="FFFF00"/>
                </a:solidFill>
              </a:rPr>
              <a:t>5</a:t>
            </a:r>
            <a:r>
              <a:rPr lang="zh-TW" altLang="en-US" sz="2400" b="1" dirty="0">
                <a:solidFill>
                  <a:srgbClr val="FFFF00"/>
                </a:solidFill>
              </a:rPr>
              <a:t>月</a:t>
            </a:r>
            <a:r>
              <a:rPr lang="en-US" altLang="zh-TW" sz="2400" b="1" dirty="0">
                <a:solidFill>
                  <a:srgbClr val="FFFF00"/>
                </a:solidFill>
              </a:rPr>
              <a:t>25</a:t>
            </a:r>
            <a:r>
              <a:rPr lang="zh-TW" altLang="en-US" sz="2400" b="1" dirty="0">
                <a:solidFill>
                  <a:srgbClr val="FFFF00"/>
                </a:solidFill>
              </a:rPr>
              <a:t>日之投保資料</a:t>
            </a:r>
            <a:r>
              <a:rPr lang="zh-TW" altLang="en-US" sz="2400" b="1" dirty="0"/>
              <a:t>，經履約能力審查人員（即申請單位人員）以非</a:t>
            </a:r>
            <a:r>
              <a:rPr lang="en-US" altLang="zh-TW" sz="2400" b="1" dirty="0"/>
              <a:t>108</a:t>
            </a:r>
            <a:r>
              <a:rPr lang="zh-TW" altLang="en-US" sz="2400" b="1" dirty="0"/>
              <a:t>年之投保資料為由判定為不合格標，富特茂公司以招標文件並未限制投保證明文件年度為由當場提出</a:t>
            </a:r>
            <a:r>
              <a:rPr lang="zh-TW" altLang="en-US" sz="2400" b="1" dirty="0" smtClean="0"/>
              <a:t>質疑。</a:t>
            </a:r>
            <a:endParaRPr lang="zh-TW" altLang="en-US" sz="2400" b="1" dirty="0"/>
          </a:p>
        </p:txBody>
      </p:sp>
      <p:sp>
        <p:nvSpPr>
          <p:cNvPr id="6" name="圓角矩形 5"/>
          <p:cNvSpPr/>
          <p:nvPr/>
        </p:nvSpPr>
        <p:spPr>
          <a:xfrm>
            <a:off x="549565" y="4649002"/>
            <a:ext cx="11069515" cy="201168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本案因富特茂公司非屬最低標廠商，其合格與否與決標結果影響不大，惟此等爭議實係起因於招標文件規範不詳盡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所致。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要求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之勞工投保證明即</a:t>
            </a:r>
            <a:r>
              <a:rPr lang="zh-TW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與本案履約能力關聯性較低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且本案規範時</a:t>
            </a:r>
            <a:r>
              <a:rPr lang="zh-TW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未明確要求要檢附多少期限以內之證明。</a:t>
            </a:r>
            <a:endParaRPr lang="en-US" altLang="zh-TW" sz="2400" u="sng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訂定廠商資格時，相關要件應謹慎明確，預先評估可能之漏洞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2000" dirty="0"/>
          </a:p>
        </p:txBody>
      </p:sp>
      <p:sp>
        <p:nvSpPr>
          <p:cNvPr id="8" name="圓角矩形 7"/>
          <p:cNvSpPr/>
          <p:nvPr/>
        </p:nvSpPr>
        <p:spPr>
          <a:xfrm>
            <a:off x="748319" y="3955983"/>
            <a:ext cx="3666392" cy="57751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/>
              <a:t>改進措施</a:t>
            </a:r>
            <a:endParaRPr lang="zh-TW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47489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15559" y="177643"/>
            <a:ext cx="101375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b="1" dirty="0" smtClean="0">
                <a:solidFill>
                  <a:srgbClr val="FFC000"/>
                </a:solidFill>
                <a:latin typeface="+mn-ea"/>
              </a:rPr>
              <a:t>4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訂定底價過程有瑕疵</a:t>
            </a:r>
            <a:endParaRPr lang="zh-TW" altLang="en-US" sz="3200" b="1" dirty="0">
              <a:solidFill>
                <a:srgbClr val="FFC000"/>
              </a:solidFill>
              <a:latin typeface="+mn-ea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433137" y="839418"/>
            <a:ext cx="11547107" cy="34053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000" b="1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案例</a:t>
            </a:r>
            <a:r>
              <a:rPr lang="en-US" altLang="zh-TW" sz="2000" b="1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:</a:t>
            </a:r>
            <a:r>
              <a:rPr lang="zh-TW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訂定底價時申請單位雖有提及歷史案件決標資料，</a:t>
            </a:r>
            <a:r>
              <a:rPr lang="zh-TW" altLang="zh-TW" sz="2000" dirty="0">
                <a:solidFill>
                  <a:srgbClr val="FFFF0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卻無檢附相關分析表供長官參考</a:t>
            </a:r>
            <a:r>
              <a:rPr lang="zh-TW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，其後才由秘書室於會辦過程中協助提供資訊（採購名稱及案號：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009</a:t>
            </a:r>
            <a:r>
              <a:rPr lang="zh-TW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館防水修繕工程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NE1080874</a:t>
            </a:r>
            <a:r>
              <a:rPr lang="zh-TW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、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015F</a:t>
            </a:r>
            <a:r>
              <a:rPr lang="zh-TW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館結構補強工程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NE1080859</a:t>
            </a:r>
            <a:r>
              <a:rPr lang="zh-TW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、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052</a:t>
            </a:r>
            <a:r>
              <a:rPr lang="zh-TW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館廢水管更新工程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NE1071125</a:t>
            </a:r>
            <a:r>
              <a:rPr lang="zh-TW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及實驗室排氣過濾系統濾層更換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NL1081012</a:t>
            </a:r>
            <a:r>
              <a:rPr lang="zh-TW" altLang="zh-TW" sz="2000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）。</a:t>
            </a:r>
            <a:endParaRPr lang="en-US" altLang="zh-TW" sz="2000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案例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:</a:t>
            </a:r>
            <a:r>
              <a:rPr lang="zh-TW" altLang="en-US" sz="2000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「</a:t>
            </a:r>
            <a:r>
              <a:rPr lang="zh-TW" altLang="en-US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固體場廠房過濾器汰換更新」（採購案號：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NS1070734</a:t>
            </a:r>
            <a:r>
              <a:rPr lang="zh-TW" altLang="en-US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）</a:t>
            </a:r>
            <a:r>
              <a:rPr lang="zh-TW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雖有參考歷史決標價，惟提供之「固體場廠房過濾器汰換更新」（採購案號：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NS1060787</a:t>
            </a:r>
            <a:r>
              <a:rPr lang="zh-TW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）採購案採購項目與本案採購項目不盡相同，且預算金額差距甚大（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NS1070734</a:t>
            </a:r>
            <a:r>
              <a:rPr lang="zh-TW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購案採購金額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120</a:t>
            </a:r>
            <a:r>
              <a:rPr lang="zh-TW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萬元、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NS1060787</a:t>
            </a:r>
            <a:r>
              <a:rPr lang="zh-TW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採購案採購金額只有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58</a:t>
            </a:r>
            <a:r>
              <a:rPr lang="zh-TW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萬</a:t>
            </a:r>
            <a:r>
              <a:rPr lang="en-US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9000</a:t>
            </a:r>
            <a:r>
              <a:rPr lang="zh-TW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元），亦</a:t>
            </a:r>
            <a:r>
              <a:rPr lang="zh-TW" altLang="zh-TW" sz="2000" dirty="0">
                <a:solidFill>
                  <a:srgbClr val="FFFF0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未將廠商個別分項報價納入</a:t>
            </a:r>
            <a:r>
              <a:rPr lang="zh-TW" altLang="zh-TW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參考</a:t>
            </a:r>
            <a:r>
              <a:rPr lang="zh-TW" altLang="zh-TW" sz="2000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。</a:t>
            </a:r>
            <a:endParaRPr lang="en-US" altLang="zh-TW" sz="2000" dirty="0" smtClean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申請</a:t>
            </a:r>
            <a:r>
              <a:rPr lang="zh-TW" altLang="en-US" sz="2000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單位，</a:t>
            </a:r>
            <a:r>
              <a:rPr lang="zh-TW" altLang="en-US" sz="20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有「</a:t>
            </a:r>
            <a:r>
              <a:rPr lang="zh-TW" altLang="en-US" sz="2000" dirty="0">
                <a:solidFill>
                  <a:srgbClr val="FFFF0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未提出具體分析即交由採購單位簽辦」</a:t>
            </a:r>
            <a:r>
              <a:rPr lang="zh-TW" altLang="en-US" sz="2000" dirty="0" smtClean="0">
                <a:solidFill>
                  <a:srgbClr val="FFFF0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、「逕</a:t>
            </a:r>
            <a:r>
              <a:rPr lang="zh-TW" altLang="en-US" sz="2000" dirty="0">
                <a:solidFill>
                  <a:srgbClr val="FFFF00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以廠商報價酌減而敘明理由」、「參考與採購案件金額即項目差異甚大之案件」、「未見底價建議分析相關簽辦資料案件</a:t>
            </a:r>
            <a:r>
              <a:rPr lang="zh-TW" altLang="en-US" sz="2000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」等情</a:t>
            </a:r>
            <a:endParaRPr lang="zh-TW" altLang="en-US" sz="2400" b="1" dirty="0"/>
          </a:p>
        </p:txBody>
      </p:sp>
      <p:sp>
        <p:nvSpPr>
          <p:cNvPr id="6" name="圓角矩形 5"/>
          <p:cNvSpPr/>
          <p:nvPr/>
        </p:nvSpPr>
        <p:spPr>
          <a:xfrm>
            <a:off x="585307" y="4673065"/>
            <a:ext cx="11069515" cy="208387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政府採購法第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46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條規定，底價應依圖說、規範、契約並考量成本、市場行情及政府機關決標資料逐項編列，由機關首長或其授權人員核定，本所採購案性質較一般行政機關特殊複雜，且跨越多個專業領域，依目前本所採購作業權責劃分，底價訂定權責是在副所長、主任秘書、秘書室主任及其授權科長核定，</a:t>
            </a:r>
            <a:r>
              <a:rPr lang="zh-TW" altLang="en-US" sz="2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如申請單位在簽辦建議底價過程中提供資訊不夠充分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，恐有導致本所核定底價過高或偏低等失真情事發生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善加利用本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所採購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系統各項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標的決標金額資料庫查詢。</a:t>
            </a:r>
          </a:p>
        </p:txBody>
      </p:sp>
      <p:sp>
        <p:nvSpPr>
          <p:cNvPr id="8" name="圓角矩形 7"/>
          <p:cNvSpPr/>
          <p:nvPr/>
        </p:nvSpPr>
        <p:spPr>
          <a:xfrm>
            <a:off x="585305" y="4244741"/>
            <a:ext cx="3666392" cy="42832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/>
              <a:t>改進措施</a:t>
            </a:r>
            <a:endParaRPr lang="zh-TW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65837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15559" y="455166"/>
            <a:ext cx="101375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b="1" dirty="0" smtClean="0">
                <a:solidFill>
                  <a:srgbClr val="FFC000"/>
                </a:solidFill>
                <a:latin typeface="+mn-ea"/>
              </a:rPr>
              <a:t>5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履約過程未落實品質管理，相關文件有缺漏</a:t>
            </a:r>
            <a:endParaRPr lang="zh-TW" altLang="en-US" sz="3200" b="1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2" y="1578543"/>
            <a:ext cx="12191999" cy="500513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400" b="1" dirty="0" smtClean="0"/>
              <a:t>案例</a:t>
            </a:r>
            <a:r>
              <a:rPr lang="en-US" altLang="zh-TW" sz="2400" b="1" dirty="0" smtClean="0"/>
              <a:t>:028</a:t>
            </a:r>
            <a:r>
              <a:rPr lang="zh-TW" altLang="en-US" sz="2400" b="1" dirty="0"/>
              <a:t>館外牆整修及自來水管更新工程（採購案號：</a:t>
            </a:r>
            <a:r>
              <a:rPr lang="en-US" altLang="zh-TW" sz="2400" b="1" dirty="0"/>
              <a:t>NE1070772</a:t>
            </a:r>
            <a:r>
              <a:rPr lang="zh-TW" altLang="en-US" sz="2400" b="1" dirty="0"/>
              <a:t>）採購案，依據該案相關工程報表，</a:t>
            </a:r>
            <a:r>
              <a:rPr lang="en-US" altLang="zh-TW" sz="2400" b="1" dirty="0"/>
              <a:t>107</a:t>
            </a:r>
            <a:r>
              <a:rPr lang="zh-TW" altLang="en-US" sz="2400" b="1" dirty="0"/>
              <a:t>年</a:t>
            </a:r>
            <a:r>
              <a:rPr lang="en-US" altLang="zh-TW" sz="2400" b="1" dirty="0"/>
              <a:t>8</a:t>
            </a:r>
            <a:r>
              <a:rPr lang="zh-TW" altLang="en-US" sz="2400" b="1" dirty="0"/>
              <a:t>月</a:t>
            </a:r>
            <a:r>
              <a:rPr lang="en-US" altLang="zh-TW" sz="2400" b="1" dirty="0"/>
              <a:t>21</a:t>
            </a:r>
            <a:r>
              <a:rPr lang="zh-TW" altLang="en-US" sz="2400" b="1" dirty="0"/>
              <a:t>日及</a:t>
            </a:r>
            <a:r>
              <a:rPr lang="en-US" altLang="zh-TW" sz="2400" b="1" dirty="0"/>
              <a:t>9</a:t>
            </a:r>
            <a:r>
              <a:rPr lang="zh-TW" altLang="en-US" sz="2400" b="1" dirty="0"/>
              <a:t>月</a:t>
            </a:r>
            <a:r>
              <a:rPr lang="en-US" altLang="zh-TW" sz="2400" b="1" dirty="0"/>
              <a:t>5</a:t>
            </a:r>
            <a:r>
              <a:rPr lang="zh-TW" altLang="en-US" sz="2400" b="1" dirty="0"/>
              <a:t>日</a:t>
            </a:r>
            <a:r>
              <a:rPr lang="zh-TW" altLang="en-US" sz="2400" b="1" dirty="0">
                <a:solidFill>
                  <a:srgbClr val="FFFF00"/>
                </a:solidFill>
              </a:rPr>
              <a:t>施工日誌</a:t>
            </a:r>
            <a:r>
              <a:rPr lang="zh-TW" altLang="en-US" sz="2400" b="1" dirty="0"/>
              <a:t>顯示廠商有</a:t>
            </a:r>
            <a:r>
              <a:rPr lang="zh-TW" altLang="en-US" sz="2400" b="1" dirty="0">
                <a:solidFill>
                  <a:srgbClr val="FFFF00"/>
                </a:solidFill>
              </a:rPr>
              <a:t>施工情形</a:t>
            </a:r>
            <a:r>
              <a:rPr lang="zh-TW" altLang="en-US" sz="2400" b="1" dirty="0"/>
              <a:t>，</a:t>
            </a:r>
            <a:r>
              <a:rPr lang="zh-TW" altLang="en-US" sz="2400" b="1" dirty="0">
                <a:solidFill>
                  <a:srgbClr val="FFFF00"/>
                </a:solidFill>
              </a:rPr>
              <a:t>監造日誌</a:t>
            </a:r>
            <a:r>
              <a:rPr lang="zh-TW" altLang="en-US" sz="2400" b="1" dirty="0"/>
              <a:t>卻記載「廠商備料中，現場無施工」，</a:t>
            </a:r>
            <a:r>
              <a:rPr lang="zh-TW" altLang="en-US" sz="2400" b="1" dirty="0">
                <a:solidFill>
                  <a:srgbClr val="FFFF00"/>
                </a:solidFill>
              </a:rPr>
              <a:t>兩者不符</a:t>
            </a:r>
            <a:r>
              <a:rPr lang="zh-TW" altLang="en-US" sz="2400" b="1" dirty="0"/>
              <a:t>。廠商既有施工，監造如未詳實記載監造日誌，亦有未落實契約義務及品管責任之情</a:t>
            </a:r>
            <a:r>
              <a:rPr lang="zh-TW" altLang="en-US" sz="2400" b="1" dirty="0" smtClean="0"/>
              <a:t>。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400" b="1" dirty="0" smtClean="0"/>
              <a:t>案例</a:t>
            </a:r>
            <a:r>
              <a:rPr lang="en-US" altLang="zh-TW" sz="2400" b="1" dirty="0" smtClean="0"/>
              <a:t>:107</a:t>
            </a:r>
            <a:r>
              <a:rPr lang="zh-TW" altLang="en-US" sz="2400" b="1" dirty="0"/>
              <a:t>年辦理「</a:t>
            </a:r>
            <a:r>
              <a:rPr lang="en-US" altLang="zh-TW" sz="2400" b="1" dirty="0"/>
              <a:t>052</a:t>
            </a:r>
            <a:r>
              <a:rPr lang="zh-TW" altLang="en-US" sz="2400" b="1" dirty="0"/>
              <a:t>館廢水管更新工程」（採購案號</a:t>
            </a:r>
            <a:r>
              <a:rPr lang="en-US" altLang="zh-TW" sz="2400" b="1" dirty="0"/>
              <a:t>NE1071125</a:t>
            </a:r>
            <a:r>
              <a:rPr lang="zh-TW" altLang="en-US" sz="2400" b="1" dirty="0"/>
              <a:t>）採購案，稽核過程中發現該案</a:t>
            </a:r>
            <a:r>
              <a:rPr lang="en-US" altLang="zh-TW" sz="2400" b="1" dirty="0">
                <a:solidFill>
                  <a:srgbClr val="FFFF00"/>
                </a:solidFill>
              </a:rPr>
              <a:t>107</a:t>
            </a:r>
            <a:r>
              <a:rPr lang="zh-TW" altLang="en-US" sz="2400" b="1" dirty="0">
                <a:solidFill>
                  <a:srgbClr val="FFFF00"/>
                </a:solidFill>
              </a:rPr>
              <a:t>年</a:t>
            </a:r>
            <a:r>
              <a:rPr lang="en-US" altLang="zh-TW" sz="2400" b="1" dirty="0">
                <a:solidFill>
                  <a:srgbClr val="FFFF00"/>
                </a:solidFill>
              </a:rPr>
              <a:t>10</a:t>
            </a:r>
            <a:r>
              <a:rPr lang="zh-TW" altLang="en-US" sz="2400" b="1" dirty="0">
                <a:solidFill>
                  <a:srgbClr val="FFFF00"/>
                </a:solidFill>
              </a:rPr>
              <a:t>月</a:t>
            </a:r>
            <a:r>
              <a:rPr lang="en-US" altLang="zh-TW" sz="2400" b="1" dirty="0">
                <a:solidFill>
                  <a:srgbClr val="FFFF00"/>
                </a:solidFill>
              </a:rPr>
              <a:t>26</a:t>
            </a:r>
            <a:r>
              <a:rPr lang="zh-TW" altLang="en-US" sz="2400" b="1" dirty="0">
                <a:solidFill>
                  <a:srgbClr val="FFFF00"/>
                </a:solidFill>
              </a:rPr>
              <a:t>日開工</a:t>
            </a:r>
            <a:r>
              <a:rPr lang="zh-TW" altLang="en-US" sz="2400" b="1" dirty="0"/>
              <a:t>，惟結報資料中建物</a:t>
            </a:r>
            <a:r>
              <a:rPr lang="zh-TW" altLang="en-US" sz="2400" u="sng" dirty="0">
                <a:solidFill>
                  <a:srgbClr val="FFFF00"/>
                </a:solidFill>
              </a:rPr>
              <a:t>施工日誌</a:t>
            </a:r>
            <a:r>
              <a:rPr lang="zh-TW" altLang="en-US" sz="2400" b="1" dirty="0">
                <a:solidFill>
                  <a:srgbClr val="FFFF00"/>
                </a:solidFill>
              </a:rPr>
              <a:t>卻只有</a:t>
            </a:r>
            <a:r>
              <a:rPr lang="en-US" altLang="zh-TW" sz="2400" b="1" dirty="0">
                <a:solidFill>
                  <a:srgbClr val="FFFF00"/>
                </a:solidFill>
              </a:rPr>
              <a:t>107</a:t>
            </a:r>
            <a:r>
              <a:rPr lang="zh-TW" altLang="en-US" sz="2400" b="1" dirty="0">
                <a:solidFill>
                  <a:srgbClr val="FFFF00"/>
                </a:solidFill>
              </a:rPr>
              <a:t>年</a:t>
            </a:r>
            <a:r>
              <a:rPr lang="en-US" altLang="zh-TW" sz="2400" b="1" dirty="0">
                <a:solidFill>
                  <a:srgbClr val="FFFF00"/>
                </a:solidFill>
              </a:rPr>
              <a:t>12</a:t>
            </a:r>
            <a:r>
              <a:rPr lang="zh-TW" altLang="en-US" sz="2400" b="1" dirty="0">
                <a:solidFill>
                  <a:srgbClr val="FFFF00"/>
                </a:solidFill>
              </a:rPr>
              <a:t>月</a:t>
            </a:r>
            <a:r>
              <a:rPr lang="en-US" altLang="zh-TW" sz="2400" b="1" dirty="0">
                <a:solidFill>
                  <a:srgbClr val="FFFF00"/>
                </a:solidFill>
              </a:rPr>
              <a:t>20</a:t>
            </a:r>
            <a:r>
              <a:rPr lang="zh-TW" altLang="en-US" sz="2400" b="1" dirty="0">
                <a:solidFill>
                  <a:srgbClr val="FFFF00"/>
                </a:solidFill>
              </a:rPr>
              <a:t>日至</a:t>
            </a:r>
            <a:r>
              <a:rPr lang="en-US" altLang="zh-TW" sz="2400" b="1" dirty="0">
                <a:solidFill>
                  <a:srgbClr val="FFFF00"/>
                </a:solidFill>
              </a:rPr>
              <a:t>108</a:t>
            </a:r>
            <a:r>
              <a:rPr lang="zh-TW" altLang="en-US" sz="2400" b="1" dirty="0">
                <a:solidFill>
                  <a:srgbClr val="FFFF00"/>
                </a:solidFill>
              </a:rPr>
              <a:t>年</a:t>
            </a:r>
            <a:r>
              <a:rPr lang="en-US" altLang="zh-TW" sz="2400" b="1" dirty="0">
                <a:solidFill>
                  <a:srgbClr val="FFFF00"/>
                </a:solidFill>
              </a:rPr>
              <a:t>1</a:t>
            </a:r>
            <a:r>
              <a:rPr lang="zh-TW" altLang="en-US" sz="2400" b="1" dirty="0">
                <a:solidFill>
                  <a:srgbClr val="FFFF00"/>
                </a:solidFill>
              </a:rPr>
              <a:t>月</a:t>
            </a:r>
            <a:r>
              <a:rPr lang="en-US" altLang="zh-TW" sz="2400" b="1" dirty="0">
                <a:solidFill>
                  <a:srgbClr val="FFFF00"/>
                </a:solidFill>
              </a:rPr>
              <a:t>2</a:t>
            </a:r>
            <a:r>
              <a:rPr lang="zh-TW" altLang="en-US" sz="2400" b="1" dirty="0">
                <a:solidFill>
                  <a:srgbClr val="FFFF00"/>
                </a:solidFill>
              </a:rPr>
              <a:t>日</a:t>
            </a:r>
            <a:r>
              <a:rPr lang="zh-TW" altLang="en-US" sz="2400" b="1" dirty="0"/>
              <a:t>，經請申請單位說明後，始補齊該缺漏資料</a:t>
            </a:r>
            <a:r>
              <a:rPr lang="zh-TW" altLang="en-US" sz="2400" b="1" dirty="0" smtClean="0"/>
              <a:t>。</a:t>
            </a:r>
            <a:endParaRPr lang="en-US" altLang="zh-TW" sz="2400" b="1" dirty="0" smtClean="0"/>
          </a:p>
          <a:p>
            <a:pPr marL="342900" indent="-342900">
              <a:buFont typeface="Wingdings" panose="05000000000000000000" pitchFamily="2" charset="2"/>
              <a:buChar char="l"/>
            </a:pPr>
            <a:endParaRPr lang="en-US" altLang="zh-TW" sz="2400" b="1" dirty="0" smtClean="0"/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400" b="1" dirty="0" smtClean="0"/>
              <a:t>案例</a:t>
            </a:r>
            <a:r>
              <a:rPr lang="en-US" altLang="zh-TW" sz="2400" b="1" dirty="0" smtClean="0"/>
              <a:t>:108</a:t>
            </a:r>
            <a:r>
              <a:rPr lang="zh-TW" altLang="en-US" sz="2400" b="1" dirty="0"/>
              <a:t>年辦理「實驗室排氣過濾系統濾層更換」（採購案號：</a:t>
            </a:r>
            <a:r>
              <a:rPr lang="en-US" altLang="zh-TW" sz="2400" b="1" dirty="0"/>
              <a:t>NL1081012</a:t>
            </a:r>
            <a:r>
              <a:rPr lang="zh-TW" altLang="en-US" sz="2400" b="1" dirty="0"/>
              <a:t>）採購案，履約時檢附之輻射安全告知紀錄表、公安危害因素告知紀錄表</a:t>
            </a:r>
            <a:r>
              <a:rPr lang="zh-TW" altLang="en-US" sz="2400" b="1" dirty="0">
                <a:solidFill>
                  <a:srgbClr val="FFFF00"/>
                </a:solidFill>
              </a:rPr>
              <a:t>採購案名錯誤，且沿用他採購案資料</a:t>
            </a:r>
            <a:r>
              <a:rPr lang="zh-TW" altLang="en-US" sz="2400" b="1" dirty="0" smtClean="0">
                <a:solidFill>
                  <a:srgbClr val="FFFF00"/>
                </a:solidFill>
              </a:rPr>
              <a:t>。</a:t>
            </a:r>
            <a:endParaRPr lang="zh-TW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11040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15559" y="177643"/>
            <a:ext cx="101375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b="1" dirty="0" smtClean="0">
                <a:solidFill>
                  <a:srgbClr val="FFC000"/>
                </a:solidFill>
                <a:latin typeface="+mn-ea"/>
              </a:rPr>
              <a:t>5</a:t>
            </a:r>
            <a:endParaRPr lang="zh-TW" altLang="en-US" sz="3200" b="1" dirty="0">
              <a:solidFill>
                <a:srgbClr val="FFC000"/>
              </a:solidFill>
              <a:latin typeface="+mn-ea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835271" y="1597794"/>
            <a:ext cx="11069515" cy="490888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在履約管理方面有「施工與監造報表記載內容不一致，未落實記錄」、「相關書面資料文件缺漏」、「履約文件沿用他採購案件資料卻未調整相關欄位資訊」、「未落實履約資料審核」、「履約文件過於簡化，無法確實掌握廠商履約情形」等缺失。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請依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工程會「</a:t>
            </a:r>
            <a:r>
              <a:rPr lang="zh-TW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採購業務標準化作業流程及控制重點</a:t>
            </a:r>
            <a:r>
              <a:rPr lang="en-US" altLang="zh-TW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項目</a:t>
            </a:r>
            <a:r>
              <a:rPr lang="en-US" altLang="zh-TW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JP10</a:t>
            </a:r>
            <a:r>
              <a:rPr lang="zh-TW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履約管理」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之程序說明表及本</a:t>
            </a:r>
            <a:r>
              <a:rPr lang="zh-TW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所採購注意事項第</a:t>
            </a:r>
            <a:r>
              <a:rPr lang="en-US" altLang="zh-TW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點規定落實履約管理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外，尤應注意履約文件之完備及文件記載內容是否符合契約規定。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驗收程序上則發現有「初驗紀錄記載錯誤」、「驗收照片標示不清」及「驗收過程未留存照片等影像紀錄」等未臻妥適之處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，驗收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時務必依據本所採購注意事項第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點規定辦理驗收作業，初驗及正式驗收紀錄應依契約規定項目</a:t>
            </a:r>
            <a:r>
              <a:rPr lang="zh-TW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逐項驗收或部分項目抽驗詳實填寫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，避免勾選或填寫「與契約相符」等。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TW" altLang="en-US" sz="2000" dirty="0"/>
          </a:p>
        </p:txBody>
      </p:sp>
      <p:sp>
        <p:nvSpPr>
          <p:cNvPr id="8" name="圓角矩形 7"/>
          <p:cNvSpPr/>
          <p:nvPr/>
        </p:nvSpPr>
        <p:spPr>
          <a:xfrm>
            <a:off x="1429447" y="637289"/>
            <a:ext cx="3666392" cy="57751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/>
              <a:t>改進措施</a:t>
            </a:r>
            <a:endParaRPr lang="zh-TW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92309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15559" y="455166"/>
            <a:ext cx="101375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b="1" dirty="0" smtClean="0">
                <a:solidFill>
                  <a:srgbClr val="FFC000"/>
                </a:solidFill>
                <a:latin typeface="+mn-ea"/>
              </a:rPr>
              <a:t>6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原能會稽核案例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履約及驗收程序欠當</a:t>
            </a:r>
            <a:endParaRPr lang="zh-TW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527259" y="1665173"/>
            <a:ext cx="11356731" cy="463937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案例</a:t>
            </a:r>
            <a:r>
              <a:rPr lang="en-US" altLang="zh-TW" sz="2400" b="1" dirty="0" smtClean="0"/>
              <a:t>:107</a:t>
            </a:r>
            <a:r>
              <a:rPr lang="zh-TW" altLang="en-US" sz="2400" b="1" dirty="0"/>
              <a:t>至</a:t>
            </a:r>
            <a:r>
              <a:rPr lang="en-US" altLang="zh-TW" sz="2400" b="1" dirty="0"/>
              <a:t>108</a:t>
            </a:r>
            <a:r>
              <a:rPr lang="zh-TW" altLang="en-US" sz="2400" b="1" dirty="0"/>
              <a:t>年核安災防</a:t>
            </a:r>
            <a:r>
              <a:rPr lang="zh-TW" altLang="en-US" sz="2400" b="1" dirty="0" smtClean="0"/>
              <a:t>包及</a:t>
            </a:r>
            <a:r>
              <a:rPr lang="zh-TW" altLang="en-US" sz="2400" b="1" dirty="0"/>
              <a:t>宣導品財物採購</a:t>
            </a:r>
            <a:r>
              <a:rPr lang="zh-TW" altLang="en-US" sz="2400" b="1" dirty="0" smtClean="0"/>
              <a:t>案</a:t>
            </a:r>
            <a:r>
              <a:rPr lang="en-US" altLang="zh-TW" sz="2400" b="1" dirty="0" smtClean="0"/>
              <a:t>:</a:t>
            </a: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400" b="1" dirty="0" smtClean="0"/>
              <a:t>驗收</a:t>
            </a:r>
            <a:r>
              <a:rPr lang="zh-TW" altLang="en-US" sz="2400" b="1" dirty="0"/>
              <a:t>時發現廠商於第一批所提產品規格不符契約規定，因產品</a:t>
            </a:r>
            <a:r>
              <a:rPr lang="zh-TW" altLang="en-US" sz="2400" b="1" dirty="0" smtClean="0"/>
              <a:t>交付需求</a:t>
            </a:r>
            <a:r>
              <a:rPr lang="zh-TW" altLang="en-US" sz="2400" b="1" dirty="0"/>
              <a:t>之時程考量決議採</a:t>
            </a:r>
            <a:r>
              <a:rPr lang="zh-TW" altLang="en-US" sz="2400" b="1" u="sng" dirty="0"/>
              <a:t>減價收受</a:t>
            </a:r>
            <a:r>
              <a:rPr lang="zh-TW" altLang="en-US" sz="2400" b="1" dirty="0"/>
              <a:t>驗收方式辦理，簽辦</a:t>
            </a:r>
            <a:r>
              <a:rPr lang="zh-TW" altLang="en-US" sz="2400" b="1" dirty="0" smtClean="0"/>
              <a:t>時未依</a:t>
            </a:r>
            <a:r>
              <a:rPr lang="zh-TW" altLang="en-US" sz="2400" b="1" dirty="0"/>
              <a:t>採購法</a:t>
            </a:r>
            <a:r>
              <a:rPr lang="en-US" altLang="zh-TW" sz="2400" b="1" dirty="0"/>
              <a:t>72</a:t>
            </a:r>
            <a:r>
              <a:rPr lang="zh-TW" altLang="en-US" sz="2400" b="1" dirty="0"/>
              <a:t>條</a:t>
            </a:r>
            <a:r>
              <a:rPr lang="zh-TW" altLang="en-US" sz="2400" b="1" dirty="0" smtClean="0"/>
              <a:t>規定具體敘明理由</a:t>
            </a:r>
            <a:endParaRPr lang="en-US" altLang="zh-TW" sz="2400" b="1" dirty="0" smtClean="0"/>
          </a:p>
          <a:p>
            <a:endParaRPr lang="zh-TW" altLang="en-US" sz="2400" b="1" dirty="0" smtClean="0"/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en-US" altLang="zh-TW" sz="2400" b="1" dirty="0" smtClean="0"/>
              <a:t> </a:t>
            </a:r>
            <a:r>
              <a:rPr lang="zh-TW" altLang="en-US" sz="2400" b="1" dirty="0" smtClean="0"/>
              <a:t>本案招標規範要求廠商提供之災防包以</a:t>
            </a:r>
            <a:r>
              <a:rPr lang="en-US" altLang="zh-TW" sz="2400" b="1" dirty="0" smtClean="0"/>
              <a:t>25</a:t>
            </a:r>
            <a:r>
              <a:rPr lang="zh-TW" altLang="en-US" sz="2400" b="1" dirty="0" smtClean="0"/>
              <a:t>袋裝箱，惟本案於</a:t>
            </a:r>
            <a:r>
              <a:rPr lang="zh-TW" altLang="en-US" sz="2400" u="sng" dirty="0" smtClean="0">
                <a:solidFill>
                  <a:srgbClr val="FFFF00"/>
                </a:solidFill>
              </a:rPr>
              <a:t>第三批驗收時辦理契約變更</a:t>
            </a:r>
            <a:r>
              <a:rPr lang="zh-TW" altLang="en-US" sz="2400" b="1" dirty="0" smtClean="0"/>
              <a:t>，調整災防包外箱包裝數量為</a:t>
            </a:r>
            <a:r>
              <a:rPr lang="en-US" altLang="zh-TW" sz="2400" b="1" dirty="0" smtClean="0"/>
              <a:t>16</a:t>
            </a:r>
            <a:r>
              <a:rPr lang="zh-TW" altLang="en-US" sz="2400" b="1" dirty="0" smtClean="0"/>
              <a:t>袋裝箱。</a:t>
            </a:r>
            <a:endParaRPr lang="en-US" altLang="zh-TW" sz="2400" b="1" dirty="0" smtClean="0"/>
          </a:p>
          <a:p>
            <a:endParaRPr lang="zh-TW" altLang="en-US" sz="2400" b="1" dirty="0" smtClean="0"/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400" b="1" dirty="0" smtClean="0"/>
              <a:t>本</a:t>
            </a:r>
            <a:r>
              <a:rPr lang="zh-TW" altLang="en-US" sz="2400" b="1" dirty="0"/>
              <a:t>案驗收時發生「廠商提供之手電筒流明度不符契約規定，並表示以</a:t>
            </a:r>
            <a:r>
              <a:rPr lang="zh-TW" altLang="en-US" sz="2400" b="1" dirty="0" smtClean="0"/>
              <a:t>原契約</a:t>
            </a:r>
            <a:r>
              <a:rPr lang="zh-TW" altLang="en-US" sz="2400" b="1" dirty="0"/>
              <a:t>單價無法提供契約規格產品」乙</a:t>
            </a:r>
            <a:r>
              <a:rPr lang="zh-TW" altLang="en-US" sz="2400" b="1" dirty="0" smtClean="0"/>
              <a:t>節。</a:t>
            </a:r>
            <a:endParaRPr lang="zh-TW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44327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212783" y="331645"/>
            <a:ext cx="981776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b="1" dirty="0" smtClean="0">
                <a:solidFill>
                  <a:srgbClr val="FFC000"/>
                </a:solidFill>
                <a:latin typeface="+mn-ea"/>
              </a:rPr>
              <a:t>6</a:t>
            </a:r>
            <a:r>
              <a:rPr lang="zh-TW" altLang="en-US" sz="3200" b="1" dirty="0">
                <a:solidFill>
                  <a:srgbClr val="FFC000"/>
                </a:solidFill>
                <a:latin typeface="+mn-ea"/>
              </a:rPr>
              <a:t>原能會稽核案例</a:t>
            </a:r>
          </a:p>
          <a:p>
            <a:endParaRPr lang="zh-TW" altLang="en-US" sz="3200" b="1" dirty="0">
              <a:solidFill>
                <a:srgbClr val="FFC000"/>
              </a:solidFill>
              <a:latin typeface="+mn-ea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430684" y="2271563"/>
            <a:ext cx="11069515" cy="409073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建議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爾後採減價收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受時，於簽辦時應依採購法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72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條規定，具體敘明「不妨礙安全及使用需求，亦無減少通常效用或契約預定效用」理由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4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評估</a:t>
            </a:r>
            <a:r>
              <a:rPr lang="zh-TW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是否符合要件及必要</a:t>
            </a:r>
            <a:r>
              <a:rPr lang="zh-TW" altLang="en-US" sz="24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性。</a:t>
            </a:r>
            <a:endParaRPr lang="en-US" altLang="zh-TW" sz="2400" u="sng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建議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爾後應及時辦理契約變更，避免發生於驗收時始辦理契約變更情事。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建議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需求單位於事前應確實審查廠商提供之規格並落實市場訪價機制，並督責廠商完善履約品質，確保機關權益。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審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標時規格型錄詳實審查，在擬定規格時應符合需求，尤其對於涉及高度專業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或不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熟悉之產業領域或產品資料，不能僅因貪圖行政便利直接引用廠商資料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作為招標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文件規範，以免造成規格限制競爭爭議。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endParaRPr lang="zh-TW" altLang="en-US" sz="2000" dirty="0"/>
          </a:p>
        </p:txBody>
      </p:sp>
      <p:sp>
        <p:nvSpPr>
          <p:cNvPr id="8" name="圓角矩形 7"/>
          <p:cNvSpPr/>
          <p:nvPr/>
        </p:nvSpPr>
        <p:spPr>
          <a:xfrm>
            <a:off x="794177" y="1543617"/>
            <a:ext cx="3666392" cy="57751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/>
              <a:t>改進措施</a:t>
            </a:r>
            <a:endParaRPr lang="zh-TW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79327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中庸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中庸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中庸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877</TotalTime>
  <Words>2646</Words>
  <Application>Microsoft Office PowerPoint</Application>
  <PresentationFormat>自訂</PresentationFormat>
  <Paragraphs>85</Paragraphs>
  <Slides>16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中庸</vt:lpstr>
      <vt:lpstr>採購稽核案例分享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陳政宏</dc:creator>
  <cp:lastModifiedBy>王麗如</cp:lastModifiedBy>
  <cp:revision>68</cp:revision>
  <cp:lastPrinted>2020-11-23T03:35:24Z</cp:lastPrinted>
  <dcterms:created xsi:type="dcterms:W3CDTF">2020-11-18T23:28:24Z</dcterms:created>
  <dcterms:modified xsi:type="dcterms:W3CDTF">2020-11-25T02:05:56Z</dcterms:modified>
</cp:coreProperties>
</file>