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9"/>
  </p:notesMasterIdLst>
  <p:handoutMasterIdLst>
    <p:handoutMasterId r:id="rId20"/>
  </p:handout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3" r:id="rId15"/>
    <p:sldId id="270" r:id="rId16"/>
    <p:sldId id="272" r:id="rId17"/>
    <p:sldId id="271" r:id="rId18"/>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7C4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650" y="-3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6DC5A97-CF52-413F-97DF-4110F63947BA}" type="datetimeFigureOut">
              <a:rPr lang="zh-TW" altLang="en-US" smtClean="0"/>
              <a:t>2020/11/25</a:t>
            </a:fld>
            <a:endParaRPr lang="zh-TW" altLang="en-US"/>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E9007EF-C562-42EC-9DB2-C547C67DA89A}" type="slidenum">
              <a:rPr lang="zh-TW" altLang="en-US" smtClean="0"/>
              <a:t>‹#›</a:t>
            </a:fld>
            <a:endParaRPr lang="zh-TW" altLang="en-US"/>
          </a:p>
        </p:txBody>
      </p:sp>
    </p:spTree>
    <p:extLst>
      <p:ext uri="{BB962C8B-B14F-4D97-AF65-F5344CB8AC3E}">
        <p14:creationId xmlns:p14="http://schemas.microsoft.com/office/powerpoint/2010/main" val="146193073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0A0E83-D6E1-48F9-9C72-90EC2710D088}" type="datetimeFigureOut">
              <a:rPr lang="zh-TW" altLang="en-US" smtClean="0"/>
              <a:t>2020/11/25</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C4CBE4-3388-4F1A-BCA3-F6800B0856DB}" type="slidenum">
              <a:rPr lang="zh-TW" altLang="en-US" smtClean="0"/>
              <a:t>‹#›</a:t>
            </a:fld>
            <a:endParaRPr lang="zh-TW" altLang="en-US"/>
          </a:p>
        </p:txBody>
      </p:sp>
    </p:spTree>
    <p:extLst>
      <p:ext uri="{BB962C8B-B14F-4D97-AF65-F5344CB8AC3E}">
        <p14:creationId xmlns:p14="http://schemas.microsoft.com/office/powerpoint/2010/main" val="332362434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1143000" y="685800"/>
            <a:ext cx="4572000" cy="3429000"/>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7FC4CBE4-3388-4F1A-BCA3-F6800B0856DB}" type="slidenum">
              <a:rPr lang="zh-TW" altLang="en-US" smtClean="0"/>
              <a:t>2</a:t>
            </a:fld>
            <a:endParaRPr lang="zh-TW" altLang="en-US"/>
          </a:p>
        </p:txBody>
      </p:sp>
    </p:spTree>
    <p:extLst>
      <p:ext uri="{BB962C8B-B14F-4D97-AF65-F5344CB8AC3E}">
        <p14:creationId xmlns:p14="http://schemas.microsoft.com/office/powerpoint/2010/main" val="38006017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1143000" y="685800"/>
            <a:ext cx="4572000" cy="3429000"/>
          </a:xfrm>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FC4CBE4-3388-4F1A-BCA3-F6800B0856DB}" type="slidenum">
              <a:rPr lang="zh-TW" altLang="en-US" smtClean="0"/>
              <a:t>7</a:t>
            </a:fld>
            <a:endParaRPr lang="zh-TW" altLang="en-US"/>
          </a:p>
        </p:txBody>
      </p:sp>
    </p:spTree>
    <p:extLst>
      <p:ext uri="{BB962C8B-B14F-4D97-AF65-F5344CB8AC3E}">
        <p14:creationId xmlns:p14="http://schemas.microsoft.com/office/powerpoint/2010/main" val="29905791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1143000" y="685800"/>
            <a:ext cx="4572000" cy="3429000"/>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7FC4CBE4-3388-4F1A-BCA3-F6800B0856DB}" type="slidenum">
              <a:rPr lang="zh-TW" altLang="en-US" smtClean="0"/>
              <a:t>16</a:t>
            </a:fld>
            <a:endParaRPr lang="zh-TW" altLang="en-US"/>
          </a:p>
        </p:txBody>
      </p:sp>
    </p:spTree>
    <p:extLst>
      <p:ext uri="{BB962C8B-B14F-4D97-AF65-F5344CB8AC3E}">
        <p14:creationId xmlns:p14="http://schemas.microsoft.com/office/powerpoint/2010/main" val="8816251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BF1BC958-0E8C-4F2E-9AA6-2AF954266151}" type="datetime1">
              <a:rPr lang="zh-TW" altLang="en-US" smtClean="0"/>
              <a:t>2020/11/25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A180C71-5188-449A-AFF2-FA152B4CECC9}" type="slidenum">
              <a:rPr lang="zh-TW" altLang="en-US" smtClean="0"/>
              <a:t>‹#›</a:t>
            </a:fld>
            <a:endParaRPr lang="zh-TW" alt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2" name="Title 1"/>
          <p:cNvSpPr>
            <a:spLocks noGrp="1"/>
          </p:cNvSpPr>
          <p:nvPr>
            <p:ph type="ctrTitle"/>
          </p:nvPr>
        </p:nvSpPr>
        <p:spPr>
          <a:xfrm>
            <a:off x="685800" y="2007890"/>
            <a:ext cx="7772400" cy="1470025"/>
          </a:xfrm>
        </p:spPr>
        <p:txBody>
          <a:bodyPr/>
          <a:lstStyle>
            <a:lvl1pPr algn="ctr">
              <a:defRPr sz="3200"/>
            </a:lvl1pPr>
          </a:lstStyle>
          <a:p>
            <a:r>
              <a:rPr lang="zh-TW" altLang="en-US" smtClean="0"/>
              <a:t>按一下以編輯母片標題樣式</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945D20E4-7E5E-4444-8328-FFBE379AB77D}" type="datetime1">
              <a:rPr lang="zh-TW" altLang="en-US" smtClean="0"/>
              <a:t>2020/11/25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A180C71-5188-449A-AFF2-FA152B4CECC9}"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49E80AAB-7199-46E6-9C3F-4AB711CEF8C8}" type="datetime1">
              <a:rPr lang="zh-TW" altLang="en-US" smtClean="0"/>
              <a:t>2020/11/25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A180C71-5188-449A-AFF2-FA152B4CECC9}"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zh-TW" altLang="en-US" smtClean="0"/>
              <a:t>按一下以編輯母片標題樣式</a:t>
            </a:r>
            <a:endParaRPr lang="en-US" dirty="0"/>
          </a:p>
        </p:txBody>
      </p:sp>
      <p:sp>
        <p:nvSpPr>
          <p:cNvPr id="4" name="Date Placeholder 3"/>
          <p:cNvSpPr>
            <a:spLocks noGrp="1"/>
          </p:cNvSpPr>
          <p:nvPr>
            <p:ph type="dt" sz="half" idx="10"/>
          </p:nvPr>
        </p:nvSpPr>
        <p:spPr/>
        <p:txBody>
          <a:bodyPr/>
          <a:lstStyle/>
          <a:p>
            <a:fld id="{94DC8ABE-8BFB-4498-8549-098C7A4FC625}" type="datetime1">
              <a:rPr lang="zh-TW" altLang="en-US" smtClean="0"/>
              <a:t>2020/11/25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A180C71-5188-449A-AFF2-FA152B4CECC9}" type="slidenum">
              <a:rPr lang="zh-TW" altLang="en-US" smtClean="0"/>
              <a:t>‹#›</a:t>
            </a:fld>
            <a:endParaRPr lang="zh-TW" altLang="en-US"/>
          </a:p>
        </p:txBody>
      </p:sp>
      <p:sp>
        <p:nvSpPr>
          <p:cNvPr id="8" name="Content Placeholder 7"/>
          <p:cNvSpPr>
            <a:spLocks noGrp="1"/>
          </p:cNvSpPr>
          <p:nvPr>
            <p:ph sz="quarter" idx="13"/>
          </p:nvPr>
        </p:nvSpPr>
        <p:spPr>
          <a:xfrm>
            <a:off x="609600" y="1600200"/>
            <a:ext cx="7924800" cy="41148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7"/>
            <a:ext cx="7885113" cy="1362075"/>
          </a:xfrm>
        </p:spPr>
        <p:txBody>
          <a:bodyPr anchor="t"/>
          <a:lstStyle>
            <a:lvl1pPr algn="l">
              <a:defRPr sz="3200" b="0" i="0" cap="all" baseline="0"/>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09600" y="3462340"/>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0295F34C-2D9A-46BC-BEBE-01D8C295D383}" type="datetime1">
              <a:rPr lang="zh-TW" altLang="en-US" smtClean="0"/>
              <a:t>2020/11/25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A180C71-5188-449A-AFF2-FA152B4CECC9}" type="slidenum">
              <a:rPr lang="zh-TW" altLang="en-US" smtClean="0"/>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2" name="Title 1"/>
          <p:cNvSpPr>
            <a:spLocks noGrp="1"/>
          </p:cNvSpPr>
          <p:nvPr>
            <p:ph type="title"/>
          </p:nvPr>
        </p:nvSpPr>
        <p:spPr>
          <a:xfrm>
            <a:off x="609600" y="274638"/>
            <a:ext cx="7924800" cy="1143000"/>
          </a:xfrm>
        </p:spPr>
        <p:txBody>
          <a:bodyPr/>
          <a:lstStyle/>
          <a:p>
            <a:r>
              <a:rPr lang="zh-TW" altLang="en-US" smtClean="0"/>
              <a:t>按一下以編輯母片標題樣式</a:t>
            </a:r>
            <a:endParaRPr lang="en-US" dirty="0"/>
          </a:p>
        </p:txBody>
      </p:sp>
      <p:sp>
        <p:nvSpPr>
          <p:cNvPr id="5" name="Date Placeholder 4"/>
          <p:cNvSpPr>
            <a:spLocks noGrp="1"/>
          </p:cNvSpPr>
          <p:nvPr>
            <p:ph type="dt" sz="half" idx="10"/>
          </p:nvPr>
        </p:nvSpPr>
        <p:spPr/>
        <p:txBody>
          <a:bodyPr/>
          <a:lstStyle/>
          <a:p>
            <a:fld id="{9BEDFB0C-D291-4FE7-A3D5-03AD93550A46}" type="datetime1">
              <a:rPr lang="zh-TW" altLang="en-US" smtClean="0"/>
              <a:t>2020/11/25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BA180C71-5188-449A-AFF2-FA152B4CECC9}"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09600" y="1600200"/>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5" name="Text Placeholder 4"/>
          <p:cNvSpPr>
            <a:spLocks noGrp="1"/>
          </p:cNvSpPr>
          <p:nvPr>
            <p:ph type="body" sz="quarter" idx="3"/>
          </p:nvPr>
        </p:nvSpPr>
        <p:spPr>
          <a:xfrm>
            <a:off x="4800600" y="1600200"/>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7" name="Date Placeholder 6"/>
          <p:cNvSpPr>
            <a:spLocks noGrp="1"/>
          </p:cNvSpPr>
          <p:nvPr>
            <p:ph type="dt" sz="half" idx="10"/>
          </p:nvPr>
        </p:nvSpPr>
        <p:spPr/>
        <p:txBody>
          <a:bodyPr/>
          <a:lstStyle/>
          <a:p>
            <a:fld id="{AA5217E3-DCF1-43A8-B3A4-8834C66D14E2}" type="datetime1">
              <a:rPr lang="zh-TW" altLang="en-US" smtClean="0"/>
              <a:t>2020/11/25</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BA180C71-5188-449A-AFF2-FA152B4CECC9}"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FA051923-1B6B-4775-B021-61A5ABD4C2A9}" type="datetime1">
              <a:rPr lang="zh-TW" altLang="en-US" smtClean="0"/>
              <a:t>2020/11/25</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BA180C71-5188-449A-AFF2-FA152B4CECC9}"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164C4D-4818-46E7-B891-24702D1574EE}" type="datetime1">
              <a:rPr lang="zh-TW" altLang="en-US" smtClean="0"/>
              <a:t>2020/11/25</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BA180C71-5188-449A-AFF2-FA152B4CECC9}"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zh-TW" altLang="en-US" smtClean="0"/>
              <a:t>按一下以編輯母片標題樣式</a:t>
            </a:r>
            <a:endParaRPr lang="en-US" dirty="0"/>
          </a:p>
        </p:txBody>
      </p:sp>
      <p:sp>
        <p:nvSpPr>
          <p:cNvPr id="4" name="Text Placeholder 3"/>
          <p:cNvSpPr>
            <a:spLocks noGrp="1"/>
          </p:cNvSpPr>
          <p:nvPr>
            <p:ph type="body" sz="half" idx="2"/>
          </p:nvPr>
        </p:nvSpPr>
        <p:spPr>
          <a:xfrm>
            <a:off x="612648" y="2547893"/>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1C753C32-94BC-4580-BCC6-9C38875BC3F9}" type="datetime1">
              <a:rPr lang="zh-TW" altLang="en-US" smtClean="0"/>
              <a:t>2020/11/25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BA180C71-5188-449A-AFF2-FA152B4CECC9}"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zh-TW" altLang="en-US" smtClean="0"/>
              <a:t>按一下以編輯母片標題樣式</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609600" y="2547892"/>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5042735B-E713-4DDD-91D6-4980A6D18214}" type="datetime1">
              <a:rPr lang="zh-TW" altLang="en-US" smtClean="0"/>
              <a:t>2020/11/25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BA180C71-5188-449A-AFF2-FA152B4CECC9}" type="slidenum">
              <a:rPr lang="zh-TW" altLang="en-US" smtClean="0"/>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09600" y="1600202"/>
            <a:ext cx="79248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4" name="Date Placeholder 3"/>
          <p:cNvSpPr>
            <a:spLocks noGrp="1"/>
          </p:cNvSpPr>
          <p:nvPr>
            <p:ph type="dt" sz="half" idx="2"/>
          </p:nvPr>
        </p:nvSpPr>
        <p:spPr>
          <a:xfrm>
            <a:off x="5715000" y="6356352"/>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9ACCBA60-B842-4BD8-9424-134085609A05}" type="datetime1">
              <a:rPr lang="zh-TW" altLang="en-US" smtClean="0"/>
              <a:t>2020/11/25</a:t>
            </a:fld>
            <a:endParaRPr lang="zh-TW" altLang="en-US"/>
          </a:p>
        </p:txBody>
      </p:sp>
      <p:sp>
        <p:nvSpPr>
          <p:cNvPr id="5" name="Footer Placeholder 4"/>
          <p:cNvSpPr>
            <a:spLocks noGrp="1"/>
          </p:cNvSpPr>
          <p:nvPr>
            <p:ph type="ftr" sz="quarter" idx="3"/>
          </p:nvPr>
        </p:nvSpPr>
        <p:spPr>
          <a:xfrm>
            <a:off x="609600" y="6356352"/>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zh-TW" altLang="en-US"/>
          </a:p>
        </p:txBody>
      </p:sp>
      <p:sp>
        <p:nvSpPr>
          <p:cNvPr id="6" name="Slide Number Placeholder 5"/>
          <p:cNvSpPr>
            <a:spLocks noGrp="1"/>
          </p:cNvSpPr>
          <p:nvPr>
            <p:ph type="sldNum" sz="quarter" idx="4"/>
          </p:nvPr>
        </p:nvSpPr>
        <p:spPr>
          <a:xfrm>
            <a:off x="7543800" y="6356352"/>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BA180C71-5188-449A-AFF2-FA152B4CECC9}" type="slidenum">
              <a:rPr lang="zh-TW" altLang="en-US" smtClean="0"/>
              <a:t>‹#›</a:t>
            </a:fld>
            <a:endParaRPr lang="zh-TW" alt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1475656" y="4005064"/>
            <a:ext cx="6552728" cy="2376264"/>
          </a:xfrm>
        </p:spPr>
        <p:txBody>
          <a:bodyPr>
            <a:normAutofit/>
          </a:bodyPr>
          <a:lstStyle/>
          <a:p>
            <a:r>
              <a:rPr lang="zh-TW" altLang="en-US" sz="2800" b="1" u="sng" dirty="0" smtClean="0">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簡報大綱</a:t>
            </a:r>
            <a:endParaRPr lang="en-US" altLang="zh-TW" sz="2800" b="1" u="sng" dirty="0" smtClean="0">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endParaRPr>
          </a:p>
          <a:p>
            <a:pPr marL="1371600" lvl="2" indent="-457200" algn="l">
              <a:buFont typeface="+mj-ea"/>
              <a:buAutoNum type="ea1ChtPeriod"/>
            </a:pPr>
            <a:r>
              <a:rPr lang="zh-TW" altLang="en-US" sz="2400" b="1" dirty="0" smtClean="0">
                <a:solidFill>
                  <a:srgbClr val="FFC000"/>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契約範本總類</a:t>
            </a:r>
            <a:r>
              <a:rPr lang="en-US" altLang="zh-TW" sz="1200" b="1" dirty="0" smtClean="0">
                <a:solidFill>
                  <a:srgbClr val="FFC000"/>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(1)</a:t>
            </a:r>
          </a:p>
          <a:p>
            <a:pPr marL="1371600" lvl="2" indent="-457200" algn="l">
              <a:buFont typeface="+mj-ea"/>
              <a:buAutoNum type="ea1ChtPeriod"/>
            </a:pPr>
            <a:r>
              <a:rPr lang="zh-TW" altLang="en-US" sz="2400" b="1" dirty="0" smtClean="0">
                <a:solidFill>
                  <a:srgbClr val="FFC000"/>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契約</a:t>
            </a:r>
            <a:r>
              <a:rPr lang="zh-TW" altLang="en-US" sz="2400" b="1" dirty="0">
                <a:solidFill>
                  <a:srgbClr val="FFC000"/>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內容填寫摘要</a:t>
            </a:r>
            <a:r>
              <a:rPr lang="zh-TW" altLang="en-US" sz="2400" b="1" dirty="0" smtClean="0">
                <a:solidFill>
                  <a:srgbClr val="FFC000"/>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說明</a:t>
            </a:r>
            <a:r>
              <a:rPr lang="en-US" altLang="zh-TW" sz="1200" b="1" dirty="0" smtClean="0">
                <a:solidFill>
                  <a:srgbClr val="FFC000"/>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(11)</a:t>
            </a:r>
          </a:p>
          <a:p>
            <a:pPr marL="1371600" lvl="2" indent="-457200" algn="l">
              <a:buFont typeface="+mj-ea"/>
              <a:buAutoNum type="ea1ChtPeriod"/>
            </a:pPr>
            <a:r>
              <a:rPr lang="zh-TW" altLang="en-US" sz="2400" b="1" dirty="0">
                <a:solidFill>
                  <a:srgbClr val="FFC000"/>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契約變更原則摘要說明</a:t>
            </a:r>
            <a:r>
              <a:rPr lang="zh-TW" altLang="en-US" sz="2400" b="1" dirty="0" smtClean="0">
                <a:solidFill>
                  <a:srgbClr val="FFC000"/>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寫</a:t>
            </a:r>
            <a:r>
              <a:rPr lang="zh-TW" altLang="en-US" sz="2400" b="1" dirty="0">
                <a:solidFill>
                  <a:srgbClr val="FFC000"/>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摘要</a:t>
            </a:r>
            <a:r>
              <a:rPr lang="zh-TW" altLang="en-US" sz="2400" b="1" dirty="0" smtClean="0">
                <a:solidFill>
                  <a:srgbClr val="FFC000"/>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說明</a:t>
            </a:r>
            <a:r>
              <a:rPr lang="en-US" altLang="zh-TW" sz="1200" b="1" dirty="0" smtClean="0">
                <a:solidFill>
                  <a:srgbClr val="FFC000"/>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(3)</a:t>
            </a:r>
            <a:endParaRPr lang="zh-TW" altLang="en-US" sz="1200" b="1" dirty="0">
              <a:solidFill>
                <a:srgbClr val="FFC000"/>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endParaRPr>
          </a:p>
        </p:txBody>
      </p:sp>
      <p:sp>
        <p:nvSpPr>
          <p:cNvPr id="2" name="標題 1"/>
          <p:cNvSpPr>
            <a:spLocks noGrp="1"/>
          </p:cNvSpPr>
          <p:nvPr>
            <p:ph type="ctrTitle"/>
          </p:nvPr>
        </p:nvSpPr>
        <p:spPr>
          <a:xfrm>
            <a:off x="755576" y="188640"/>
            <a:ext cx="7772400" cy="3456384"/>
          </a:xfrm>
        </p:spPr>
        <p:txBody>
          <a:bodyPr>
            <a:normAutofit/>
          </a:bodyPr>
          <a:lstStyle/>
          <a:p>
            <a:pPr>
              <a:spcBef>
                <a:spcPts val="2400"/>
              </a:spcBef>
              <a:spcAft>
                <a:spcPts val="2400"/>
              </a:spcAft>
            </a:pPr>
            <a:r>
              <a:rPr lang="zh-TW" altLang="en-US" sz="4800" b="1" spc="0" dirty="0" smtClean="0">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勞務</a:t>
            </a:r>
            <a:r>
              <a:rPr lang="en-US" altLang="zh-TW" sz="4800" b="1" spc="0" dirty="0" smtClean="0">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a:t>
            </a:r>
            <a:r>
              <a:rPr lang="zh-TW" altLang="en-US" sz="4800" b="1" spc="0" dirty="0" smtClean="0">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財物採購</a:t>
            </a:r>
            <a:r>
              <a:rPr lang="en-US" altLang="zh-TW" sz="4800" b="1" spc="0" dirty="0" smtClean="0">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
            </a:r>
            <a:br>
              <a:rPr lang="en-US" altLang="zh-TW" sz="4800" b="1" spc="0" dirty="0" smtClean="0">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br>
            <a:r>
              <a:rPr lang="zh-TW" altLang="en-US" sz="4800" b="1" spc="0" dirty="0" smtClean="0">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契約條款摘要說明</a:t>
            </a:r>
            <a:r>
              <a:rPr lang="en-US" altLang="zh-TW" sz="4800" b="1" spc="0" dirty="0" smtClean="0">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
            </a:r>
            <a:br>
              <a:rPr lang="en-US" altLang="zh-TW" sz="4800" b="1" spc="0" dirty="0" smtClean="0">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br>
            <a:r>
              <a:rPr lang="en-US" altLang="zh-TW" sz="4800" b="1" spc="0" dirty="0" smtClean="0">
                <a:solidFill>
                  <a:schemeClr val="bg1">
                    <a:lumMod val="65000"/>
                    <a:lumOff val="35000"/>
                  </a:schemeClr>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t/>
            </a:r>
            <a:br>
              <a:rPr lang="en-US" altLang="zh-TW" sz="4800" b="1" spc="0" dirty="0" smtClean="0">
                <a:solidFill>
                  <a:schemeClr val="bg1">
                    <a:lumMod val="65000"/>
                    <a:lumOff val="35000"/>
                  </a:schemeClr>
                </a:solidFill>
                <a:effectLst>
                  <a:outerShdw blurRad="38100" dist="38100" dir="2700000" algn="tl">
                    <a:srgbClr val="000000">
                      <a:alpha val="43137"/>
                    </a:srgbClr>
                  </a:outerShdw>
                </a:effectLst>
                <a:latin typeface="標楷體" panose="03000509000000000000" pitchFamily="65" charset="-120"/>
                <a:ea typeface="標楷體" panose="03000509000000000000" pitchFamily="65" charset="-120"/>
              </a:rPr>
            </a:br>
            <a:r>
              <a:rPr lang="zh-TW" altLang="en-US" dirty="0">
                <a:solidFill>
                  <a:schemeClr val="bg1">
                    <a:lumMod val="75000"/>
                    <a:lumOff val="25000"/>
                  </a:schemeClr>
                </a:solidFill>
                <a:latin typeface="標楷體" panose="03000509000000000000" pitchFamily="65" charset="-120"/>
                <a:ea typeface="標楷體" panose="03000509000000000000" pitchFamily="65" charset="-120"/>
              </a:rPr>
              <a:t>秘書室管理科</a:t>
            </a:r>
            <a:r>
              <a:rPr lang="en-US" altLang="zh-TW" dirty="0">
                <a:solidFill>
                  <a:schemeClr val="bg1">
                    <a:lumMod val="75000"/>
                    <a:lumOff val="25000"/>
                  </a:schemeClr>
                </a:solidFill>
                <a:latin typeface="標楷體" panose="03000509000000000000" pitchFamily="65" charset="-120"/>
                <a:ea typeface="標楷體" panose="03000509000000000000" pitchFamily="65" charset="-120"/>
              </a:rPr>
              <a:t>_</a:t>
            </a:r>
            <a:r>
              <a:rPr lang="zh-TW" altLang="en-US" dirty="0" smtClean="0">
                <a:solidFill>
                  <a:schemeClr val="bg1">
                    <a:lumMod val="75000"/>
                    <a:lumOff val="25000"/>
                  </a:schemeClr>
                </a:solidFill>
                <a:latin typeface="標楷體" panose="03000509000000000000" pitchFamily="65" charset="-120"/>
                <a:ea typeface="標楷體" panose="03000509000000000000" pitchFamily="65" charset="-120"/>
              </a:rPr>
              <a:t>姜蔚宗</a:t>
            </a:r>
            <a:endParaRPr lang="zh-TW" altLang="en-US" sz="4800" spc="0" dirty="0">
              <a:solidFill>
                <a:schemeClr val="bg1">
                  <a:lumMod val="75000"/>
                  <a:lumOff val="25000"/>
                </a:schemeClr>
              </a:solidFill>
              <a:latin typeface="標楷體" panose="03000509000000000000" pitchFamily="65" charset="-120"/>
              <a:ea typeface="標楷體" panose="03000509000000000000" pitchFamily="65" charset="-120"/>
            </a:endParaRPr>
          </a:p>
        </p:txBody>
      </p:sp>
      <p:sp>
        <p:nvSpPr>
          <p:cNvPr id="5" name="投影片編號版面配置區 4"/>
          <p:cNvSpPr>
            <a:spLocks noGrp="1"/>
          </p:cNvSpPr>
          <p:nvPr>
            <p:ph type="sldNum" sz="quarter" idx="12"/>
          </p:nvPr>
        </p:nvSpPr>
        <p:spPr>
          <a:xfrm>
            <a:off x="8153400" y="6492877"/>
            <a:ext cx="990600" cy="365125"/>
          </a:xfrm>
        </p:spPr>
        <p:txBody>
          <a:bodyPr/>
          <a:lstStyle/>
          <a:p>
            <a:fld id="{BA180C71-5188-449A-AFF2-FA152B4CECC9}" type="slidenum">
              <a:rPr lang="zh-TW" altLang="en-US" sz="1200" b="1" smtClean="0">
                <a:latin typeface="標楷體" panose="03000509000000000000" pitchFamily="65" charset="-120"/>
                <a:ea typeface="標楷體" panose="03000509000000000000" pitchFamily="65" charset="-120"/>
              </a:rPr>
              <a:t>1</a:t>
            </a:fld>
            <a:r>
              <a:rPr lang="en-US" altLang="zh-TW" sz="1200" b="1" dirty="0" smtClean="0">
                <a:latin typeface="標楷體" panose="03000509000000000000" pitchFamily="65" charset="-120"/>
                <a:ea typeface="標楷體" panose="03000509000000000000" pitchFamily="65" charset="-120"/>
              </a:rPr>
              <a:t>/17</a:t>
            </a:r>
            <a:endParaRPr lang="zh-TW" altLang="en-US" sz="1200" b="1"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1394925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7924800" cy="634082"/>
          </a:xfrm>
        </p:spPr>
        <p:txBody>
          <a:bodyPr/>
          <a:lstStyle/>
          <a:p>
            <a:pPr marL="514350" indent="-514350">
              <a:buFont typeface="+mj-ea"/>
              <a:buAutoNum type="ea1ChtPeriod" startAt="2"/>
            </a:pPr>
            <a:r>
              <a:rPr lang="zh-TW" altLang="en-US" dirty="0" smtClean="0">
                <a:latin typeface="標楷體" panose="03000509000000000000" pitchFamily="65" charset="-120"/>
                <a:ea typeface="標楷體" panose="03000509000000000000" pitchFamily="65" charset="-120"/>
              </a:rPr>
              <a:t>契約內容填寫摘要說明</a:t>
            </a:r>
            <a:r>
              <a:rPr lang="en-US" altLang="zh-TW" sz="2000" dirty="0" smtClean="0">
                <a:solidFill>
                  <a:srgbClr val="FFFFFF"/>
                </a:solidFill>
                <a:latin typeface="標楷體" panose="03000509000000000000" pitchFamily="65" charset="-120"/>
                <a:ea typeface="標楷體" panose="03000509000000000000" pitchFamily="65" charset="-120"/>
              </a:rPr>
              <a:t>(8/11</a:t>
            </a:r>
            <a:r>
              <a:rPr lang="en-US" altLang="zh-TW" sz="2000" dirty="0">
                <a:solidFill>
                  <a:srgbClr val="FFFFFF"/>
                </a:solidFill>
                <a:latin typeface="標楷體" panose="03000509000000000000" pitchFamily="65" charset="-120"/>
                <a:ea typeface="標楷體" panose="03000509000000000000" pitchFamily="65" charset="-120"/>
              </a:rPr>
              <a:t>)</a:t>
            </a:r>
            <a:endParaRPr lang="zh-TW" altLang="en-US" dirty="0">
              <a:latin typeface="標楷體" panose="03000509000000000000" pitchFamily="65" charset="-120"/>
              <a:ea typeface="標楷體" panose="03000509000000000000" pitchFamily="65" charset="-120"/>
            </a:endParaRPr>
          </a:p>
        </p:txBody>
      </p:sp>
      <p:sp>
        <p:nvSpPr>
          <p:cNvPr id="8" name="矩形 7"/>
          <p:cNvSpPr/>
          <p:nvPr/>
        </p:nvSpPr>
        <p:spPr>
          <a:xfrm>
            <a:off x="519364"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勞務</a:t>
            </a:r>
            <a:r>
              <a:rPr lang="zh-TW" altLang="en-US" sz="2800" dirty="0" smtClean="0">
                <a:latin typeface="標楷體" panose="03000509000000000000" pitchFamily="65" charset="-120"/>
                <a:ea typeface="標楷體" panose="03000509000000000000" pitchFamily="65" charset="-120"/>
              </a:rPr>
              <a:t>契約</a:t>
            </a:r>
            <a:r>
              <a:rPr lang="en-US" altLang="zh-TW" sz="1200" dirty="0" smtClean="0">
                <a:latin typeface="標楷體" panose="03000509000000000000" pitchFamily="65" charset="-120"/>
                <a:ea typeface="標楷體" panose="03000509000000000000" pitchFamily="65" charset="-120"/>
              </a:rPr>
              <a:t>(109.06.30</a:t>
            </a:r>
            <a:r>
              <a:rPr lang="zh-TW" altLang="en-US" sz="1200" dirty="0" smtClean="0">
                <a:latin typeface="標楷體" panose="03000509000000000000" pitchFamily="65" charset="-120"/>
                <a:ea typeface="標楷體" panose="03000509000000000000" pitchFamily="65" charset="-120"/>
              </a:rPr>
              <a:t>版本</a:t>
            </a:r>
            <a:r>
              <a:rPr lang="en-US" altLang="zh-TW" sz="1200" dirty="0" smtClean="0">
                <a:latin typeface="標楷體" panose="03000509000000000000" pitchFamily="65" charset="-120"/>
                <a:ea typeface="標楷體" panose="03000509000000000000" pitchFamily="65" charset="-120"/>
              </a:rPr>
              <a:t>)</a:t>
            </a:r>
            <a:endParaRPr lang="zh-TW" altLang="en-US" sz="2800" dirty="0">
              <a:latin typeface="標楷體" panose="03000509000000000000" pitchFamily="65" charset="-120"/>
              <a:ea typeface="標楷體" panose="03000509000000000000" pitchFamily="65" charset="-120"/>
            </a:endParaRPr>
          </a:p>
        </p:txBody>
      </p:sp>
      <p:sp>
        <p:nvSpPr>
          <p:cNvPr id="21" name="矩形 20"/>
          <p:cNvSpPr/>
          <p:nvPr/>
        </p:nvSpPr>
        <p:spPr>
          <a:xfrm>
            <a:off x="4788023"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財物</a:t>
            </a:r>
            <a:r>
              <a:rPr lang="zh-TW" altLang="en-US" sz="2800" dirty="0" smtClean="0">
                <a:latin typeface="標楷體" panose="03000509000000000000" pitchFamily="65" charset="-120"/>
                <a:ea typeface="標楷體" panose="03000509000000000000" pitchFamily="65" charset="-120"/>
              </a:rPr>
              <a:t>契約</a:t>
            </a:r>
            <a:r>
              <a:rPr lang="en-US" altLang="zh-TW" sz="1200" dirty="0">
                <a:latin typeface="標楷體" panose="03000509000000000000" pitchFamily="65" charset="-120"/>
                <a:ea typeface="標楷體" panose="03000509000000000000" pitchFamily="65" charset="-120"/>
              </a:rPr>
              <a:t>(</a:t>
            </a:r>
            <a:r>
              <a:rPr lang="en-US" altLang="zh-TW" sz="1200" dirty="0" smtClean="0">
                <a:latin typeface="標楷體" panose="03000509000000000000" pitchFamily="65" charset="-120"/>
                <a:ea typeface="標楷體" panose="03000509000000000000" pitchFamily="65" charset="-120"/>
              </a:rPr>
              <a:t>109.01.15</a:t>
            </a:r>
            <a:r>
              <a:rPr lang="zh-TW" altLang="en-US" sz="1200" dirty="0" smtClean="0">
                <a:latin typeface="標楷體" panose="03000509000000000000" pitchFamily="65" charset="-120"/>
                <a:ea typeface="標楷體" panose="03000509000000000000" pitchFamily="65" charset="-120"/>
              </a:rPr>
              <a:t>版本</a:t>
            </a:r>
            <a:r>
              <a:rPr lang="en-US" altLang="zh-TW" sz="1200" dirty="0">
                <a:latin typeface="標楷體" panose="03000509000000000000" pitchFamily="65" charset="-120"/>
                <a:ea typeface="標楷體" panose="03000509000000000000" pitchFamily="65" charset="-120"/>
              </a:rPr>
              <a:t>)</a:t>
            </a:r>
            <a:endParaRPr lang="zh-TW" altLang="en-US" sz="1200" dirty="0">
              <a:latin typeface="標楷體" panose="03000509000000000000" pitchFamily="65" charset="-120"/>
              <a:ea typeface="標楷體" panose="03000509000000000000" pitchFamily="65" charset="-120"/>
            </a:endParaRPr>
          </a:p>
        </p:txBody>
      </p:sp>
      <p:sp>
        <p:nvSpPr>
          <p:cNvPr id="4" name="文字方塊 3"/>
          <p:cNvSpPr txBox="1"/>
          <p:nvPr/>
        </p:nvSpPr>
        <p:spPr>
          <a:xfrm>
            <a:off x="531156" y="1484785"/>
            <a:ext cx="3960000" cy="4801314"/>
          </a:xfrm>
          <a:prstGeom prst="rect">
            <a:avLst/>
          </a:prstGeom>
          <a:solidFill>
            <a:schemeClr val="bg1">
              <a:lumMod val="85000"/>
              <a:lumOff val="15000"/>
            </a:schemeClr>
          </a:solidFill>
        </p:spPr>
        <p:txBody>
          <a:bodyPr wrap="square" rtlCol="0">
            <a:spAutoFit/>
          </a:bodyPr>
          <a:lstStyle/>
          <a:p>
            <a:r>
              <a:rPr lang="zh-TW" altLang="zh-TW" sz="1600" b="1" dirty="0" smtClean="0">
                <a:latin typeface="標楷體" panose="03000509000000000000" pitchFamily="65" charset="-120"/>
                <a:ea typeface="標楷體" panose="03000509000000000000" pitchFamily="65" charset="-120"/>
              </a:rPr>
              <a:t>第十條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保險</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1200"/>
              </a:spcBef>
              <a:spcAft>
                <a:spcPts val="600"/>
              </a:spcAft>
            </a:pP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一</a:t>
            </a: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廠商應於履約期間辦理下列保險種類</a:t>
            </a: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由機關擇定後於招標時載明；</a:t>
            </a:r>
            <a:r>
              <a:rPr lang="zh-TW" altLang="zh-TW" sz="1600" b="1" dirty="0">
                <a:solidFill>
                  <a:srgbClr val="FFC000"/>
                </a:solidFill>
                <a:latin typeface="標楷體" panose="03000509000000000000" pitchFamily="65" charset="-120"/>
                <a:ea typeface="標楷體" panose="03000509000000000000" pitchFamily="65" charset="-120"/>
              </a:rPr>
              <a:t>未載明者無</a:t>
            </a: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，其屬自然人者，應自行另投保人身意外險</a:t>
            </a:r>
            <a:r>
              <a:rPr lang="zh-TW" altLang="zh-TW"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600"/>
              </a:spcBef>
              <a:spcAft>
                <a:spcPts val="600"/>
              </a:spcAft>
            </a:pPr>
            <a:r>
              <a:rPr lang="zh-TW" altLang="en-US" sz="1400" dirty="0">
                <a:latin typeface="標楷體" panose="03000509000000000000" pitchFamily="65" charset="-120"/>
                <a:ea typeface="標楷體" panose="03000509000000000000" pitchFamily="65" charset="-120"/>
              </a:rPr>
              <a:t>□專業</a:t>
            </a:r>
            <a:r>
              <a:rPr lang="zh-TW" altLang="en-US" sz="1400" dirty="0">
                <a:solidFill>
                  <a:srgbClr val="FF0000"/>
                </a:solidFill>
                <a:latin typeface="標楷體" panose="03000509000000000000" pitchFamily="65" charset="-120"/>
                <a:ea typeface="標楷體" panose="03000509000000000000" pitchFamily="65" charset="-120"/>
              </a:rPr>
              <a:t>責任險</a:t>
            </a:r>
            <a:r>
              <a:rPr lang="zh-TW" altLang="en-US" sz="1400" dirty="0" smtClean="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p>
            <a:pPr>
              <a:spcBef>
                <a:spcPts val="600"/>
              </a:spcBef>
              <a:spcAft>
                <a:spcPts val="600"/>
              </a:spcAft>
            </a:pPr>
            <a:r>
              <a:rPr lang="zh-TW" altLang="en-US" sz="1400" dirty="0">
                <a:latin typeface="標楷體" panose="03000509000000000000" pitchFamily="65" charset="-120"/>
                <a:ea typeface="標楷體" panose="03000509000000000000" pitchFamily="65" charset="-120"/>
              </a:rPr>
              <a:t>□雇主意外</a:t>
            </a:r>
            <a:r>
              <a:rPr lang="zh-TW" altLang="en-US" sz="1400" dirty="0">
                <a:solidFill>
                  <a:srgbClr val="FF0000"/>
                </a:solidFill>
                <a:latin typeface="標楷體" panose="03000509000000000000" pitchFamily="65" charset="-120"/>
                <a:ea typeface="標楷體" panose="03000509000000000000" pitchFamily="65" charset="-120"/>
              </a:rPr>
              <a:t>責任</a:t>
            </a:r>
            <a:r>
              <a:rPr lang="zh-TW" altLang="en-US" sz="1400" dirty="0" smtClean="0">
                <a:solidFill>
                  <a:srgbClr val="FF0000"/>
                </a:solidFill>
                <a:latin typeface="標楷體" panose="03000509000000000000" pitchFamily="65" charset="-120"/>
                <a:ea typeface="標楷體" panose="03000509000000000000" pitchFamily="65" charset="-120"/>
              </a:rPr>
              <a:t>險</a:t>
            </a:r>
            <a:r>
              <a:rPr lang="zh-TW" altLang="en-US" sz="1400" dirty="0" smtClean="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p>
            <a:pPr>
              <a:spcBef>
                <a:spcPts val="600"/>
              </a:spcBef>
              <a:spcAft>
                <a:spcPts val="600"/>
              </a:spcAft>
            </a:pPr>
            <a:r>
              <a:rPr lang="zh-TW" altLang="en-US" sz="1400" dirty="0">
                <a:latin typeface="標楷體" panose="03000509000000000000" pitchFamily="65" charset="-120"/>
                <a:ea typeface="標楷體" panose="03000509000000000000" pitchFamily="65" charset="-120"/>
              </a:rPr>
              <a:t>□公共意外</a:t>
            </a:r>
            <a:r>
              <a:rPr lang="zh-TW" altLang="en-US" sz="1400" dirty="0">
                <a:solidFill>
                  <a:srgbClr val="FF0000"/>
                </a:solidFill>
                <a:latin typeface="標楷體" panose="03000509000000000000" pitchFamily="65" charset="-120"/>
                <a:ea typeface="標楷體" panose="03000509000000000000" pitchFamily="65" charset="-120"/>
              </a:rPr>
              <a:t>責任</a:t>
            </a:r>
            <a:r>
              <a:rPr lang="zh-TW" altLang="en-US" sz="1400" dirty="0" smtClean="0">
                <a:solidFill>
                  <a:srgbClr val="FF0000"/>
                </a:solidFill>
                <a:latin typeface="標楷體" panose="03000509000000000000" pitchFamily="65" charset="-120"/>
                <a:ea typeface="標楷體" panose="03000509000000000000" pitchFamily="65" charset="-120"/>
              </a:rPr>
              <a:t>險</a:t>
            </a:r>
            <a:r>
              <a:rPr lang="zh-TW" altLang="en-US" sz="1400" dirty="0" smtClean="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p>
            <a:pPr>
              <a:spcBef>
                <a:spcPts val="600"/>
              </a:spcBef>
              <a:spcAft>
                <a:spcPts val="600"/>
              </a:spcAft>
            </a:pPr>
            <a:r>
              <a:rPr lang="zh-TW" altLang="en-US" sz="1400" dirty="0">
                <a:latin typeface="標楷體" panose="03000509000000000000" pitchFamily="65" charset="-120"/>
                <a:ea typeface="標楷體" panose="03000509000000000000" pitchFamily="65" charset="-120"/>
              </a:rPr>
              <a:t>□營繕承包人意外</a:t>
            </a:r>
            <a:r>
              <a:rPr lang="zh-TW" altLang="en-US" sz="1400" dirty="0">
                <a:solidFill>
                  <a:srgbClr val="FF0000"/>
                </a:solidFill>
                <a:latin typeface="標楷體" panose="03000509000000000000" pitchFamily="65" charset="-120"/>
                <a:ea typeface="標楷體" panose="03000509000000000000" pitchFamily="65" charset="-120"/>
              </a:rPr>
              <a:t>責任</a:t>
            </a:r>
            <a:r>
              <a:rPr lang="zh-TW" altLang="en-US" sz="1400" dirty="0" smtClean="0">
                <a:solidFill>
                  <a:srgbClr val="FF0000"/>
                </a:solidFill>
                <a:latin typeface="標楷體" panose="03000509000000000000" pitchFamily="65" charset="-120"/>
                <a:ea typeface="標楷體" panose="03000509000000000000" pitchFamily="65" charset="-120"/>
              </a:rPr>
              <a:t>險</a:t>
            </a:r>
            <a:r>
              <a:rPr lang="zh-TW" altLang="en-US" sz="1400" dirty="0" smtClean="0">
                <a:latin typeface="標楷體" panose="03000509000000000000" pitchFamily="65" charset="-120"/>
                <a:ea typeface="標楷體" panose="03000509000000000000" pitchFamily="65" charset="-120"/>
              </a:rPr>
              <a:t>。</a:t>
            </a:r>
            <a:endParaRPr lang="zh-TW" altLang="en-US" sz="1400" dirty="0">
              <a:latin typeface="標楷體" panose="03000509000000000000" pitchFamily="65" charset="-120"/>
              <a:ea typeface="標楷體" panose="03000509000000000000" pitchFamily="65" charset="-120"/>
            </a:endParaRPr>
          </a:p>
          <a:p>
            <a:pPr>
              <a:spcBef>
                <a:spcPts val="600"/>
              </a:spcBef>
              <a:spcAft>
                <a:spcPts val="600"/>
              </a:spcAft>
            </a:pPr>
            <a:r>
              <a:rPr lang="zh-TW" altLang="en-US" sz="1400" dirty="0">
                <a:latin typeface="標楷體" panose="03000509000000000000" pitchFamily="65" charset="-120"/>
                <a:ea typeface="標楷體" panose="03000509000000000000" pitchFamily="65" charset="-120"/>
              </a:rPr>
              <a:t>□旅行業</a:t>
            </a:r>
            <a:r>
              <a:rPr lang="zh-TW" altLang="en-US" sz="1400" dirty="0">
                <a:solidFill>
                  <a:srgbClr val="FF0000"/>
                </a:solidFill>
                <a:latin typeface="標楷體" panose="03000509000000000000" pitchFamily="65" charset="-120"/>
                <a:ea typeface="標楷體" panose="03000509000000000000" pitchFamily="65" charset="-120"/>
              </a:rPr>
              <a:t>責任</a:t>
            </a:r>
            <a:r>
              <a:rPr lang="zh-TW" altLang="en-US" sz="1400" dirty="0" smtClean="0">
                <a:solidFill>
                  <a:srgbClr val="FF0000"/>
                </a:solidFill>
                <a:latin typeface="標楷體" panose="03000509000000000000" pitchFamily="65" charset="-120"/>
                <a:ea typeface="標楷體" panose="03000509000000000000" pitchFamily="65" charset="-120"/>
              </a:rPr>
              <a:t>保險</a:t>
            </a:r>
            <a:r>
              <a:rPr lang="zh-TW" altLang="en-US" sz="1400" dirty="0" smtClean="0">
                <a:latin typeface="標楷體" panose="03000509000000000000" pitchFamily="65" charset="-120"/>
                <a:ea typeface="標楷體" panose="03000509000000000000" pitchFamily="65" charset="-120"/>
              </a:rPr>
              <a:t>。</a:t>
            </a:r>
            <a:endParaRPr lang="en-US" altLang="zh-TW" sz="1400" dirty="0" smtClean="0">
              <a:latin typeface="標楷體" panose="03000509000000000000" pitchFamily="65" charset="-120"/>
              <a:ea typeface="標楷體" panose="03000509000000000000" pitchFamily="65" charset="-120"/>
            </a:endParaRPr>
          </a:p>
          <a:p>
            <a:pPr>
              <a:spcBef>
                <a:spcPts val="600"/>
              </a:spcBef>
              <a:spcAft>
                <a:spcPts val="600"/>
              </a:spcAft>
            </a:pPr>
            <a:r>
              <a:rPr lang="zh-TW" altLang="en-US" sz="1400" dirty="0" smtClean="0">
                <a:latin typeface="標楷體" panose="03000509000000000000" pitchFamily="65" charset="-120"/>
                <a:ea typeface="標楷體" panose="03000509000000000000" pitchFamily="65" charset="-120"/>
              </a:rPr>
              <a:t>□其他：</a:t>
            </a:r>
            <a:r>
              <a:rPr lang="zh-TW" altLang="en-US" sz="1400" dirty="0">
                <a:latin typeface="標楷體" panose="03000509000000000000" pitchFamily="65" charset="-120"/>
                <a:ea typeface="標楷體" panose="03000509000000000000" pitchFamily="65" charset="-120"/>
              </a:rPr>
              <a:t>＿＿＿</a:t>
            </a:r>
            <a:r>
              <a:rPr lang="zh-TW" altLang="en-US" sz="1400" dirty="0" smtClean="0">
                <a:latin typeface="標楷體" panose="03000509000000000000" pitchFamily="65" charset="-120"/>
                <a:ea typeface="標楷體" panose="03000509000000000000" pitchFamily="65" charset="-120"/>
              </a:rPr>
              <a:t>＿。</a:t>
            </a:r>
            <a:r>
              <a:rPr lang="en-US" altLang="zh-TW" sz="1400" dirty="0" smtClean="0">
                <a:latin typeface="標楷體" panose="03000509000000000000" pitchFamily="65" charset="-120"/>
                <a:ea typeface="標楷體" panose="03000509000000000000" pitchFamily="65" charset="-120"/>
              </a:rPr>
              <a:t/>
            </a:r>
            <a:br>
              <a:rPr lang="en-US" altLang="zh-TW" sz="1400" dirty="0" smtClean="0">
                <a:latin typeface="標楷體" panose="03000509000000000000" pitchFamily="65" charset="-120"/>
                <a:ea typeface="標楷體" panose="03000509000000000000" pitchFamily="65" charset="-120"/>
              </a:rPr>
            </a:br>
            <a:endParaRPr lang="en-US" altLang="zh-TW" sz="1400" dirty="0" smtClean="0">
              <a:latin typeface="標楷體" panose="03000509000000000000" pitchFamily="65" charset="-120"/>
              <a:ea typeface="標楷體" panose="03000509000000000000" pitchFamily="65" charset="-120"/>
            </a:endParaRPr>
          </a:p>
          <a:p>
            <a:pPr>
              <a:spcBef>
                <a:spcPts val="600"/>
              </a:spcBef>
              <a:spcAft>
                <a:spcPts val="600"/>
              </a:spcAft>
            </a:pPr>
            <a:r>
              <a:rPr lang="en-US" altLang="zh-TW" sz="1600" b="1" dirty="0" smtClean="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九</a:t>
            </a:r>
            <a:r>
              <a:rPr lang="en-US" altLang="zh-TW" sz="1600" b="1" dirty="0">
                <a:latin typeface="標楷體" panose="03000509000000000000" pitchFamily="65" charset="-120"/>
                <a:ea typeface="標楷體" panose="03000509000000000000" pitchFamily="65" charset="-120"/>
              </a:rPr>
              <a:t>)  </a:t>
            </a:r>
            <a:r>
              <a:rPr lang="zh-TW" altLang="en-US" sz="1600" b="1" dirty="0">
                <a:latin typeface="標楷體" panose="03000509000000000000" pitchFamily="65" charset="-120"/>
                <a:ea typeface="標楷體" panose="03000509000000000000" pitchFamily="65" charset="-120"/>
              </a:rPr>
              <a:t>機關及廠商均應避免發生採購法主管機關訂頒之「</a:t>
            </a:r>
            <a:r>
              <a:rPr lang="zh-TW" altLang="en-US" sz="1600" b="1" dirty="0">
                <a:solidFill>
                  <a:srgbClr val="FFC000"/>
                </a:solidFill>
                <a:latin typeface="標楷體" panose="03000509000000000000" pitchFamily="65" charset="-120"/>
                <a:ea typeface="標楷體" panose="03000509000000000000" pitchFamily="65" charset="-120"/>
              </a:rPr>
              <a:t>常見保險錯誤及缺失態樣</a:t>
            </a:r>
            <a:r>
              <a:rPr lang="zh-TW" altLang="en-US" sz="1600" b="1" dirty="0">
                <a:latin typeface="標楷體" panose="03000509000000000000" pitchFamily="65" charset="-120"/>
                <a:ea typeface="標楷體" panose="03000509000000000000" pitchFamily="65" charset="-120"/>
              </a:rPr>
              <a:t>」所載情形。</a:t>
            </a:r>
          </a:p>
        </p:txBody>
      </p:sp>
      <p:sp>
        <p:nvSpPr>
          <p:cNvPr id="22" name="文字方塊 21"/>
          <p:cNvSpPr txBox="1"/>
          <p:nvPr/>
        </p:nvSpPr>
        <p:spPr>
          <a:xfrm>
            <a:off x="4788023" y="1512586"/>
            <a:ext cx="3960000" cy="4724370"/>
          </a:xfrm>
          <a:prstGeom prst="rect">
            <a:avLst/>
          </a:prstGeom>
          <a:solidFill>
            <a:schemeClr val="bg1">
              <a:lumMod val="85000"/>
              <a:lumOff val="15000"/>
            </a:schemeClr>
          </a:solidFill>
        </p:spPr>
        <p:txBody>
          <a:bodyPr wrap="square" rtlCol="0">
            <a:spAutoFit/>
          </a:bodyPr>
          <a:lstStyle/>
          <a:p>
            <a:r>
              <a:rPr lang="zh-TW" altLang="zh-TW" sz="1600" b="1" dirty="0" smtClean="0">
                <a:latin typeface="標楷體" panose="03000509000000000000" pitchFamily="65" charset="-120"/>
                <a:ea typeface="標楷體" panose="03000509000000000000" pitchFamily="65" charset="-120"/>
              </a:rPr>
              <a:t>第十條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保險</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1200"/>
              </a:spcBef>
              <a:spcAft>
                <a:spcPts val="600"/>
              </a:spcAft>
            </a:pP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一</a:t>
            </a: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廠商應於履約期間辦理下列保險</a:t>
            </a:r>
            <a:r>
              <a:rPr lang="en-US" altLang="zh-TW" sz="1600" b="1" dirty="0">
                <a:latin typeface="標楷體" panose="03000509000000000000" pitchFamily="65" charset="-120"/>
                <a:ea typeface="標楷體" panose="03000509000000000000" pitchFamily="65" charset="-120"/>
              </a:rPr>
              <a:t>    (</a:t>
            </a:r>
            <a:r>
              <a:rPr lang="zh-TW" altLang="zh-TW" sz="1600" b="1" dirty="0">
                <a:latin typeface="標楷體" panose="03000509000000000000" pitchFamily="65" charset="-120"/>
                <a:ea typeface="標楷體" panose="03000509000000000000" pitchFamily="65" charset="-120"/>
              </a:rPr>
              <a:t>由機關擇定後於招標時載明；</a:t>
            </a:r>
            <a:r>
              <a:rPr lang="zh-TW" altLang="zh-TW" sz="1600" b="1" dirty="0">
                <a:solidFill>
                  <a:srgbClr val="FFC000"/>
                </a:solidFill>
                <a:latin typeface="標楷體" panose="03000509000000000000" pitchFamily="65" charset="-120"/>
                <a:ea typeface="標楷體" panose="03000509000000000000" pitchFamily="65" charset="-120"/>
              </a:rPr>
              <a:t>未載明者無</a:t>
            </a: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，其屬自然人者，應自行另投保人身意外險</a:t>
            </a:r>
            <a:r>
              <a:rPr lang="zh-TW" altLang="zh-TW"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600"/>
              </a:spcBef>
              <a:spcAft>
                <a:spcPts val="600"/>
              </a:spcAft>
            </a:pPr>
            <a:r>
              <a:rPr lang="zh-TW" altLang="en-US" sz="1400" dirty="0">
                <a:latin typeface="標楷體" panose="03000509000000000000" pitchFamily="65" charset="-120"/>
                <a:ea typeface="標楷體" panose="03000509000000000000" pitchFamily="65" charset="-120"/>
              </a:rPr>
              <a:t>□與安裝財物有關之綜合保險</a:t>
            </a:r>
            <a:r>
              <a:rPr lang="zh-TW" altLang="en-US" sz="1400" dirty="0" smtClean="0">
                <a:latin typeface="標楷體" panose="03000509000000000000" pitchFamily="65" charset="-120"/>
                <a:ea typeface="標楷體" panose="03000509000000000000" pitchFamily="65" charset="-120"/>
              </a:rPr>
              <a:t>。</a:t>
            </a:r>
            <a:endParaRPr lang="en-US" altLang="zh-TW" sz="1400" dirty="0">
              <a:latin typeface="標楷體" panose="03000509000000000000" pitchFamily="65" charset="-120"/>
              <a:ea typeface="標楷體" panose="03000509000000000000" pitchFamily="65" charset="-120"/>
            </a:endParaRPr>
          </a:p>
          <a:p>
            <a:pPr>
              <a:spcBef>
                <a:spcPts val="600"/>
              </a:spcBef>
              <a:spcAft>
                <a:spcPts val="600"/>
              </a:spcAft>
            </a:pPr>
            <a:r>
              <a:rPr lang="en-US" altLang="zh-TW" sz="1400" dirty="0" smtClean="0">
                <a:latin typeface="標楷體" panose="03000509000000000000" pitchFamily="65" charset="-120"/>
                <a:ea typeface="標楷體" panose="03000509000000000000" pitchFamily="65" charset="-120"/>
              </a:rPr>
              <a:t>□</a:t>
            </a:r>
            <a:r>
              <a:rPr lang="zh-TW" altLang="en-US" sz="1400" dirty="0">
                <a:latin typeface="標楷體" panose="03000509000000000000" pitchFamily="65" charset="-120"/>
                <a:ea typeface="標楷體" panose="03000509000000000000" pitchFamily="65" charset="-120"/>
              </a:rPr>
              <a:t>雇主</a:t>
            </a:r>
            <a:r>
              <a:rPr lang="zh-TW" altLang="en-US" sz="1400" dirty="0">
                <a:solidFill>
                  <a:srgbClr val="FF0000"/>
                </a:solidFill>
                <a:latin typeface="標楷體" panose="03000509000000000000" pitchFamily="65" charset="-120"/>
                <a:ea typeface="標楷體" panose="03000509000000000000" pitchFamily="65" charset="-120"/>
              </a:rPr>
              <a:t>責任險</a:t>
            </a:r>
            <a:r>
              <a:rPr lang="zh-TW" altLang="en-US" sz="1400" dirty="0">
                <a:latin typeface="標楷體" panose="03000509000000000000" pitchFamily="65" charset="-120"/>
                <a:ea typeface="標楷體" panose="03000509000000000000" pitchFamily="65" charset="-120"/>
              </a:rPr>
              <a:t>。</a:t>
            </a:r>
          </a:p>
          <a:p>
            <a:pPr>
              <a:spcBef>
                <a:spcPts val="600"/>
              </a:spcBef>
              <a:spcAft>
                <a:spcPts val="600"/>
              </a:spcAft>
            </a:pPr>
            <a:r>
              <a:rPr lang="zh-TW" altLang="en-US" sz="1400" dirty="0">
                <a:latin typeface="標楷體" panose="03000509000000000000" pitchFamily="65" charset="-120"/>
                <a:ea typeface="標楷體" panose="03000509000000000000" pitchFamily="65" charset="-120"/>
              </a:rPr>
              <a:t>□機械保險、電子設備綜合保險或</a:t>
            </a:r>
            <a:r>
              <a:rPr lang="zh-TW" altLang="en-US" sz="1400" dirty="0" smtClean="0">
                <a:latin typeface="標楷體" panose="03000509000000000000" pitchFamily="65" charset="-120"/>
                <a:ea typeface="標楷體" panose="03000509000000000000" pitchFamily="65" charset="-120"/>
              </a:rPr>
              <a:t>鍋爐</a:t>
            </a:r>
            <a:r>
              <a:rPr lang="en-US" altLang="zh-TW" sz="1400" dirty="0" smtClean="0">
                <a:latin typeface="標楷體" panose="03000509000000000000" pitchFamily="65" charset="-120"/>
                <a:ea typeface="標楷體" panose="03000509000000000000" pitchFamily="65" charset="-120"/>
              </a:rPr>
              <a:t/>
            </a:r>
            <a:br>
              <a:rPr lang="en-US" altLang="zh-TW" sz="1400" dirty="0" smtClean="0">
                <a:latin typeface="標楷體" panose="03000509000000000000" pitchFamily="65" charset="-120"/>
                <a:ea typeface="標楷體" panose="03000509000000000000" pitchFamily="65" charset="-120"/>
              </a:rPr>
            </a:br>
            <a:r>
              <a:rPr lang="zh-TW" altLang="en-US" sz="1400" dirty="0" smtClean="0">
                <a:latin typeface="標楷體" panose="03000509000000000000" pitchFamily="65" charset="-120"/>
                <a:ea typeface="標楷體" panose="03000509000000000000" pitchFamily="65" charset="-120"/>
              </a:rPr>
              <a:t>　保險</a:t>
            </a:r>
            <a:r>
              <a:rPr lang="zh-TW" altLang="en-US" sz="1400" dirty="0">
                <a:latin typeface="標楷體" panose="03000509000000000000" pitchFamily="65" charset="-120"/>
                <a:ea typeface="標楷體" panose="03000509000000000000" pitchFamily="65" charset="-120"/>
              </a:rPr>
              <a:t>。</a:t>
            </a:r>
          </a:p>
          <a:p>
            <a:pPr>
              <a:spcBef>
                <a:spcPts val="600"/>
              </a:spcBef>
              <a:spcAft>
                <a:spcPts val="600"/>
              </a:spcAft>
            </a:pPr>
            <a:r>
              <a:rPr lang="zh-TW" altLang="en-US" sz="1400" dirty="0" smtClean="0">
                <a:latin typeface="標楷體" panose="03000509000000000000" pitchFamily="65" charset="-120"/>
                <a:ea typeface="標楷體" panose="03000509000000000000" pitchFamily="65" charset="-120"/>
              </a:rPr>
              <a:t>□海</a:t>
            </a:r>
            <a:r>
              <a:rPr lang="en-US" altLang="zh-TW" sz="1400" dirty="0">
                <a:latin typeface="標楷體" panose="03000509000000000000" pitchFamily="65" charset="-120"/>
                <a:ea typeface="標楷體" panose="03000509000000000000" pitchFamily="65" charset="-120"/>
              </a:rPr>
              <a:t>/</a:t>
            </a:r>
            <a:r>
              <a:rPr lang="zh-TW" altLang="en-US" sz="1400" dirty="0">
                <a:latin typeface="標楷體" panose="03000509000000000000" pitchFamily="65" charset="-120"/>
                <a:ea typeface="標楷體" panose="03000509000000000000" pitchFamily="65" charset="-120"/>
              </a:rPr>
              <a:t>空運輸全</a:t>
            </a:r>
            <a:r>
              <a:rPr lang="zh-TW" altLang="en-US" sz="1400" dirty="0" smtClean="0">
                <a:latin typeface="標楷體" panose="03000509000000000000" pitchFamily="65" charset="-120"/>
                <a:ea typeface="標楷體" panose="03000509000000000000" pitchFamily="65" charset="-120"/>
              </a:rPr>
              <a:t>險</a:t>
            </a:r>
            <a:endParaRPr lang="en-US" altLang="zh-TW" sz="1400" dirty="0">
              <a:latin typeface="標楷體" panose="03000509000000000000" pitchFamily="65" charset="-120"/>
              <a:ea typeface="標楷體" panose="03000509000000000000" pitchFamily="65" charset="-120"/>
            </a:endParaRPr>
          </a:p>
          <a:p>
            <a:pPr>
              <a:spcBef>
                <a:spcPts val="600"/>
              </a:spcBef>
              <a:spcAft>
                <a:spcPts val="600"/>
              </a:spcAft>
            </a:pPr>
            <a:r>
              <a:rPr lang="zh-TW" altLang="en-US" sz="1400" dirty="0" smtClean="0">
                <a:latin typeface="標楷體" panose="03000509000000000000" pitchFamily="65" charset="-120"/>
                <a:ea typeface="標楷體" panose="03000509000000000000" pitchFamily="65" charset="-120"/>
              </a:rPr>
              <a:t>□</a:t>
            </a:r>
            <a:r>
              <a:rPr lang="zh-TW" altLang="en-US" sz="1400" dirty="0">
                <a:latin typeface="標楷體" panose="03000509000000000000" pitchFamily="65" charset="-120"/>
                <a:ea typeface="標楷體" panose="03000509000000000000" pitchFamily="65" charset="-120"/>
              </a:rPr>
              <a:t>其他</a:t>
            </a:r>
            <a:r>
              <a:rPr lang="zh-TW" altLang="en-US" sz="1400" dirty="0" smtClean="0">
                <a:latin typeface="標楷體" panose="03000509000000000000" pitchFamily="65" charset="-120"/>
                <a:ea typeface="標楷體" panose="03000509000000000000" pitchFamily="65" charset="-120"/>
              </a:rPr>
              <a:t>：</a:t>
            </a:r>
            <a:r>
              <a:rPr lang="zh-TW" altLang="en-US" sz="1400" dirty="0">
                <a:latin typeface="標楷體" panose="03000509000000000000" pitchFamily="65" charset="-120"/>
                <a:ea typeface="標楷體" panose="03000509000000000000" pitchFamily="65" charset="-120"/>
              </a:rPr>
              <a:t>＿＿＿＿</a:t>
            </a:r>
            <a:r>
              <a:rPr lang="zh-TW" altLang="en-US" sz="1400" dirty="0" smtClean="0">
                <a:latin typeface="標楷體" panose="03000509000000000000" pitchFamily="65" charset="-120"/>
                <a:ea typeface="標楷體" panose="03000509000000000000" pitchFamily="65" charset="-120"/>
              </a:rPr>
              <a:t>。</a:t>
            </a:r>
            <a:r>
              <a:rPr lang="en-US" altLang="zh-TW" sz="1400" dirty="0" smtClean="0">
                <a:latin typeface="標楷體" panose="03000509000000000000" pitchFamily="65" charset="-120"/>
                <a:ea typeface="標楷體" panose="03000509000000000000" pitchFamily="65" charset="-120"/>
              </a:rPr>
              <a:t/>
            </a:r>
            <a:br>
              <a:rPr lang="en-US" altLang="zh-TW" sz="1400" dirty="0" smtClean="0">
                <a:latin typeface="標楷體" panose="03000509000000000000" pitchFamily="65" charset="-120"/>
                <a:ea typeface="標楷體" panose="03000509000000000000" pitchFamily="65" charset="-120"/>
              </a:rPr>
            </a:br>
            <a:endParaRPr lang="en-US" altLang="zh-TW" sz="1400" dirty="0" smtClean="0">
              <a:latin typeface="標楷體" panose="03000509000000000000" pitchFamily="65" charset="-120"/>
              <a:ea typeface="標楷體" panose="03000509000000000000" pitchFamily="65" charset="-120"/>
            </a:endParaRPr>
          </a:p>
          <a:p>
            <a:pPr>
              <a:spcBef>
                <a:spcPts val="1200"/>
              </a:spcBef>
              <a:spcAft>
                <a:spcPts val="600"/>
              </a:spcAft>
            </a:pP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十三</a:t>
            </a: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機關及廠商均應避免發生採購法主管機關訂頒之「</a:t>
            </a:r>
            <a:r>
              <a:rPr lang="zh-TW" altLang="en-US" sz="1600" b="1" dirty="0">
                <a:solidFill>
                  <a:srgbClr val="FFC000"/>
                </a:solidFill>
                <a:latin typeface="標楷體" panose="03000509000000000000" pitchFamily="65" charset="-120"/>
                <a:ea typeface="標楷體" panose="03000509000000000000" pitchFamily="65" charset="-120"/>
              </a:rPr>
              <a:t>常見保險錯誤及缺失態樣</a:t>
            </a:r>
            <a:r>
              <a:rPr lang="zh-TW" altLang="en-US" sz="1600" b="1" dirty="0">
                <a:latin typeface="標楷體" panose="03000509000000000000" pitchFamily="65" charset="-120"/>
                <a:ea typeface="標楷體" panose="03000509000000000000" pitchFamily="65" charset="-120"/>
              </a:rPr>
              <a:t>」所載情形。</a:t>
            </a:r>
          </a:p>
        </p:txBody>
      </p:sp>
      <p:sp>
        <p:nvSpPr>
          <p:cNvPr id="9" name="文字方塊 8"/>
          <p:cNvSpPr txBox="1"/>
          <p:nvPr/>
        </p:nvSpPr>
        <p:spPr>
          <a:xfrm>
            <a:off x="0" y="6314613"/>
            <a:ext cx="9144000" cy="400110"/>
          </a:xfrm>
          <a:prstGeom prst="rect">
            <a:avLst/>
          </a:prstGeom>
          <a:noFill/>
        </p:spPr>
        <p:txBody>
          <a:bodyPr wrap="square" rtlCol="0">
            <a:spAutoFit/>
          </a:bodyPr>
          <a:lstStyle/>
          <a:p>
            <a:pPr algn="ctr"/>
            <a:r>
              <a:rPr lang="zh-TW" altLang="en-US" sz="2000" b="1" i="1" dirty="0" smtClean="0">
                <a:solidFill>
                  <a:srgbClr val="00B050"/>
                </a:solidFill>
                <a:latin typeface="標楷體" panose="03000509000000000000" pitchFamily="65" charset="-120"/>
                <a:ea typeface="標楷體" panose="03000509000000000000" pitchFamily="65" charset="-120"/>
              </a:rPr>
              <a:t>如有勾選保險項目應載明投保金額，投保金額視需要填寫</a:t>
            </a:r>
            <a:endParaRPr lang="zh-TW" altLang="en-US" sz="2000" b="1" i="1" dirty="0">
              <a:solidFill>
                <a:srgbClr val="00B050"/>
              </a:solidFill>
              <a:latin typeface="標楷體" panose="03000509000000000000" pitchFamily="65" charset="-120"/>
              <a:ea typeface="標楷體" panose="03000509000000000000" pitchFamily="65" charset="-120"/>
            </a:endParaRPr>
          </a:p>
        </p:txBody>
      </p:sp>
      <p:sp>
        <p:nvSpPr>
          <p:cNvPr id="5" name="投影片編號版面配置區 4"/>
          <p:cNvSpPr>
            <a:spLocks noGrp="1"/>
          </p:cNvSpPr>
          <p:nvPr>
            <p:ph type="sldNum" sz="quarter" idx="12"/>
          </p:nvPr>
        </p:nvSpPr>
        <p:spPr>
          <a:xfrm>
            <a:off x="8153400" y="6492877"/>
            <a:ext cx="990600" cy="365125"/>
          </a:xfrm>
        </p:spPr>
        <p:txBody>
          <a:bodyPr/>
          <a:lstStyle/>
          <a:p>
            <a:fld id="{BA180C71-5188-449A-AFF2-FA152B4CECC9}" type="slidenum">
              <a:rPr lang="zh-TW" altLang="en-US" sz="1200" b="1" smtClean="0">
                <a:latin typeface="標楷體" panose="03000509000000000000" pitchFamily="65" charset="-120"/>
                <a:ea typeface="標楷體" panose="03000509000000000000" pitchFamily="65" charset="-120"/>
              </a:rPr>
              <a:t>10</a:t>
            </a:fld>
            <a:r>
              <a:rPr lang="en-US" altLang="zh-TW" sz="1200" b="1" dirty="0" smtClean="0">
                <a:latin typeface="標楷體" panose="03000509000000000000" pitchFamily="65" charset="-120"/>
                <a:ea typeface="標楷體" panose="03000509000000000000" pitchFamily="65" charset="-120"/>
              </a:rPr>
              <a:t>/17</a:t>
            </a:r>
            <a:endParaRPr lang="zh-TW" altLang="en-US" sz="1200" b="1"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665820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7924800" cy="634082"/>
          </a:xfrm>
        </p:spPr>
        <p:txBody>
          <a:bodyPr/>
          <a:lstStyle/>
          <a:p>
            <a:pPr marL="514350" indent="-514350">
              <a:buFont typeface="+mj-ea"/>
              <a:buAutoNum type="ea1ChtPeriod" startAt="2"/>
            </a:pPr>
            <a:r>
              <a:rPr lang="zh-TW" altLang="en-US" dirty="0" smtClean="0">
                <a:latin typeface="標楷體" panose="03000509000000000000" pitchFamily="65" charset="-120"/>
                <a:ea typeface="標楷體" panose="03000509000000000000" pitchFamily="65" charset="-120"/>
              </a:rPr>
              <a:t>契約內容填寫摘要說明</a:t>
            </a:r>
            <a:r>
              <a:rPr lang="en-US" altLang="zh-TW" sz="2000" dirty="0" smtClean="0">
                <a:solidFill>
                  <a:srgbClr val="FFFFFF"/>
                </a:solidFill>
                <a:latin typeface="標楷體" panose="03000509000000000000" pitchFamily="65" charset="-120"/>
                <a:ea typeface="標楷體" panose="03000509000000000000" pitchFamily="65" charset="-120"/>
              </a:rPr>
              <a:t>(9/11</a:t>
            </a:r>
            <a:r>
              <a:rPr lang="en-US" altLang="zh-TW" sz="2000" dirty="0">
                <a:solidFill>
                  <a:srgbClr val="FFFFFF"/>
                </a:solidFill>
                <a:latin typeface="標楷體" panose="03000509000000000000" pitchFamily="65" charset="-120"/>
                <a:ea typeface="標楷體" panose="03000509000000000000" pitchFamily="65" charset="-120"/>
              </a:rPr>
              <a:t>)</a:t>
            </a:r>
            <a:endParaRPr lang="zh-TW" altLang="en-US" dirty="0">
              <a:latin typeface="標楷體" panose="03000509000000000000" pitchFamily="65" charset="-120"/>
              <a:ea typeface="標楷體" panose="03000509000000000000" pitchFamily="65" charset="-120"/>
            </a:endParaRPr>
          </a:p>
        </p:txBody>
      </p:sp>
      <p:sp>
        <p:nvSpPr>
          <p:cNvPr id="8" name="矩形 7"/>
          <p:cNvSpPr/>
          <p:nvPr/>
        </p:nvSpPr>
        <p:spPr>
          <a:xfrm>
            <a:off x="519364"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勞務</a:t>
            </a:r>
            <a:r>
              <a:rPr lang="zh-TW" altLang="en-US" sz="2800" dirty="0" smtClean="0">
                <a:latin typeface="標楷體" panose="03000509000000000000" pitchFamily="65" charset="-120"/>
                <a:ea typeface="標楷體" panose="03000509000000000000" pitchFamily="65" charset="-120"/>
              </a:rPr>
              <a:t>契約</a:t>
            </a:r>
            <a:r>
              <a:rPr lang="en-US" altLang="zh-TW" sz="1200" dirty="0" smtClean="0">
                <a:latin typeface="標楷體" panose="03000509000000000000" pitchFamily="65" charset="-120"/>
                <a:ea typeface="標楷體" panose="03000509000000000000" pitchFamily="65" charset="-120"/>
              </a:rPr>
              <a:t>(109.06.30</a:t>
            </a:r>
            <a:r>
              <a:rPr lang="zh-TW" altLang="en-US" sz="1200" dirty="0" smtClean="0">
                <a:latin typeface="標楷體" panose="03000509000000000000" pitchFamily="65" charset="-120"/>
                <a:ea typeface="標楷體" panose="03000509000000000000" pitchFamily="65" charset="-120"/>
              </a:rPr>
              <a:t>版本</a:t>
            </a:r>
            <a:r>
              <a:rPr lang="en-US" altLang="zh-TW" sz="1200" dirty="0" smtClean="0">
                <a:latin typeface="標楷體" panose="03000509000000000000" pitchFamily="65" charset="-120"/>
                <a:ea typeface="標楷體" panose="03000509000000000000" pitchFamily="65" charset="-120"/>
              </a:rPr>
              <a:t>)</a:t>
            </a:r>
            <a:endParaRPr lang="zh-TW" altLang="en-US" sz="2800" dirty="0">
              <a:latin typeface="標楷體" panose="03000509000000000000" pitchFamily="65" charset="-120"/>
              <a:ea typeface="標楷體" panose="03000509000000000000" pitchFamily="65" charset="-120"/>
            </a:endParaRPr>
          </a:p>
        </p:txBody>
      </p:sp>
      <p:sp>
        <p:nvSpPr>
          <p:cNvPr id="21" name="矩形 20"/>
          <p:cNvSpPr/>
          <p:nvPr/>
        </p:nvSpPr>
        <p:spPr>
          <a:xfrm>
            <a:off x="4788023"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財物</a:t>
            </a:r>
            <a:r>
              <a:rPr lang="zh-TW" altLang="en-US" sz="2800" dirty="0" smtClean="0">
                <a:latin typeface="標楷體" panose="03000509000000000000" pitchFamily="65" charset="-120"/>
                <a:ea typeface="標楷體" panose="03000509000000000000" pitchFamily="65" charset="-120"/>
              </a:rPr>
              <a:t>契約</a:t>
            </a:r>
            <a:r>
              <a:rPr lang="en-US" altLang="zh-TW" sz="1200" dirty="0">
                <a:latin typeface="標楷體" panose="03000509000000000000" pitchFamily="65" charset="-120"/>
                <a:ea typeface="標楷體" panose="03000509000000000000" pitchFamily="65" charset="-120"/>
              </a:rPr>
              <a:t>(</a:t>
            </a:r>
            <a:r>
              <a:rPr lang="en-US" altLang="zh-TW" sz="1200" dirty="0" smtClean="0">
                <a:latin typeface="標楷體" panose="03000509000000000000" pitchFamily="65" charset="-120"/>
                <a:ea typeface="標楷體" panose="03000509000000000000" pitchFamily="65" charset="-120"/>
              </a:rPr>
              <a:t>109.01.15</a:t>
            </a:r>
            <a:r>
              <a:rPr lang="zh-TW" altLang="en-US" sz="1200" dirty="0" smtClean="0">
                <a:latin typeface="標楷體" panose="03000509000000000000" pitchFamily="65" charset="-120"/>
                <a:ea typeface="標楷體" panose="03000509000000000000" pitchFamily="65" charset="-120"/>
              </a:rPr>
              <a:t>版本</a:t>
            </a:r>
            <a:r>
              <a:rPr lang="en-US" altLang="zh-TW" sz="1200" dirty="0">
                <a:latin typeface="標楷體" panose="03000509000000000000" pitchFamily="65" charset="-120"/>
                <a:ea typeface="標楷體" panose="03000509000000000000" pitchFamily="65" charset="-120"/>
              </a:rPr>
              <a:t>)</a:t>
            </a:r>
            <a:endParaRPr lang="zh-TW" altLang="en-US" sz="1200" dirty="0">
              <a:latin typeface="標楷體" panose="03000509000000000000" pitchFamily="65" charset="-120"/>
              <a:ea typeface="標楷體" panose="03000509000000000000" pitchFamily="65" charset="-120"/>
            </a:endParaRPr>
          </a:p>
        </p:txBody>
      </p:sp>
      <p:sp>
        <p:nvSpPr>
          <p:cNvPr id="4" name="文字方塊 3"/>
          <p:cNvSpPr txBox="1"/>
          <p:nvPr/>
        </p:nvSpPr>
        <p:spPr>
          <a:xfrm>
            <a:off x="531157" y="1484786"/>
            <a:ext cx="8216866" cy="4185761"/>
          </a:xfrm>
          <a:prstGeom prst="rect">
            <a:avLst/>
          </a:prstGeom>
          <a:noFill/>
          <a:ln w="12700">
            <a:solidFill>
              <a:schemeClr val="bg1">
                <a:lumMod val="85000"/>
                <a:lumOff val="15000"/>
              </a:schemeClr>
            </a:solidFill>
          </a:ln>
        </p:spPr>
        <p:txBody>
          <a:bodyPr wrap="square" rtlCol="0">
            <a:spAutoFit/>
          </a:bodyPr>
          <a:lstStyle/>
          <a:p>
            <a:pPr algn="ctr"/>
            <a:r>
              <a:rPr lang="zh-TW" altLang="zh-TW" sz="1600" b="1" dirty="0" smtClean="0">
                <a:latin typeface="標楷體" panose="03000509000000000000" pitchFamily="65" charset="-120"/>
                <a:ea typeface="標楷體" panose="03000509000000000000" pitchFamily="65" charset="-120"/>
              </a:rPr>
              <a:t>第十一條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保證金</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1200"/>
              </a:spcBef>
              <a:spcAft>
                <a:spcPts val="600"/>
              </a:spcAft>
            </a:pPr>
            <a:r>
              <a:rPr lang="zh-TW" altLang="zh-TW" sz="1600" b="1" dirty="0" smtClean="0">
                <a:latin typeface="標楷體" panose="03000509000000000000" pitchFamily="65" charset="-120"/>
                <a:ea typeface="標楷體" panose="03000509000000000000" pitchFamily="65" charset="-120"/>
              </a:rPr>
              <a:t>保證金</a:t>
            </a:r>
            <a:r>
              <a:rPr lang="zh-TW" altLang="zh-TW" sz="1600" b="1" dirty="0">
                <a:latin typeface="標楷體" panose="03000509000000000000" pitchFamily="65" charset="-120"/>
                <a:ea typeface="標楷體" panose="03000509000000000000" pitchFamily="65" charset="-120"/>
              </a:rPr>
              <a:t>之發還</a:t>
            </a:r>
            <a:r>
              <a:rPr lang="zh-TW" altLang="zh-TW" sz="1600" b="1" dirty="0" smtClean="0">
                <a:latin typeface="標楷體" panose="03000509000000000000" pitchFamily="65" charset="-120"/>
                <a:ea typeface="標楷體" panose="03000509000000000000" pitchFamily="65" charset="-120"/>
              </a:rPr>
              <a:t>情形</a:t>
            </a:r>
            <a:r>
              <a:rPr lang="zh-TW" altLang="en-US" sz="1600" b="1" dirty="0" smtClean="0">
                <a:latin typeface="標楷體" panose="03000509000000000000" pitchFamily="65" charset="-120"/>
                <a:ea typeface="標楷體" panose="03000509000000000000" pitchFamily="65" charset="-120"/>
              </a:rPr>
              <a:t>，應由履約單位則符合需要，於契約內</a:t>
            </a:r>
            <a:r>
              <a:rPr lang="zh-TW" altLang="zh-TW" sz="1600" b="1" dirty="0" smtClean="0">
                <a:latin typeface="標楷體" panose="03000509000000000000" pitchFamily="65" charset="-120"/>
                <a:ea typeface="標楷體" panose="03000509000000000000" pitchFamily="65" charset="-120"/>
              </a:rPr>
              <a:t>擇定載明</a:t>
            </a:r>
            <a:r>
              <a:rPr lang="zh-TW" altLang="en-US" sz="1600" b="1" dirty="0">
                <a:latin typeface="標楷體" panose="03000509000000000000" pitchFamily="65" charset="-120"/>
                <a:ea typeface="標楷體" panose="03000509000000000000" pitchFamily="65" charset="-120"/>
              </a:rPr>
              <a:t>，</a:t>
            </a:r>
            <a:r>
              <a:rPr lang="zh-TW" altLang="en-US" sz="1600" b="1" dirty="0" smtClean="0">
                <a:latin typeface="標楷體" panose="03000509000000000000" pitchFamily="65" charset="-120"/>
                <a:ea typeface="標楷體" panose="03000509000000000000" pitchFamily="65" charset="-120"/>
              </a:rPr>
              <a:t>其他保證金規定依</a:t>
            </a:r>
            <a:r>
              <a:rPr lang="zh-TW" altLang="en-US" sz="1600" b="1" dirty="0">
                <a:latin typeface="標楷體" panose="03000509000000000000" pitchFamily="65" charset="-120"/>
                <a:ea typeface="標楷體" panose="03000509000000000000" pitchFamily="65" charset="-120"/>
              </a:rPr>
              <a:t>「</a:t>
            </a:r>
            <a:r>
              <a:rPr lang="zh-TW" altLang="en-US" sz="1600" b="1" dirty="0" smtClean="0">
                <a:solidFill>
                  <a:srgbClr val="FFC000"/>
                </a:solidFill>
                <a:latin typeface="標楷體" panose="03000509000000000000" pitchFamily="65" charset="-120"/>
                <a:ea typeface="標楷體" panose="03000509000000000000" pitchFamily="65" charset="-120"/>
              </a:rPr>
              <a:t>押</a:t>
            </a:r>
            <a:r>
              <a:rPr lang="zh-TW" altLang="en-US" sz="1600" b="1" dirty="0">
                <a:solidFill>
                  <a:srgbClr val="FFC000"/>
                </a:solidFill>
                <a:latin typeface="標楷體" panose="03000509000000000000" pitchFamily="65" charset="-120"/>
                <a:ea typeface="標楷體" panose="03000509000000000000" pitchFamily="65" charset="-120"/>
              </a:rPr>
              <a:t>標金保證金暨其他擔保作業</a:t>
            </a:r>
            <a:r>
              <a:rPr lang="zh-TW" altLang="en-US" sz="1600" b="1" dirty="0" smtClean="0">
                <a:solidFill>
                  <a:srgbClr val="FFC000"/>
                </a:solidFill>
                <a:latin typeface="標楷體" panose="03000509000000000000" pitchFamily="65" charset="-120"/>
                <a:ea typeface="標楷體" panose="03000509000000000000" pitchFamily="65" charset="-120"/>
              </a:rPr>
              <a:t>辦法</a:t>
            </a:r>
            <a:r>
              <a:rPr lang="zh-TW" altLang="en-US" sz="1600" b="1" dirty="0" smtClean="0">
                <a:latin typeface="標楷體" panose="03000509000000000000" pitchFamily="65" charset="-120"/>
                <a:ea typeface="標楷體" panose="03000509000000000000" pitchFamily="65" charset="-120"/>
              </a:rPr>
              <a:t>」辦理。</a:t>
            </a:r>
            <a:endParaRPr lang="en-US" altLang="zh-TW" sz="1600" b="1" dirty="0">
              <a:latin typeface="標楷體" panose="03000509000000000000" pitchFamily="65" charset="-120"/>
              <a:ea typeface="標楷體" panose="03000509000000000000" pitchFamily="65" charset="-120"/>
            </a:endParaRPr>
          </a:p>
          <a:p>
            <a:pPr>
              <a:spcBef>
                <a:spcPts val="1800"/>
              </a:spcBef>
              <a:spcAft>
                <a:spcPts val="600"/>
              </a:spcAft>
            </a:pPr>
            <a:r>
              <a:rPr lang="zh-TW" altLang="en-US" sz="1600" b="1" dirty="0" smtClean="0">
                <a:latin typeface="標楷體" panose="03000509000000000000" pitchFamily="65" charset="-120"/>
                <a:ea typeface="標楷體" panose="03000509000000000000" pitchFamily="65" charset="-120"/>
              </a:rPr>
              <a:t>保證金種類：</a:t>
            </a:r>
            <a:endParaRPr lang="en-US" altLang="zh-TW" sz="1600" b="1" dirty="0" smtClean="0">
              <a:latin typeface="標楷體" panose="03000509000000000000" pitchFamily="65" charset="-120"/>
              <a:ea typeface="標楷體" panose="03000509000000000000" pitchFamily="65" charset="-120"/>
            </a:endParaRPr>
          </a:p>
          <a:p>
            <a:pPr>
              <a:spcBef>
                <a:spcPts val="600"/>
              </a:spcBef>
              <a:spcAft>
                <a:spcPts val="600"/>
              </a:spcAft>
            </a:pPr>
            <a:r>
              <a:rPr lang="en-US" altLang="zh-TW" sz="1600" dirty="0" smtClean="0">
                <a:latin typeface="標楷體" panose="03000509000000000000" pitchFamily="65" charset="-120"/>
                <a:ea typeface="標楷體" panose="03000509000000000000" pitchFamily="65" charset="-120"/>
              </a:rPr>
              <a:t>1.</a:t>
            </a:r>
            <a:r>
              <a:rPr lang="zh-TW" altLang="zh-TW" sz="1600" dirty="0">
                <a:latin typeface="標楷體" panose="03000509000000000000" pitchFamily="65" charset="-120"/>
                <a:ea typeface="標楷體" panose="03000509000000000000" pitchFamily="65" charset="-120"/>
              </a:rPr>
              <a:t>預付款還款</a:t>
            </a:r>
            <a:r>
              <a:rPr lang="zh-TW" altLang="zh-TW" sz="1600" dirty="0" smtClean="0">
                <a:latin typeface="標楷體" panose="03000509000000000000" pitchFamily="65" charset="-120"/>
                <a:ea typeface="標楷體" panose="03000509000000000000" pitchFamily="65" charset="-120"/>
              </a:rPr>
              <a:t>保證</a:t>
            </a:r>
            <a:r>
              <a:rPr lang="zh-TW" altLang="en-US" sz="1600" dirty="0" smtClean="0">
                <a:latin typeface="標楷體" panose="03000509000000000000" pitchFamily="65" charset="-120"/>
                <a:ea typeface="標楷體" panose="03000509000000000000" pitchFamily="65" charset="-120"/>
              </a:rPr>
              <a:t>：同額保證。</a:t>
            </a:r>
            <a:endParaRPr lang="en-US" altLang="zh-TW" sz="1600" dirty="0" smtClean="0">
              <a:latin typeface="標楷體" panose="03000509000000000000" pitchFamily="65" charset="-120"/>
              <a:ea typeface="標楷體" panose="03000509000000000000" pitchFamily="65" charset="-120"/>
            </a:endParaRPr>
          </a:p>
          <a:p>
            <a:pPr>
              <a:spcBef>
                <a:spcPts val="600"/>
              </a:spcBef>
              <a:spcAft>
                <a:spcPts val="600"/>
              </a:spcAft>
            </a:pPr>
            <a:r>
              <a:rPr lang="en-US" altLang="zh-TW" sz="1600" dirty="0" smtClean="0">
                <a:latin typeface="標楷體" panose="03000509000000000000" pitchFamily="65" charset="-120"/>
                <a:ea typeface="標楷體" panose="03000509000000000000" pitchFamily="65" charset="-120"/>
              </a:rPr>
              <a:t>2.</a:t>
            </a:r>
            <a:r>
              <a:rPr lang="zh-TW" altLang="zh-TW" sz="1600" dirty="0">
                <a:latin typeface="標楷體" panose="03000509000000000000" pitchFamily="65" charset="-120"/>
                <a:ea typeface="標楷體" panose="03000509000000000000" pitchFamily="65" charset="-120"/>
              </a:rPr>
              <a:t>履約</a:t>
            </a:r>
            <a:r>
              <a:rPr lang="zh-TW" altLang="zh-TW" sz="1600" dirty="0" smtClean="0">
                <a:latin typeface="標楷體" panose="03000509000000000000" pitchFamily="65" charset="-120"/>
                <a:ea typeface="標楷體" panose="03000509000000000000" pitchFamily="65" charset="-120"/>
              </a:rPr>
              <a:t>保證金</a:t>
            </a:r>
            <a:r>
              <a:rPr lang="zh-TW" altLang="en-US" sz="1600" dirty="0">
                <a:latin typeface="標楷體" panose="03000509000000000000" pitchFamily="65" charset="-120"/>
                <a:ea typeface="標楷體" panose="03000509000000000000" pitchFamily="65" charset="-120"/>
              </a:rPr>
              <a:t>：一定</a:t>
            </a:r>
            <a:r>
              <a:rPr lang="zh-TW" altLang="en-US" sz="1600" dirty="0" smtClean="0">
                <a:latin typeface="標楷體" panose="03000509000000000000" pitchFamily="65" charset="-120"/>
                <a:ea typeface="標楷體" panose="03000509000000000000" pitchFamily="65" charset="-120"/>
              </a:rPr>
              <a:t>金額</a:t>
            </a:r>
            <a:r>
              <a:rPr lang="zh-TW" altLang="en-US" sz="1600" dirty="0">
                <a:latin typeface="標楷體" panose="03000509000000000000" pitchFamily="65" charset="-120"/>
                <a:ea typeface="標楷體" panose="03000509000000000000" pitchFamily="65" charset="-120"/>
              </a:rPr>
              <a:t>≦</a:t>
            </a:r>
            <a:r>
              <a:rPr lang="zh-TW" altLang="en-US" sz="1600" dirty="0" smtClean="0">
                <a:latin typeface="標楷體" panose="03000509000000000000" pitchFamily="65" charset="-120"/>
                <a:ea typeface="標楷體" panose="03000509000000000000" pitchFamily="65" charset="-120"/>
              </a:rPr>
              <a:t>預算金額</a:t>
            </a:r>
            <a:r>
              <a:rPr lang="en-US" altLang="zh-TW" sz="1600" dirty="0" smtClean="0">
                <a:latin typeface="標楷體" panose="03000509000000000000" pitchFamily="65" charset="-120"/>
                <a:ea typeface="標楷體" panose="03000509000000000000" pitchFamily="65" charset="-120"/>
              </a:rPr>
              <a:t>10%</a:t>
            </a:r>
            <a:r>
              <a:rPr lang="zh-TW" altLang="en-US" sz="1600" dirty="0" smtClean="0">
                <a:latin typeface="標楷體" panose="03000509000000000000" pitchFamily="65" charset="-120"/>
                <a:ea typeface="標楷體" panose="03000509000000000000" pitchFamily="65" charset="-120"/>
              </a:rPr>
              <a:t>；一定比率≦契約金額</a:t>
            </a:r>
            <a:r>
              <a:rPr lang="en-US" altLang="zh-TW" sz="1600" dirty="0" smtClean="0">
                <a:latin typeface="標楷體" panose="03000509000000000000" pitchFamily="65" charset="-120"/>
                <a:ea typeface="標楷體" panose="03000509000000000000" pitchFamily="65" charset="-120"/>
              </a:rPr>
              <a:t>10%</a:t>
            </a:r>
            <a:r>
              <a:rPr lang="zh-TW" altLang="en-US" sz="1600" dirty="0" smtClean="0">
                <a:latin typeface="標楷體" panose="03000509000000000000" pitchFamily="65" charset="-120"/>
                <a:ea typeface="標楷體" panose="03000509000000000000" pitchFamily="65" charset="-120"/>
              </a:rPr>
              <a:t>。</a:t>
            </a:r>
            <a:r>
              <a:rPr lang="zh-TW" altLang="en-US" sz="1600" dirty="0" smtClean="0">
                <a:solidFill>
                  <a:srgbClr val="00B050"/>
                </a:solidFill>
                <a:latin typeface="標楷體" panose="03000509000000000000" pitchFamily="65" charset="-120"/>
                <a:ea typeface="標楷體" panose="03000509000000000000" pitchFamily="65" charset="-120"/>
              </a:rPr>
              <a:t>（押標金</a:t>
            </a:r>
            <a:r>
              <a:rPr lang="en-US" altLang="zh-TW" sz="1600" dirty="0" smtClean="0">
                <a:solidFill>
                  <a:srgbClr val="00B050"/>
                </a:solidFill>
                <a:latin typeface="標楷體" panose="03000509000000000000" pitchFamily="65" charset="-120"/>
                <a:ea typeface="標楷體" panose="03000509000000000000" pitchFamily="65" charset="-120"/>
              </a:rPr>
              <a:t>=</a:t>
            </a:r>
            <a:r>
              <a:rPr lang="zh-TW" altLang="en-US" sz="1600" dirty="0" smtClean="0">
                <a:solidFill>
                  <a:srgbClr val="00B050"/>
                </a:solidFill>
                <a:latin typeface="標楷體" panose="03000509000000000000" pitchFamily="65" charset="-120"/>
                <a:ea typeface="標楷體" panose="03000509000000000000" pitchFamily="65" charset="-120"/>
              </a:rPr>
              <a:t>履保金）</a:t>
            </a:r>
            <a:endParaRPr lang="en-US" altLang="zh-TW" sz="1600" dirty="0" smtClean="0">
              <a:solidFill>
                <a:srgbClr val="00B050"/>
              </a:solidFill>
              <a:latin typeface="標楷體" panose="03000509000000000000" pitchFamily="65" charset="-120"/>
              <a:ea typeface="標楷體" panose="03000509000000000000" pitchFamily="65" charset="-120"/>
            </a:endParaRPr>
          </a:p>
          <a:p>
            <a:pPr>
              <a:spcBef>
                <a:spcPts val="600"/>
              </a:spcBef>
              <a:spcAft>
                <a:spcPts val="600"/>
              </a:spcAft>
            </a:pPr>
            <a:r>
              <a:rPr lang="en-US" altLang="zh-TW" sz="1600" dirty="0" smtClean="0">
                <a:latin typeface="標楷體" panose="03000509000000000000" pitchFamily="65" charset="-120"/>
                <a:ea typeface="標楷體" panose="03000509000000000000" pitchFamily="65" charset="-120"/>
              </a:rPr>
              <a:t>3.</a:t>
            </a:r>
            <a:r>
              <a:rPr lang="zh-TW" altLang="zh-TW" sz="1600" dirty="0">
                <a:latin typeface="標楷體" panose="03000509000000000000" pitchFamily="65" charset="-120"/>
                <a:ea typeface="標楷體" panose="03000509000000000000" pitchFamily="65" charset="-120"/>
              </a:rPr>
              <a:t>保固</a:t>
            </a:r>
            <a:r>
              <a:rPr lang="zh-TW" altLang="zh-TW" sz="1600" dirty="0" smtClean="0">
                <a:latin typeface="標楷體" panose="03000509000000000000" pitchFamily="65" charset="-120"/>
                <a:ea typeface="標楷體" panose="03000509000000000000" pitchFamily="65" charset="-120"/>
              </a:rPr>
              <a:t>保證金</a:t>
            </a:r>
            <a:r>
              <a:rPr lang="zh-TW" altLang="en-US" sz="1600" dirty="0" smtClean="0">
                <a:latin typeface="標楷體" panose="03000509000000000000" pitchFamily="65" charset="-120"/>
                <a:ea typeface="標楷體" panose="03000509000000000000" pitchFamily="65" charset="-120"/>
              </a:rPr>
              <a:t>：</a:t>
            </a:r>
            <a:r>
              <a:rPr lang="zh-TW" altLang="en-US" sz="1600" dirty="0">
                <a:latin typeface="標楷體" panose="03000509000000000000" pitchFamily="65" charset="-120"/>
                <a:ea typeface="標楷體" panose="03000509000000000000" pitchFamily="65" charset="-120"/>
              </a:rPr>
              <a:t>一定金額≦預算</a:t>
            </a:r>
            <a:r>
              <a:rPr lang="zh-TW" altLang="en-US" sz="1600" dirty="0" smtClean="0">
                <a:latin typeface="標楷體" panose="03000509000000000000" pitchFamily="65" charset="-120"/>
                <a:ea typeface="標楷體" panose="03000509000000000000" pitchFamily="65" charset="-120"/>
              </a:rPr>
              <a:t>金額</a:t>
            </a:r>
            <a:r>
              <a:rPr lang="en-US" altLang="zh-TW" sz="1600" dirty="0" smtClean="0">
                <a:latin typeface="標楷體" panose="03000509000000000000" pitchFamily="65" charset="-120"/>
                <a:ea typeface="標楷體" panose="03000509000000000000" pitchFamily="65" charset="-120"/>
              </a:rPr>
              <a:t>3%</a:t>
            </a:r>
            <a:r>
              <a:rPr lang="zh-TW" altLang="en-US" sz="1600" dirty="0">
                <a:latin typeface="標楷體" panose="03000509000000000000" pitchFamily="65" charset="-120"/>
                <a:ea typeface="標楷體" panose="03000509000000000000" pitchFamily="65" charset="-120"/>
              </a:rPr>
              <a:t>；一定比率≦契約</a:t>
            </a:r>
            <a:r>
              <a:rPr lang="zh-TW" altLang="en-US" sz="1600" dirty="0" smtClean="0">
                <a:latin typeface="標楷體" panose="03000509000000000000" pitchFamily="65" charset="-120"/>
                <a:ea typeface="標楷體" panose="03000509000000000000" pitchFamily="65" charset="-120"/>
              </a:rPr>
              <a:t>金額</a:t>
            </a:r>
            <a:r>
              <a:rPr lang="en-US" altLang="zh-TW" sz="1600" dirty="0" smtClean="0">
                <a:latin typeface="標楷體" panose="03000509000000000000" pitchFamily="65" charset="-120"/>
                <a:ea typeface="標楷體" panose="03000509000000000000" pitchFamily="65" charset="-120"/>
              </a:rPr>
              <a:t>3%</a:t>
            </a:r>
            <a:r>
              <a:rPr lang="zh-TW" altLang="en-US" sz="1600" dirty="0" smtClean="0">
                <a:latin typeface="標楷體" panose="03000509000000000000" pitchFamily="65" charset="-120"/>
                <a:ea typeface="標楷體" panose="03000509000000000000" pitchFamily="65" charset="-120"/>
              </a:rPr>
              <a:t>。</a:t>
            </a:r>
            <a:endParaRPr lang="en-US" altLang="zh-TW" sz="1600" dirty="0" smtClean="0">
              <a:latin typeface="標楷體" panose="03000509000000000000" pitchFamily="65" charset="-120"/>
              <a:ea typeface="標楷體" panose="03000509000000000000" pitchFamily="65" charset="-120"/>
            </a:endParaRPr>
          </a:p>
          <a:p>
            <a:pPr>
              <a:spcBef>
                <a:spcPts val="600"/>
              </a:spcBef>
              <a:spcAft>
                <a:spcPts val="600"/>
              </a:spcAft>
            </a:pPr>
            <a:r>
              <a:rPr lang="en-US" altLang="zh-TW" sz="1600" dirty="0" smtClean="0">
                <a:latin typeface="標楷體" panose="03000509000000000000" pitchFamily="65" charset="-120"/>
                <a:ea typeface="標楷體" panose="03000509000000000000" pitchFamily="65" charset="-120"/>
              </a:rPr>
              <a:t>4.</a:t>
            </a:r>
            <a:r>
              <a:rPr lang="zh-TW" altLang="zh-TW" sz="1600" dirty="0">
                <a:latin typeface="標楷體" panose="03000509000000000000" pitchFamily="65" charset="-120"/>
                <a:ea typeface="標楷體" panose="03000509000000000000" pitchFamily="65" charset="-120"/>
              </a:rPr>
              <a:t>差額</a:t>
            </a:r>
            <a:r>
              <a:rPr lang="zh-TW" altLang="zh-TW" sz="1600" dirty="0" smtClean="0">
                <a:latin typeface="標楷體" panose="03000509000000000000" pitchFamily="65" charset="-120"/>
                <a:ea typeface="標楷體" panose="03000509000000000000" pitchFamily="65" charset="-120"/>
              </a:rPr>
              <a:t>保證金</a:t>
            </a:r>
            <a:r>
              <a:rPr lang="zh-TW" altLang="en-US" sz="1600" dirty="0">
                <a:latin typeface="標楷體" panose="03000509000000000000" pitchFamily="65" charset="-120"/>
                <a:ea typeface="標楷體" panose="03000509000000000000" pitchFamily="65" charset="-120"/>
              </a:rPr>
              <a:t>：總標價偏低者</a:t>
            </a:r>
            <a:r>
              <a:rPr lang="zh-TW" altLang="en-US" sz="1600" dirty="0" smtClean="0">
                <a:latin typeface="標楷體" panose="03000509000000000000" pitchFamily="65" charset="-120"/>
                <a:ea typeface="標楷體" panose="03000509000000000000" pitchFamily="65" charset="-120"/>
              </a:rPr>
              <a:t>，為</a:t>
            </a:r>
            <a:r>
              <a:rPr lang="zh-TW" altLang="en-US" sz="1600" dirty="0">
                <a:latin typeface="標楷體" panose="03000509000000000000" pitchFamily="65" charset="-120"/>
                <a:ea typeface="標楷體" panose="03000509000000000000" pitchFamily="65" charset="-120"/>
              </a:rPr>
              <a:t>總標價與</a:t>
            </a:r>
            <a:r>
              <a:rPr lang="zh-TW" altLang="en-US" sz="1600" dirty="0" smtClean="0">
                <a:latin typeface="標楷體" panose="03000509000000000000" pitchFamily="65" charset="-120"/>
                <a:ea typeface="標楷體" panose="03000509000000000000" pitchFamily="65" charset="-120"/>
              </a:rPr>
              <a:t>底價</a:t>
            </a:r>
            <a:r>
              <a:rPr lang="en-US" altLang="zh-TW" sz="1600" dirty="0" smtClean="0">
                <a:latin typeface="標楷體" panose="03000509000000000000" pitchFamily="65" charset="-120"/>
                <a:ea typeface="標楷體" panose="03000509000000000000" pitchFamily="65" charset="-120"/>
              </a:rPr>
              <a:t>80%</a:t>
            </a:r>
            <a:r>
              <a:rPr lang="zh-TW" altLang="en-US" sz="1600" dirty="0" smtClean="0">
                <a:latin typeface="標楷體" panose="03000509000000000000" pitchFamily="65" charset="-120"/>
                <a:ea typeface="標楷體" panose="03000509000000000000" pitchFamily="65" charset="-120"/>
              </a:rPr>
              <a:t>之差額，部分</a:t>
            </a:r>
            <a:r>
              <a:rPr lang="zh-TW" altLang="en-US" sz="1600" dirty="0">
                <a:latin typeface="標楷體" panose="03000509000000000000" pitchFamily="65" charset="-120"/>
                <a:ea typeface="標楷體" panose="03000509000000000000" pitchFamily="65" charset="-120"/>
              </a:rPr>
              <a:t>標價偏低者</a:t>
            </a:r>
            <a:r>
              <a:rPr lang="zh-TW" altLang="en-US" sz="1600" dirty="0" smtClean="0">
                <a:latin typeface="標楷體" panose="03000509000000000000" pitchFamily="65" charset="-120"/>
                <a:ea typeface="標楷體" panose="03000509000000000000" pitchFamily="65" charset="-120"/>
              </a:rPr>
              <a:t>，為</a:t>
            </a:r>
            <a:r>
              <a:rPr lang="zh-TW" altLang="en-US" sz="1600" dirty="0">
                <a:latin typeface="標楷體" panose="03000509000000000000" pitchFamily="65" charset="-120"/>
                <a:ea typeface="標楷體" panose="03000509000000000000" pitchFamily="65" charset="-120"/>
              </a:rPr>
              <a:t>該</a:t>
            </a:r>
            <a:r>
              <a:rPr lang="zh-TW" altLang="en-US" sz="1600" dirty="0" smtClean="0">
                <a:latin typeface="標楷體" panose="03000509000000000000" pitchFamily="65" charset="-120"/>
                <a:ea typeface="標楷體" panose="03000509000000000000" pitchFamily="65" charset="-120"/>
              </a:rPr>
              <a:t>部分</a:t>
            </a:r>
            <a:r>
              <a:rPr lang="en-US" altLang="zh-TW" sz="1600" dirty="0" smtClean="0">
                <a:latin typeface="標楷體" panose="03000509000000000000" pitchFamily="65" charset="-120"/>
                <a:ea typeface="標楷體" panose="03000509000000000000" pitchFamily="65" charset="-120"/>
              </a:rPr>
              <a:t/>
            </a:r>
            <a:br>
              <a:rPr lang="en-US" altLang="zh-TW" sz="1600" dirty="0" smtClean="0">
                <a:latin typeface="標楷體" panose="03000509000000000000" pitchFamily="65" charset="-120"/>
                <a:ea typeface="標楷體" panose="03000509000000000000" pitchFamily="65" charset="-120"/>
              </a:rPr>
            </a:br>
            <a:r>
              <a:rPr lang="zh-TW" altLang="en-US" sz="1600" dirty="0" smtClean="0">
                <a:latin typeface="標楷體" panose="03000509000000000000" pitchFamily="65" charset="-120"/>
                <a:ea typeface="標楷體" panose="03000509000000000000" pitchFamily="65" charset="-120"/>
              </a:rPr>
              <a:t>              標價</a:t>
            </a:r>
            <a:r>
              <a:rPr lang="zh-TW" altLang="en-US" sz="1600" dirty="0">
                <a:latin typeface="標楷體" panose="03000509000000000000" pitchFamily="65" charset="-120"/>
                <a:ea typeface="標楷體" panose="03000509000000000000" pitchFamily="65" charset="-120"/>
              </a:rPr>
              <a:t>與該部分</a:t>
            </a:r>
            <a:r>
              <a:rPr lang="zh-TW" altLang="en-US" sz="1600" dirty="0" smtClean="0">
                <a:latin typeface="標楷體" panose="03000509000000000000" pitchFamily="65" charset="-120"/>
                <a:ea typeface="標楷體" panose="03000509000000000000" pitchFamily="65" charset="-120"/>
              </a:rPr>
              <a:t>底價</a:t>
            </a:r>
            <a:r>
              <a:rPr lang="en-US" altLang="zh-TW" sz="1600" dirty="0" smtClean="0">
                <a:latin typeface="標楷體" panose="03000509000000000000" pitchFamily="65" charset="-120"/>
                <a:ea typeface="標楷體" panose="03000509000000000000" pitchFamily="65" charset="-120"/>
              </a:rPr>
              <a:t>70%</a:t>
            </a:r>
            <a:r>
              <a:rPr lang="zh-TW" altLang="en-US" sz="1600" dirty="0" smtClean="0">
                <a:latin typeface="標楷體" panose="03000509000000000000" pitchFamily="65" charset="-120"/>
                <a:ea typeface="標楷體" panose="03000509000000000000" pitchFamily="65" charset="-120"/>
              </a:rPr>
              <a:t>之</a:t>
            </a:r>
            <a:r>
              <a:rPr lang="zh-TW" altLang="en-US" sz="1600" dirty="0">
                <a:latin typeface="標楷體" panose="03000509000000000000" pitchFamily="65" charset="-120"/>
                <a:ea typeface="標楷體" panose="03000509000000000000" pitchFamily="65" charset="-120"/>
              </a:rPr>
              <a:t>差額。</a:t>
            </a:r>
            <a:endParaRPr lang="en-US" altLang="zh-TW" sz="1600" dirty="0" smtClean="0">
              <a:latin typeface="標楷體" panose="03000509000000000000" pitchFamily="65" charset="-120"/>
              <a:ea typeface="標楷體" panose="03000509000000000000" pitchFamily="65" charset="-120"/>
            </a:endParaRPr>
          </a:p>
          <a:p>
            <a:pPr>
              <a:spcBef>
                <a:spcPts val="600"/>
              </a:spcBef>
              <a:spcAft>
                <a:spcPts val="600"/>
              </a:spcAft>
            </a:pPr>
            <a:r>
              <a:rPr lang="en-US" altLang="zh-TW" sz="1600" dirty="0" smtClean="0">
                <a:latin typeface="標楷體" panose="03000509000000000000" pitchFamily="65" charset="-120"/>
                <a:ea typeface="標楷體" panose="03000509000000000000" pitchFamily="65" charset="-120"/>
              </a:rPr>
              <a:t>5.</a:t>
            </a:r>
            <a:r>
              <a:rPr lang="zh-TW" altLang="zh-TW" sz="1600" dirty="0" smtClean="0">
                <a:latin typeface="標楷體" panose="03000509000000000000" pitchFamily="65" charset="-120"/>
                <a:ea typeface="標楷體" panose="03000509000000000000" pitchFamily="65" charset="-120"/>
              </a:rPr>
              <a:t>其他：</a:t>
            </a:r>
            <a:r>
              <a:rPr lang="zh-TW" altLang="en-US" sz="1600" dirty="0" smtClean="0">
                <a:latin typeface="標楷體" panose="03000509000000000000" pitchFamily="65" charset="-120"/>
                <a:ea typeface="標楷體" panose="03000509000000000000" pitchFamily="65" charset="-120"/>
              </a:rPr>
              <a:t>依「</a:t>
            </a:r>
            <a:r>
              <a:rPr lang="zh-TW" altLang="en-US" sz="1600" dirty="0">
                <a:latin typeface="標楷體" panose="03000509000000000000" pitchFamily="65" charset="-120"/>
                <a:ea typeface="標楷體" panose="03000509000000000000" pitchFamily="65" charset="-120"/>
              </a:rPr>
              <a:t>押標金保證金暨其他擔保作業辦法」</a:t>
            </a:r>
            <a:r>
              <a:rPr lang="zh-TW" altLang="en-US" sz="1600" dirty="0" smtClean="0">
                <a:latin typeface="標楷體" panose="03000509000000000000" pitchFamily="65" charset="-120"/>
                <a:ea typeface="標楷體" panose="03000509000000000000" pitchFamily="65" charset="-120"/>
              </a:rPr>
              <a:t>第六章其他</a:t>
            </a:r>
            <a:r>
              <a:rPr lang="zh-TW" altLang="en-US" sz="1600" dirty="0">
                <a:latin typeface="標楷體" panose="03000509000000000000" pitchFamily="65" charset="-120"/>
                <a:ea typeface="標楷體" panose="03000509000000000000" pitchFamily="65" charset="-120"/>
              </a:rPr>
              <a:t>保證及</a:t>
            </a:r>
            <a:r>
              <a:rPr lang="zh-TW" altLang="en-US" sz="1600" dirty="0" smtClean="0">
                <a:latin typeface="標楷體" panose="03000509000000000000" pitchFamily="65" charset="-120"/>
                <a:ea typeface="標楷體" panose="03000509000000000000" pitchFamily="65" charset="-120"/>
              </a:rPr>
              <a:t>擔保之種類。</a:t>
            </a:r>
            <a:endParaRPr lang="en-US" altLang="zh-TW" sz="1600" dirty="0" smtClean="0">
              <a:latin typeface="標楷體" panose="03000509000000000000" pitchFamily="65" charset="-120"/>
              <a:ea typeface="標楷體" panose="03000509000000000000" pitchFamily="65" charset="-120"/>
            </a:endParaRPr>
          </a:p>
          <a:p>
            <a:pPr>
              <a:spcBef>
                <a:spcPts val="600"/>
              </a:spcBef>
              <a:spcAft>
                <a:spcPts val="600"/>
              </a:spcAft>
            </a:pPr>
            <a:endParaRPr lang="zh-TW" altLang="zh-TW" sz="1600" dirty="0">
              <a:latin typeface="標楷體" panose="03000509000000000000" pitchFamily="65" charset="-120"/>
              <a:ea typeface="標楷體" panose="03000509000000000000" pitchFamily="65" charset="-120"/>
            </a:endParaRPr>
          </a:p>
        </p:txBody>
      </p:sp>
      <p:sp>
        <p:nvSpPr>
          <p:cNvPr id="7" name="文字方塊 6"/>
          <p:cNvSpPr txBox="1"/>
          <p:nvPr/>
        </p:nvSpPr>
        <p:spPr>
          <a:xfrm>
            <a:off x="0" y="5919414"/>
            <a:ext cx="9144000" cy="400110"/>
          </a:xfrm>
          <a:prstGeom prst="rect">
            <a:avLst/>
          </a:prstGeom>
          <a:noFill/>
        </p:spPr>
        <p:txBody>
          <a:bodyPr wrap="square" rtlCol="0">
            <a:spAutoFit/>
          </a:bodyPr>
          <a:lstStyle/>
          <a:p>
            <a:pPr algn="ctr"/>
            <a:r>
              <a:rPr lang="zh-TW" altLang="en-US" sz="2000" b="1" i="1" dirty="0" smtClean="0">
                <a:solidFill>
                  <a:srgbClr val="00B050"/>
                </a:solidFill>
                <a:latin typeface="標楷體" panose="03000509000000000000" pitchFamily="65" charset="-120"/>
                <a:ea typeface="標楷體" panose="03000509000000000000" pitchFamily="65" charset="-120"/>
              </a:rPr>
              <a:t>保證金發還情形應依契約規定發還</a:t>
            </a:r>
            <a:endParaRPr lang="zh-TW" altLang="en-US" sz="2000" b="1" i="1" dirty="0">
              <a:solidFill>
                <a:srgbClr val="00B050"/>
              </a:solidFill>
              <a:latin typeface="標楷體" panose="03000509000000000000" pitchFamily="65" charset="-120"/>
              <a:ea typeface="標楷體" panose="03000509000000000000" pitchFamily="65" charset="-120"/>
            </a:endParaRPr>
          </a:p>
        </p:txBody>
      </p:sp>
      <p:sp>
        <p:nvSpPr>
          <p:cNvPr id="5" name="投影片編號版面配置區 4"/>
          <p:cNvSpPr>
            <a:spLocks noGrp="1"/>
          </p:cNvSpPr>
          <p:nvPr>
            <p:ph type="sldNum" sz="quarter" idx="12"/>
          </p:nvPr>
        </p:nvSpPr>
        <p:spPr>
          <a:xfrm>
            <a:off x="8153400" y="6492877"/>
            <a:ext cx="990600" cy="365125"/>
          </a:xfrm>
        </p:spPr>
        <p:txBody>
          <a:bodyPr/>
          <a:lstStyle/>
          <a:p>
            <a:fld id="{BA180C71-5188-449A-AFF2-FA152B4CECC9}" type="slidenum">
              <a:rPr lang="zh-TW" altLang="en-US" sz="1200" b="1" smtClean="0">
                <a:latin typeface="標楷體" panose="03000509000000000000" pitchFamily="65" charset="-120"/>
                <a:ea typeface="標楷體" panose="03000509000000000000" pitchFamily="65" charset="-120"/>
              </a:rPr>
              <a:t>11</a:t>
            </a:fld>
            <a:r>
              <a:rPr lang="en-US" altLang="zh-TW" sz="1200" b="1" dirty="0" smtClean="0">
                <a:latin typeface="標楷體" panose="03000509000000000000" pitchFamily="65" charset="-120"/>
                <a:ea typeface="標楷體" panose="03000509000000000000" pitchFamily="65" charset="-120"/>
              </a:rPr>
              <a:t>/17</a:t>
            </a:r>
            <a:endParaRPr lang="zh-TW" altLang="en-US" sz="1200" b="1" dirty="0">
              <a:latin typeface="標楷體" panose="03000509000000000000" pitchFamily="65" charset="-120"/>
              <a:ea typeface="標楷體" panose="03000509000000000000" pitchFamily="65" charset="-120"/>
            </a:endParaRPr>
          </a:p>
        </p:txBody>
      </p:sp>
      <p:sp>
        <p:nvSpPr>
          <p:cNvPr id="6" name="文字方塊 5"/>
          <p:cNvSpPr txBox="1"/>
          <p:nvPr/>
        </p:nvSpPr>
        <p:spPr>
          <a:xfrm>
            <a:off x="6768023" y="3717033"/>
            <a:ext cx="1547664" cy="276999"/>
          </a:xfrm>
          <a:prstGeom prst="rect">
            <a:avLst/>
          </a:prstGeom>
          <a:noFill/>
        </p:spPr>
        <p:txBody>
          <a:bodyPr wrap="square" rtlCol="0">
            <a:spAutoFit/>
          </a:bodyPr>
          <a:lstStyle/>
          <a:p>
            <a:r>
              <a:rPr lang="zh-TW" altLang="en-US" sz="1200" dirty="0">
                <a:solidFill>
                  <a:srgbClr val="00B050"/>
                </a:solidFill>
                <a:latin typeface="標楷體" panose="03000509000000000000" pitchFamily="65" charset="-120"/>
                <a:ea typeface="標楷體" panose="03000509000000000000" pitchFamily="65" charset="-120"/>
              </a:rPr>
              <a:t>預算金額</a:t>
            </a:r>
            <a:r>
              <a:rPr lang="en-US" altLang="zh-TW" sz="1200" dirty="0">
                <a:solidFill>
                  <a:srgbClr val="00B050"/>
                </a:solidFill>
                <a:latin typeface="標楷體" panose="03000509000000000000" pitchFamily="65" charset="-120"/>
                <a:ea typeface="標楷體" panose="03000509000000000000" pitchFamily="65" charset="-120"/>
              </a:rPr>
              <a:t>5%</a:t>
            </a:r>
            <a:endParaRPr lang="zh-TW" altLang="en-US" sz="1200" dirty="0">
              <a:solidFill>
                <a:srgbClr val="00B050"/>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7330206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7924800" cy="634082"/>
          </a:xfrm>
        </p:spPr>
        <p:txBody>
          <a:bodyPr/>
          <a:lstStyle/>
          <a:p>
            <a:pPr marL="514350" indent="-514350">
              <a:buFont typeface="+mj-ea"/>
              <a:buAutoNum type="ea1ChtPeriod" startAt="2"/>
            </a:pPr>
            <a:r>
              <a:rPr lang="zh-TW" altLang="en-US" dirty="0" smtClean="0">
                <a:latin typeface="標楷體" panose="03000509000000000000" pitchFamily="65" charset="-120"/>
                <a:ea typeface="標楷體" panose="03000509000000000000" pitchFamily="65" charset="-120"/>
              </a:rPr>
              <a:t>契約內容填寫摘要說明</a:t>
            </a:r>
            <a:r>
              <a:rPr lang="en-US" altLang="zh-TW" sz="2000" dirty="0" smtClean="0">
                <a:solidFill>
                  <a:srgbClr val="FFFFFF"/>
                </a:solidFill>
                <a:latin typeface="標楷體" panose="03000509000000000000" pitchFamily="65" charset="-120"/>
                <a:ea typeface="標楷體" panose="03000509000000000000" pitchFamily="65" charset="-120"/>
              </a:rPr>
              <a:t>(10/11</a:t>
            </a:r>
            <a:r>
              <a:rPr lang="en-US" altLang="zh-TW" sz="2000" dirty="0">
                <a:solidFill>
                  <a:srgbClr val="FFFFFF"/>
                </a:solidFill>
                <a:latin typeface="標楷體" panose="03000509000000000000" pitchFamily="65" charset="-120"/>
                <a:ea typeface="標楷體" panose="03000509000000000000" pitchFamily="65" charset="-120"/>
              </a:rPr>
              <a:t>)</a:t>
            </a:r>
            <a:endParaRPr lang="zh-TW" altLang="en-US" dirty="0">
              <a:latin typeface="標楷體" panose="03000509000000000000" pitchFamily="65" charset="-120"/>
              <a:ea typeface="標楷體" panose="03000509000000000000" pitchFamily="65" charset="-120"/>
            </a:endParaRPr>
          </a:p>
        </p:txBody>
      </p:sp>
      <p:sp>
        <p:nvSpPr>
          <p:cNvPr id="8" name="矩形 7"/>
          <p:cNvSpPr/>
          <p:nvPr/>
        </p:nvSpPr>
        <p:spPr>
          <a:xfrm>
            <a:off x="519364"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勞務</a:t>
            </a:r>
            <a:r>
              <a:rPr lang="zh-TW" altLang="en-US" sz="2800" dirty="0" smtClean="0">
                <a:latin typeface="標楷體" panose="03000509000000000000" pitchFamily="65" charset="-120"/>
                <a:ea typeface="標楷體" panose="03000509000000000000" pitchFamily="65" charset="-120"/>
              </a:rPr>
              <a:t>契約</a:t>
            </a:r>
            <a:r>
              <a:rPr lang="en-US" altLang="zh-TW" sz="1200" dirty="0" smtClean="0">
                <a:latin typeface="標楷體" panose="03000509000000000000" pitchFamily="65" charset="-120"/>
                <a:ea typeface="標楷體" panose="03000509000000000000" pitchFamily="65" charset="-120"/>
              </a:rPr>
              <a:t>(109.06.30</a:t>
            </a:r>
            <a:r>
              <a:rPr lang="zh-TW" altLang="en-US" sz="1200" dirty="0" smtClean="0">
                <a:latin typeface="標楷體" panose="03000509000000000000" pitchFamily="65" charset="-120"/>
                <a:ea typeface="標楷體" panose="03000509000000000000" pitchFamily="65" charset="-120"/>
              </a:rPr>
              <a:t>版本</a:t>
            </a:r>
            <a:r>
              <a:rPr lang="en-US" altLang="zh-TW" sz="1200" dirty="0" smtClean="0">
                <a:latin typeface="標楷體" panose="03000509000000000000" pitchFamily="65" charset="-120"/>
                <a:ea typeface="標楷體" panose="03000509000000000000" pitchFamily="65" charset="-120"/>
              </a:rPr>
              <a:t>)</a:t>
            </a:r>
            <a:endParaRPr lang="zh-TW" altLang="en-US" sz="2800" dirty="0">
              <a:latin typeface="標楷體" panose="03000509000000000000" pitchFamily="65" charset="-120"/>
              <a:ea typeface="標楷體" panose="03000509000000000000" pitchFamily="65" charset="-120"/>
            </a:endParaRPr>
          </a:p>
        </p:txBody>
      </p:sp>
      <p:sp>
        <p:nvSpPr>
          <p:cNvPr id="21" name="矩形 20"/>
          <p:cNvSpPr/>
          <p:nvPr/>
        </p:nvSpPr>
        <p:spPr>
          <a:xfrm>
            <a:off x="4788023"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財物</a:t>
            </a:r>
            <a:r>
              <a:rPr lang="zh-TW" altLang="en-US" sz="2800" dirty="0" smtClean="0">
                <a:latin typeface="標楷體" panose="03000509000000000000" pitchFamily="65" charset="-120"/>
                <a:ea typeface="標楷體" panose="03000509000000000000" pitchFamily="65" charset="-120"/>
              </a:rPr>
              <a:t>契約</a:t>
            </a:r>
            <a:r>
              <a:rPr lang="en-US" altLang="zh-TW" sz="1200" dirty="0">
                <a:latin typeface="標楷體" panose="03000509000000000000" pitchFamily="65" charset="-120"/>
                <a:ea typeface="標楷體" panose="03000509000000000000" pitchFamily="65" charset="-120"/>
              </a:rPr>
              <a:t>(</a:t>
            </a:r>
            <a:r>
              <a:rPr lang="en-US" altLang="zh-TW" sz="1200" dirty="0" smtClean="0">
                <a:latin typeface="標楷體" panose="03000509000000000000" pitchFamily="65" charset="-120"/>
                <a:ea typeface="標楷體" panose="03000509000000000000" pitchFamily="65" charset="-120"/>
              </a:rPr>
              <a:t>109.01.15</a:t>
            </a:r>
            <a:r>
              <a:rPr lang="zh-TW" altLang="en-US" sz="1200" dirty="0" smtClean="0">
                <a:latin typeface="標楷體" panose="03000509000000000000" pitchFamily="65" charset="-120"/>
                <a:ea typeface="標楷體" panose="03000509000000000000" pitchFamily="65" charset="-120"/>
              </a:rPr>
              <a:t>版本</a:t>
            </a:r>
            <a:r>
              <a:rPr lang="en-US" altLang="zh-TW" sz="1200" dirty="0">
                <a:latin typeface="標楷體" panose="03000509000000000000" pitchFamily="65" charset="-120"/>
                <a:ea typeface="標楷體" panose="03000509000000000000" pitchFamily="65" charset="-120"/>
              </a:rPr>
              <a:t>)</a:t>
            </a:r>
            <a:endParaRPr lang="zh-TW" altLang="en-US" sz="1200" dirty="0">
              <a:latin typeface="標楷體" panose="03000509000000000000" pitchFamily="65" charset="-120"/>
              <a:ea typeface="標楷體" panose="03000509000000000000" pitchFamily="65" charset="-120"/>
            </a:endParaRPr>
          </a:p>
        </p:txBody>
      </p:sp>
      <p:sp>
        <p:nvSpPr>
          <p:cNvPr id="4" name="文字方塊 3"/>
          <p:cNvSpPr txBox="1"/>
          <p:nvPr/>
        </p:nvSpPr>
        <p:spPr>
          <a:xfrm>
            <a:off x="531156" y="1484784"/>
            <a:ext cx="3960000" cy="3970318"/>
          </a:xfrm>
          <a:prstGeom prst="rect">
            <a:avLst/>
          </a:prstGeom>
          <a:solidFill>
            <a:schemeClr val="bg1">
              <a:lumMod val="85000"/>
              <a:lumOff val="15000"/>
            </a:schemeClr>
          </a:solidFill>
        </p:spPr>
        <p:txBody>
          <a:bodyPr wrap="square" rtlCol="0">
            <a:spAutoFit/>
          </a:bodyPr>
          <a:lstStyle/>
          <a:p>
            <a:r>
              <a:rPr lang="zh-TW" altLang="zh-TW" sz="1600" b="1" dirty="0" smtClean="0">
                <a:latin typeface="標楷體" panose="03000509000000000000" pitchFamily="65" charset="-120"/>
                <a:ea typeface="標楷體" panose="03000509000000000000" pitchFamily="65" charset="-120"/>
              </a:rPr>
              <a:t>第十二條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驗收</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0000"/>
                </a:solidFill>
                <a:latin typeface="標楷體" panose="03000509000000000000" pitchFamily="65" charset="-120"/>
                <a:ea typeface="標楷體" panose="03000509000000000000" pitchFamily="65" charset="-120"/>
              </a:rPr>
              <a:t>必填</a:t>
            </a:r>
            <a:r>
              <a:rPr lang="zh-TW" altLang="en-US" sz="1600" b="1" dirty="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1200"/>
              </a:spcBef>
              <a:spcAft>
                <a:spcPts val="600"/>
              </a:spcAft>
            </a:pP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二</a:t>
            </a: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驗收程序</a:t>
            </a: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由機關擇需要者於招標時載明</a:t>
            </a:r>
            <a:r>
              <a:rPr lang="en-US" altLang="zh-TW" sz="1600" b="1" dirty="0">
                <a:latin typeface="標楷體" panose="03000509000000000000" pitchFamily="65" charset="-120"/>
                <a:ea typeface="標楷體" panose="03000509000000000000" pitchFamily="65" charset="-120"/>
              </a:rPr>
              <a:t>)</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600"/>
              </a:spcBef>
              <a:spcAft>
                <a:spcPts val="600"/>
              </a:spcAft>
            </a:pPr>
            <a:r>
              <a:rPr lang="zh-TW" altLang="en-US" sz="1600" dirty="0" smtClean="0">
                <a:solidFill>
                  <a:srgbClr val="FF0000"/>
                </a:solidFill>
                <a:latin typeface="標楷體" panose="03000509000000000000" pitchFamily="65" charset="-120"/>
                <a:ea typeface="標楷體" panose="03000509000000000000" pitchFamily="65" charset="-120"/>
              </a:rPr>
              <a:t>█</a:t>
            </a:r>
            <a:r>
              <a:rPr lang="en-US" altLang="zh-TW" sz="1600" dirty="0" smtClean="0">
                <a:latin typeface="標楷體" panose="03000509000000000000" pitchFamily="65" charset="-120"/>
                <a:ea typeface="標楷體" panose="03000509000000000000" pitchFamily="65" charset="-120"/>
              </a:rPr>
              <a:t>1</a:t>
            </a:r>
            <a:r>
              <a:rPr lang="en-US" altLang="zh-TW" sz="1600" dirty="0">
                <a:latin typeface="標楷體" panose="03000509000000000000" pitchFamily="65" charset="-120"/>
                <a:ea typeface="標楷體" panose="03000509000000000000" pitchFamily="65" charset="-120"/>
              </a:rPr>
              <a:t>.</a:t>
            </a:r>
            <a:r>
              <a:rPr lang="zh-TW" altLang="zh-TW" sz="1600" dirty="0">
                <a:latin typeface="標楷體" panose="03000509000000000000" pitchFamily="65" charset="-120"/>
                <a:ea typeface="標楷體" panose="03000509000000000000" pitchFamily="65" charset="-120"/>
              </a:rPr>
              <a:t>廠商應於履約標的預定完成履約</a:t>
            </a:r>
            <a:r>
              <a:rPr lang="zh-TW" altLang="zh-TW" sz="1600" dirty="0" smtClean="0">
                <a:latin typeface="標楷體" panose="03000509000000000000" pitchFamily="65" charset="-120"/>
                <a:ea typeface="標楷體" panose="03000509000000000000" pitchFamily="65" charset="-120"/>
              </a:rPr>
              <a:t>日</a:t>
            </a:r>
            <a:r>
              <a:rPr lang="en-US" altLang="zh-TW" sz="1600" dirty="0" smtClean="0">
                <a:latin typeface="標楷體" panose="03000509000000000000" pitchFamily="65" charset="-120"/>
                <a:ea typeface="標楷體" panose="03000509000000000000" pitchFamily="65" charset="-120"/>
              </a:rPr>
              <a:t/>
            </a:r>
            <a:br>
              <a:rPr lang="en-US" altLang="zh-TW" sz="1600" dirty="0" smtClean="0">
                <a:latin typeface="標楷體" panose="03000509000000000000" pitchFamily="65" charset="-120"/>
                <a:ea typeface="標楷體" panose="03000509000000000000" pitchFamily="65" charset="-120"/>
              </a:rPr>
            </a:br>
            <a:r>
              <a:rPr lang="zh-TW" altLang="en-US" sz="1600" dirty="0">
                <a:latin typeface="標楷體" panose="03000509000000000000" pitchFamily="65" charset="-120"/>
                <a:ea typeface="標楷體" panose="03000509000000000000" pitchFamily="65" charset="-120"/>
              </a:rPr>
              <a:t>　</a:t>
            </a:r>
            <a:r>
              <a:rPr lang="zh-TW" altLang="zh-TW" sz="1600" dirty="0" smtClean="0">
                <a:latin typeface="標楷體" panose="03000509000000000000" pitchFamily="65" charset="-120"/>
                <a:ea typeface="標楷體" panose="03000509000000000000" pitchFamily="65" charset="-120"/>
              </a:rPr>
              <a:t>前</a:t>
            </a:r>
            <a:r>
              <a:rPr lang="zh-TW" altLang="zh-TW" sz="1600" dirty="0">
                <a:latin typeface="標楷體" panose="03000509000000000000" pitchFamily="65" charset="-120"/>
                <a:ea typeface="標楷體" panose="03000509000000000000" pitchFamily="65" charset="-120"/>
              </a:rPr>
              <a:t>或完成履約當日，將完成履約</a:t>
            </a:r>
            <a:r>
              <a:rPr lang="zh-TW" altLang="zh-TW" sz="1600" dirty="0" smtClean="0">
                <a:latin typeface="標楷體" panose="03000509000000000000" pitchFamily="65" charset="-120"/>
                <a:ea typeface="標楷體" panose="03000509000000000000" pitchFamily="65" charset="-120"/>
              </a:rPr>
              <a:t>日期</a:t>
            </a:r>
            <a:r>
              <a:rPr lang="en-US" altLang="zh-TW" sz="1600" dirty="0">
                <a:latin typeface="標楷體" panose="03000509000000000000" pitchFamily="65" charset="-120"/>
                <a:ea typeface="標楷體" panose="03000509000000000000" pitchFamily="65" charset="-120"/>
              </a:rPr>
              <a:t/>
            </a:r>
            <a:br>
              <a:rPr lang="en-US" altLang="zh-TW" sz="1600" dirty="0">
                <a:latin typeface="標楷體" panose="03000509000000000000" pitchFamily="65" charset="-120"/>
                <a:ea typeface="標楷體" panose="03000509000000000000" pitchFamily="65" charset="-120"/>
              </a:rPr>
            </a:br>
            <a:r>
              <a:rPr lang="zh-TW" altLang="en-US" sz="1600" dirty="0" smtClean="0">
                <a:latin typeface="標楷體" panose="03000509000000000000" pitchFamily="65" charset="-120"/>
                <a:ea typeface="標楷體" panose="03000509000000000000" pitchFamily="65" charset="-120"/>
              </a:rPr>
              <a:t>　</a:t>
            </a:r>
            <a:r>
              <a:rPr lang="zh-TW" altLang="zh-TW" sz="1600" dirty="0" smtClean="0">
                <a:latin typeface="標楷體" panose="03000509000000000000" pitchFamily="65" charset="-120"/>
                <a:ea typeface="標楷體" panose="03000509000000000000" pitchFamily="65" charset="-120"/>
              </a:rPr>
              <a:t>書面</a:t>
            </a:r>
            <a:r>
              <a:rPr lang="zh-TW" altLang="zh-TW" sz="1600" dirty="0">
                <a:latin typeface="標楷體" panose="03000509000000000000" pitchFamily="65" charset="-120"/>
                <a:ea typeface="標楷體" panose="03000509000000000000" pitchFamily="65" charset="-120"/>
              </a:rPr>
              <a:t>通知</a:t>
            </a:r>
            <a:r>
              <a:rPr lang="zh-TW" altLang="zh-TW" sz="1600" dirty="0" smtClean="0">
                <a:latin typeface="標楷體" panose="03000509000000000000" pitchFamily="65" charset="-120"/>
                <a:ea typeface="標楷體" panose="03000509000000000000" pitchFamily="65" charset="-120"/>
              </a:rPr>
              <a:t>機關</a:t>
            </a:r>
            <a:r>
              <a:rPr lang="zh-TW" altLang="en-US" sz="1600" dirty="0" smtClean="0">
                <a:latin typeface="標楷體" panose="03000509000000000000" pitchFamily="65" charset="-120"/>
                <a:ea typeface="標楷體" panose="03000509000000000000" pitchFamily="65" charset="-120"/>
              </a:rPr>
              <a:t>。</a:t>
            </a:r>
            <a:r>
              <a:rPr lang="en-US" altLang="zh-TW" sz="1600" dirty="0" smtClean="0">
                <a:latin typeface="標楷體" panose="03000509000000000000" pitchFamily="65" charset="-120"/>
                <a:ea typeface="標楷體" panose="03000509000000000000" pitchFamily="65" charset="-120"/>
              </a:rPr>
              <a:t>…</a:t>
            </a:r>
          </a:p>
          <a:p>
            <a:pPr>
              <a:spcBef>
                <a:spcPts val="600"/>
              </a:spcBef>
              <a:spcAft>
                <a:spcPts val="600"/>
              </a:spcAft>
            </a:pPr>
            <a:r>
              <a:rPr lang="zh-TW" altLang="zh-TW" sz="1600" dirty="0" smtClean="0">
                <a:latin typeface="標楷體" panose="03000509000000000000" pitchFamily="65" charset="-120"/>
                <a:ea typeface="標楷體" panose="03000509000000000000" pitchFamily="65" charset="-120"/>
              </a:rPr>
              <a:t>□</a:t>
            </a:r>
            <a:r>
              <a:rPr lang="en-US" altLang="zh-TW" sz="1600" dirty="0">
                <a:latin typeface="標楷體" panose="03000509000000000000" pitchFamily="65" charset="-120"/>
                <a:ea typeface="標楷體" panose="03000509000000000000" pitchFamily="65" charset="-120"/>
              </a:rPr>
              <a:t>2.</a:t>
            </a:r>
            <a:r>
              <a:rPr lang="zh-TW" altLang="zh-TW" sz="1600" dirty="0">
                <a:latin typeface="標楷體" panose="03000509000000000000" pitchFamily="65" charset="-120"/>
                <a:ea typeface="標楷體" panose="03000509000000000000" pitchFamily="65" charset="-120"/>
              </a:rPr>
              <a:t>履約標的完成履約後，有初驗</a:t>
            </a:r>
            <a:r>
              <a:rPr lang="zh-TW" altLang="zh-TW" sz="1600" dirty="0" smtClean="0">
                <a:latin typeface="標楷體" panose="03000509000000000000" pitchFamily="65" charset="-120"/>
                <a:ea typeface="標楷體" panose="03000509000000000000" pitchFamily="65" charset="-120"/>
              </a:rPr>
              <a:t>程序</a:t>
            </a:r>
            <a:r>
              <a:rPr lang="en-US" altLang="zh-TW" sz="1600" dirty="0" smtClean="0">
                <a:latin typeface="標楷體" panose="03000509000000000000" pitchFamily="65" charset="-120"/>
                <a:ea typeface="標楷體" panose="03000509000000000000" pitchFamily="65" charset="-120"/>
              </a:rPr>
              <a:t/>
            </a:r>
            <a:br>
              <a:rPr lang="en-US" altLang="zh-TW" sz="1600" dirty="0" smtClean="0">
                <a:latin typeface="標楷體" panose="03000509000000000000" pitchFamily="65" charset="-120"/>
                <a:ea typeface="標楷體" panose="03000509000000000000" pitchFamily="65" charset="-120"/>
              </a:rPr>
            </a:br>
            <a:r>
              <a:rPr lang="zh-TW" altLang="en-US" sz="1600" dirty="0" smtClean="0">
                <a:latin typeface="標楷體" panose="03000509000000000000" pitchFamily="65" charset="-120"/>
                <a:ea typeface="標楷體" panose="03000509000000000000" pitchFamily="65" charset="-120"/>
              </a:rPr>
              <a:t>　</a:t>
            </a:r>
            <a:r>
              <a:rPr lang="zh-TW" altLang="zh-TW" sz="1600" dirty="0" smtClean="0">
                <a:latin typeface="標楷體" panose="03000509000000000000" pitchFamily="65" charset="-120"/>
                <a:ea typeface="標楷體" panose="03000509000000000000" pitchFamily="65" charset="-120"/>
              </a:rPr>
              <a:t>者，</a:t>
            </a:r>
            <a:r>
              <a:rPr lang="en-US" altLang="zh-TW" sz="1600" dirty="0" smtClean="0">
                <a:latin typeface="標楷體" panose="03000509000000000000" pitchFamily="65" charset="-120"/>
                <a:ea typeface="標楷體" panose="03000509000000000000" pitchFamily="65" charset="-120"/>
              </a:rPr>
              <a:t>…</a:t>
            </a:r>
            <a:r>
              <a:rPr lang="en-US" altLang="zh-TW" sz="1600" dirty="0" smtClean="0">
                <a:solidFill>
                  <a:srgbClr val="FF0000"/>
                </a:solidFill>
                <a:latin typeface="標楷體" panose="03000509000000000000" pitchFamily="65" charset="-120"/>
                <a:ea typeface="標楷體" panose="03000509000000000000" pitchFamily="65" charset="-120"/>
              </a:rPr>
              <a:t>(</a:t>
            </a:r>
            <a:r>
              <a:rPr lang="zh-TW" altLang="en-US" sz="1600" dirty="0" smtClean="0">
                <a:solidFill>
                  <a:srgbClr val="FF0000"/>
                </a:solidFill>
                <a:latin typeface="標楷體" panose="03000509000000000000" pitchFamily="65" charset="-120"/>
                <a:ea typeface="標楷體" panose="03000509000000000000" pitchFamily="65" charset="-120"/>
              </a:rPr>
              <a:t>公告金額以上之採購</a:t>
            </a:r>
            <a:r>
              <a:rPr lang="en-US" altLang="zh-TW" sz="1600" dirty="0" smtClean="0">
                <a:solidFill>
                  <a:srgbClr val="FF0000"/>
                </a:solidFill>
                <a:latin typeface="標楷體" panose="03000509000000000000" pitchFamily="65" charset="-120"/>
                <a:ea typeface="標楷體" panose="03000509000000000000" pitchFamily="65" charset="-120"/>
              </a:rPr>
              <a:t>)</a:t>
            </a:r>
          </a:p>
          <a:p>
            <a:pPr>
              <a:spcBef>
                <a:spcPts val="600"/>
              </a:spcBef>
              <a:spcAft>
                <a:spcPts val="600"/>
              </a:spcAft>
            </a:pPr>
            <a:r>
              <a:rPr lang="zh-TW" altLang="zh-TW" sz="1600" dirty="0">
                <a:latin typeface="標楷體" panose="03000509000000000000" pitchFamily="65" charset="-120"/>
                <a:ea typeface="標楷體" panose="03000509000000000000" pitchFamily="65" charset="-120"/>
              </a:rPr>
              <a:t>□</a:t>
            </a:r>
            <a:r>
              <a:rPr lang="en-US" altLang="zh-TW" sz="1600" dirty="0">
                <a:latin typeface="標楷體" panose="03000509000000000000" pitchFamily="65" charset="-120"/>
                <a:ea typeface="標楷體" panose="03000509000000000000" pitchFamily="65" charset="-120"/>
              </a:rPr>
              <a:t>3.</a:t>
            </a:r>
            <a:r>
              <a:rPr lang="zh-TW" altLang="zh-TW" sz="1600" dirty="0">
                <a:latin typeface="標楷體" panose="03000509000000000000" pitchFamily="65" charset="-120"/>
                <a:ea typeface="標楷體" panose="03000509000000000000" pitchFamily="65" charset="-120"/>
              </a:rPr>
              <a:t>履約標的完成履約後，無初驗</a:t>
            </a:r>
            <a:r>
              <a:rPr lang="zh-TW" altLang="zh-TW" sz="1600" dirty="0" smtClean="0">
                <a:latin typeface="標楷體" panose="03000509000000000000" pitchFamily="65" charset="-120"/>
                <a:ea typeface="標楷體" panose="03000509000000000000" pitchFamily="65" charset="-120"/>
              </a:rPr>
              <a:t>程序</a:t>
            </a:r>
            <a:r>
              <a:rPr lang="en-US" altLang="zh-TW" sz="1600" dirty="0" smtClean="0">
                <a:latin typeface="標楷體" panose="03000509000000000000" pitchFamily="65" charset="-120"/>
                <a:ea typeface="標楷體" panose="03000509000000000000" pitchFamily="65" charset="-120"/>
              </a:rPr>
              <a:t/>
            </a:r>
            <a:br>
              <a:rPr lang="en-US" altLang="zh-TW" sz="1600" dirty="0" smtClean="0">
                <a:latin typeface="標楷體" panose="03000509000000000000" pitchFamily="65" charset="-120"/>
                <a:ea typeface="標楷體" panose="03000509000000000000" pitchFamily="65" charset="-120"/>
              </a:rPr>
            </a:br>
            <a:r>
              <a:rPr lang="zh-TW" altLang="en-US" sz="1600" dirty="0" smtClean="0">
                <a:latin typeface="標楷體" panose="03000509000000000000" pitchFamily="65" charset="-120"/>
                <a:ea typeface="標楷體" panose="03000509000000000000" pitchFamily="65" charset="-120"/>
              </a:rPr>
              <a:t>　</a:t>
            </a:r>
            <a:r>
              <a:rPr lang="zh-TW" altLang="zh-TW" sz="1600" dirty="0" smtClean="0">
                <a:latin typeface="標楷體" panose="03000509000000000000" pitchFamily="65" charset="-120"/>
                <a:ea typeface="標楷體" panose="03000509000000000000" pitchFamily="65" charset="-120"/>
              </a:rPr>
              <a:t>者，</a:t>
            </a:r>
            <a:r>
              <a:rPr lang="en-US" altLang="zh-TW" sz="1600" dirty="0" smtClean="0">
                <a:latin typeface="標楷體" panose="03000509000000000000" pitchFamily="65" charset="-120"/>
                <a:ea typeface="標楷體" panose="03000509000000000000" pitchFamily="65" charset="-120"/>
              </a:rPr>
              <a:t>…</a:t>
            </a:r>
            <a:r>
              <a:rPr lang="en-US" altLang="zh-TW" sz="1600" dirty="0" smtClean="0">
                <a:solidFill>
                  <a:srgbClr val="FF0000"/>
                </a:solidFill>
                <a:latin typeface="標楷體" panose="03000509000000000000" pitchFamily="65" charset="-120"/>
                <a:ea typeface="標楷體" panose="03000509000000000000" pitchFamily="65" charset="-120"/>
              </a:rPr>
              <a:t>(</a:t>
            </a:r>
            <a:r>
              <a:rPr lang="zh-TW" altLang="en-US" sz="1600" dirty="0" smtClean="0">
                <a:solidFill>
                  <a:srgbClr val="FF0000"/>
                </a:solidFill>
                <a:latin typeface="標楷體" panose="03000509000000000000" pitchFamily="65" charset="-120"/>
                <a:ea typeface="標楷體" panose="03000509000000000000" pitchFamily="65" charset="-120"/>
              </a:rPr>
              <a:t>未達公告金額之</a:t>
            </a:r>
            <a:r>
              <a:rPr lang="zh-TW" altLang="en-US" sz="1600" dirty="0">
                <a:solidFill>
                  <a:srgbClr val="FF0000"/>
                </a:solidFill>
                <a:latin typeface="標楷體" panose="03000509000000000000" pitchFamily="65" charset="-120"/>
                <a:ea typeface="標楷體" panose="03000509000000000000" pitchFamily="65" charset="-120"/>
              </a:rPr>
              <a:t>採購</a:t>
            </a:r>
            <a:r>
              <a:rPr lang="en-US" altLang="zh-TW" sz="1600" dirty="0">
                <a:solidFill>
                  <a:srgbClr val="FF0000"/>
                </a:solidFill>
                <a:latin typeface="標楷體" panose="03000509000000000000" pitchFamily="65" charset="-120"/>
                <a:ea typeface="標楷體" panose="03000509000000000000" pitchFamily="65" charset="-120"/>
              </a:rPr>
              <a:t>)</a:t>
            </a:r>
            <a:endParaRPr lang="en-US" altLang="zh-TW" sz="1600" dirty="0" smtClean="0">
              <a:solidFill>
                <a:srgbClr val="FF0000"/>
              </a:solidFill>
              <a:latin typeface="標楷體" panose="03000509000000000000" pitchFamily="65" charset="-120"/>
              <a:ea typeface="標楷體" panose="03000509000000000000" pitchFamily="65" charset="-120"/>
            </a:endParaRPr>
          </a:p>
          <a:p>
            <a:pPr>
              <a:spcBef>
                <a:spcPts val="600"/>
              </a:spcBef>
              <a:spcAft>
                <a:spcPts val="600"/>
              </a:spcAft>
            </a:pPr>
            <a:r>
              <a:rPr lang="zh-TW" altLang="zh-TW" sz="1600" dirty="0">
                <a:latin typeface="標楷體" panose="03000509000000000000" pitchFamily="65" charset="-120"/>
                <a:ea typeface="標楷體" panose="03000509000000000000" pitchFamily="65" charset="-120"/>
              </a:rPr>
              <a:t>□</a:t>
            </a:r>
            <a:r>
              <a:rPr lang="en-US" altLang="zh-TW" sz="1600" dirty="0">
                <a:latin typeface="標楷體" panose="03000509000000000000" pitchFamily="65" charset="-120"/>
                <a:ea typeface="標楷體" panose="03000509000000000000" pitchFamily="65" charset="-120"/>
              </a:rPr>
              <a:t>4.</a:t>
            </a:r>
            <a:r>
              <a:rPr lang="zh-TW" altLang="zh-TW" sz="1600" dirty="0" smtClean="0">
                <a:latin typeface="標楷體" panose="03000509000000000000" pitchFamily="65" charset="-120"/>
                <a:ea typeface="標楷體" panose="03000509000000000000" pitchFamily="65" charset="-120"/>
              </a:rPr>
              <a:t>其他</a:t>
            </a:r>
            <a:r>
              <a:rPr lang="en-US" altLang="zh-TW" sz="1600" dirty="0" smtClean="0">
                <a:latin typeface="標楷體" panose="03000509000000000000" pitchFamily="65" charset="-120"/>
                <a:ea typeface="標楷體" panose="03000509000000000000" pitchFamily="65" charset="-120"/>
              </a:rPr>
              <a:t>:</a:t>
            </a:r>
            <a:r>
              <a:rPr lang="zh-TW" altLang="en-US" sz="1600" u="sng" dirty="0">
                <a:solidFill>
                  <a:srgbClr val="FFC000"/>
                </a:solidFill>
                <a:latin typeface="標楷體" panose="03000509000000000000" pitchFamily="65" charset="-120"/>
                <a:ea typeface="標楷體" panose="03000509000000000000" pitchFamily="65" charset="-120"/>
              </a:rPr>
              <a:t>視需要載明，無者免</a:t>
            </a:r>
            <a:r>
              <a:rPr lang="zh-TW" altLang="en-US" sz="1600" u="sng" dirty="0" smtClean="0">
                <a:solidFill>
                  <a:srgbClr val="FFC000"/>
                </a:solidFill>
                <a:latin typeface="標楷體" panose="03000509000000000000" pitchFamily="65" charset="-120"/>
                <a:ea typeface="標楷體" panose="03000509000000000000" pitchFamily="65" charset="-120"/>
              </a:rPr>
              <a:t>填</a:t>
            </a:r>
            <a:r>
              <a:rPr lang="zh-TW" altLang="en-US" sz="1600" dirty="0" smtClean="0">
                <a:latin typeface="標楷體" panose="03000509000000000000" pitchFamily="65" charset="-120"/>
                <a:ea typeface="標楷體" panose="03000509000000000000" pitchFamily="65" charset="-120"/>
              </a:rPr>
              <a:t>。</a:t>
            </a:r>
            <a:endParaRPr lang="en-US" altLang="zh-TW" sz="1600" dirty="0" smtClean="0">
              <a:latin typeface="標楷體" panose="03000509000000000000" pitchFamily="65" charset="-120"/>
              <a:ea typeface="標楷體" panose="03000509000000000000" pitchFamily="65" charset="-120"/>
            </a:endParaRPr>
          </a:p>
          <a:p>
            <a:pPr>
              <a:spcBef>
                <a:spcPts val="600"/>
              </a:spcBef>
              <a:spcAft>
                <a:spcPts val="600"/>
              </a:spcAft>
            </a:pPr>
            <a:endParaRPr lang="en-US" altLang="zh-TW" sz="1600" dirty="0" smtClean="0">
              <a:latin typeface="標楷體" panose="03000509000000000000" pitchFamily="65" charset="-120"/>
              <a:ea typeface="標楷體" panose="03000509000000000000" pitchFamily="65" charset="-120"/>
            </a:endParaRPr>
          </a:p>
        </p:txBody>
      </p:sp>
      <p:sp>
        <p:nvSpPr>
          <p:cNvPr id="22" name="文字方塊 21"/>
          <p:cNvSpPr txBox="1"/>
          <p:nvPr/>
        </p:nvSpPr>
        <p:spPr>
          <a:xfrm>
            <a:off x="4788023" y="1484784"/>
            <a:ext cx="3960000" cy="3970318"/>
          </a:xfrm>
          <a:prstGeom prst="rect">
            <a:avLst/>
          </a:prstGeom>
          <a:solidFill>
            <a:schemeClr val="bg1">
              <a:lumMod val="85000"/>
              <a:lumOff val="15000"/>
            </a:schemeClr>
          </a:solidFill>
        </p:spPr>
        <p:txBody>
          <a:bodyPr wrap="square" rtlCol="0">
            <a:spAutoFit/>
          </a:bodyPr>
          <a:lstStyle/>
          <a:p>
            <a:r>
              <a:rPr lang="zh-TW" altLang="zh-TW" sz="1600" b="1" dirty="0" smtClean="0">
                <a:latin typeface="標楷體" panose="03000509000000000000" pitchFamily="65" charset="-120"/>
                <a:ea typeface="標楷體" panose="03000509000000000000" pitchFamily="65" charset="-120"/>
              </a:rPr>
              <a:t>第十二條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驗收</a:t>
            </a:r>
            <a:r>
              <a:rPr lang="zh-TW" altLang="en-US" sz="1600" b="1" dirty="0">
                <a:latin typeface="標楷體" panose="03000509000000000000" pitchFamily="65" charset="-120"/>
                <a:ea typeface="標楷體" panose="03000509000000000000" pitchFamily="65" charset="-120"/>
              </a:rPr>
              <a:t>（</a:t>
            </a:r>
            <a:r>
              <a:rPr lang="zh-TW" altLang="en-US" sz="1600" b="1" dirty="0">
                <a:solidFill>
                  <a:srgbClr val="FF0000"/>
                </a:solidFill>
                <a:latin typeface="標楷體" panose="03000509000000000000" pitchFamily="65" charset="-120"/>
                <a:ea typeface="標楷體" panose="03000509000000000000" pitchFamily="65" charset="-120"/>
              </a:rPr>
              <a:t>必填</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1200"/>
              </a:spcBef>
              <a:spcAft>
                <a:spcPts val="600"/>
              </a:spcAft>
            </a:pP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二</a:t>
            </a: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驗收程序</a:t>
            </a: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由機關擇需要者於招標時載明</a:t>
            </a:r>
            <a:r>
              <a:rPr lang="en-US" altLang="zh-TW" sz="1600" b="1" dirty="0">
                <a:latin typeface="標楷體" panose="03000509000000000000" pitchFamily="65" charset="-120"/>
                <a:ea typeface="標楷體" panose="03000509000000000000" pitchFamily="65" charset="-120"/>
              </a:rPr>
              <a:t>)</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600"/>
              </a:spcBef>
              <a:spcAft>
                <a:spcPts val="600"/>
              </a:spcAft>
            </a:pPr>
            <a:r>
              <a:rPr lang="zh-TW" altLang="en-US" sz="1600" dirty="0" smtClean="0">
                <a:solidFill>
                  <a:srgbClr val="FF0000"/>
                </a:solidFill>
                <a:latin typeface="標楷體" panose="03000509000000000000" pitchFamily="65" charset="-120"/>
                <a:ea typeface="標楷體" panose="03000509000000000000" pitchFamily="65" charset="-120"/>
              </a:rPr>
              <a:t>█</a:t>
            </a:r>
            <a:r>
              <a:rPr lang="zh-TW" altLang="en-US" sz="1600" dirty="0">
                <a:latin typeface="標楷體" panose="03000509000000000000" pitchFamily="65" charset="-120"/>
                <a:ea typeface="標楷體" panose="03000509000000000000" pitchFamily="65" charset="-120"/>
              </a:rPr>
              <a:t>廠商應於履約標的預定完成履約</a:t>
            </a:r>
            <a:r>
              <a:rPr lang="zh-TW" altLang="en-US" sz="1600" dirty="0" smtClean="0">
                <a:latin typeface="標楷體" panose="03000509000000000000" pitchFamily="65" charset="-120"/>
                <a:ea typeface="標楷體" panose="03000509000000000000" pitchFamily="65" charset="-120"/>
              </a:rPr>
              <a:t>日前</a:t>
            </a:r>
            <a:r>
              <a:rPr lang="en-US" altLang="zh-TW" sz="1600" dirty="0" smtClean="0">
                <a:latin typeface="標楷體" panose="03000509000000000000" pitchFamily="65" charset="-120"/>
                <a:ea typeface="標楷體" panose="03000509000000000000" pitchFamily="65" charset="-120"/>
              </a:rPr>
              <a:t/>
            </a:r>
            <a:br>
              <a:rPr lang="en-US" altLang="zh-TW" sz="1600" dirty="0" smtClean="0">
                <a:latin typeface="標楷體" panose="03000509000000000000" pitchFamily="65" charset="-120"/>
                <a:ea typeface="標楷體" panose="03000509000000000000" pitchFamily="65" charset="-120"/>
              </a:rPr>
            </a:br>
            <a:r>
              <a:rPr lang="zh-TW" altLang="en-US" sz="1600" dirty="0">
                <a:latin typeface="標楷體" panose="03000509000000000000" pitchFamily="65" charset="-120"/>
                <a:ea typeface="標楷體" panose="03000509000000000000" pitchFamily="65" charset="-120"/>
              </a:rPr>
              <a:t>　</a:t>
            </a:r>
            <a:r>
              <a:rPr lang="zh-TW" altLang="en-US" sz="1600" dirty="0" smtClean="0">
                <a:latin typeface="標楷體" panose="03000509000000000000" pitchFamily="65" charset="-120"/>
                <a:ea typeface="標楷體" panose="03000509000000000000" pitchFamily="65" charset="-120"/>
              </a:rPr>
              <a:t>或</a:t>
            </a:r>
            <a:r>
              <a:rPr lang="zh-TW" altLang="en-US" sz="1600" dirty="0">
                <a:latin typeface="標楷體" panose="03000509000000000000" pitchFamily="65" charset="-120"/>
                <a:ea typeface="標楷體" panose="03000509000000000000" pitchFamily="65" charset="-120"/>
              </a:rPr>
              <a:t>完成履約當日，將完成履約日期</a:t>
            </a:r>
            <a:r>
              <a:rPr lang="zh-TW" altLang="en-US" sz="1600" dirty="0" smtClean="0">
                <a:latin typeface="標楷體" panose="03000509000000000000" pitchFamily="65" charset="-120"/>
                <a:ea typeface="標楷體" panose="03000509000000000000" pitchFamily="65" charset="-120"/>
              </a:rPr>
              <a:t>書</a:t>
            </a:r>
            <a:r>
              <a:rPr lang="en-US" altLang="zh-TW" sz="1600" dirty="0" smtClean="0">
                <a:latin typeface="標楷體" panose="03000509000000000000" pitchFamily="65" charset="-120"/>
                <a:ea typeface="標楷體" panose="03000509000000000000" pitchFamily="65" charset="-120"/>
              </a:rPr>
              <a:t/>
            </a:r>
            <a:br>
              <a:rPr lang="en-US" altLang="zh-TW" sz="1600" dirty="0" smtClean="0">
                <a:latin typeface="標楷體" panose="03000509000000000000" pitchFamily="65" charset="-120"/>
                <a:ea typeface="標楷體" panose="03000509000000000000" pitchFamily="65" charset="-120"/>
              </a:rPr>
            </a:br>
            <a:r>
              <a:rPr lang="zh-TW" altLang="en-US" sz="1600" dirty="0" smtClean="0">
                <a:latin typeface="標楷體" panose="03000509000000000000" pitchFamily="65" charset="-120"/>
                <a:ea typeface="標楷體" panose="03000509000000000000" pitchFamily="65" charset="-120"/>
              </a:rPr>
              <a:t>　面</a:t>
            </a:r>
            <a:r>
              <a:rPr lang="zh-TW" altLang="en-US" sz="1600" dirty="0">
                <a:latin typeface="標楷體" panose="03000509000000000000" pitchFamily="65" charset="-120"/>
                <a:ea typeface="標楷體" panose="03000509000000000000" pitchFamily="65" charset="-120"/>
              </a:rPr>
              <a:t>通知機關</a:t>
            </a:r>
            <a:r>
              <a:rPr lang="zh-TW" altLang="en-US" sz="1600" dirty="0" smtClean="0">
                <a:latin typeface="標楷體" panose="03000509000000000000" pitchFamily="65" charset="-120"/>
                <a:ea typeface="標楷體" panose="03000509000000000000" pitchFamily="65" charset="-120"/>
              </a:rPr>
              <a:t>。</a:t>
            </a:r>
            <a:r>
              <a:rPr lang="en-US" altLang="zh-TW" sz="1600" dirty="0" smtClean="0">
                <a:latin typeface="標楷體" panose="03000509000000000000" pitchFamily="65" charset="-120"/>
                <a:ea typeface="標楷體" panose="03000509000000000000" pitchFamily="65" charset="-120"/>
              </a:rPr>
              <a:t>…</a:t>
            </a:r>
          </a:p>
          <a:p>
            <a:pPr>
              <a:spcBef>
                <a:spcPts val="600"/>
              </a:spcBef>
              <a:spcAft>
                <a:spcPts val="600"/>
              </a:spcAft>
            </a:pPr>
            <a:r>
              <a:rPr lang="zh-TW" altLang="zh-TW" sz="1600" dirty="0" smtClean="0">
                <a:latin typeface="標楷體" panose="03000509000000000000" pitchFamily="65" charset="-120"/>
                <a:ea typeface="標楷體" panose="03000509000000000000" pitchFamily="65" charset="-120"/>
              </a:rPr>
              <a:t>□</a:t>
            </a:r>
            <a:r>
              <a:rPr lang="zh-TW" altLang="en-US" sz="1600" dirty="0">
                <a:latin typeface="標楷體" panose="03000509000000000000" pitchFamily="65" charset="-120"/>
                <a:ea typeface="標楷體" panose="03000509000000000000" pitchFamily="65" charset="-120"/>
              </a:rPr>
              <a:t>履約標的完成履約後 有初驗</a:t>
            </a:r>
            <a:r>
              <a:rPr lang="zh-TW" altLang="en-US" sz="1600" dirty="0" smtClean="0">
                <a:latin typeface="標楷體" panose="03000509000000000000" pitchFamily="65" charset="-120"/>
                <a:ea typeface="標楷體" panose="03000509000000000000" pitchFamily="65" charset="-120"/>
              </a:rPr>
              <a:t>程序</a:t>
            </a:r>
            <a:r>
              <a:rPr lang="en-US" altLang="zh-TW" sz="1600" dirty="0" smtClean="0">
                <a:latin typeface="標楷體" panose="03000509000000000000" pitchFamily="65" charset="-120"/>
                <a:ea typeface="標楷體" panose="03000509000000000000" pitchFamily="65" charset="-120"/>
              </a:rPr>
              <a:t/>
            </a:r>
            <a:br>
              <a:rPr lang="en-US" altLang="zh-TW" sz="1600" dirty="0" smtClean="0">
                <a:latin typeface="標楷體" panose="03000509000000000000" pitchFamily="65" charset="-120"/>
                <a:ea typeface="標楷體" panose="03000509000000000000" pitchFamily="65" charset="-120"/>
              </a:rPr>
            </a:br>
            <a:r>
              <a:rPr lang="zh-TW" altLang="en-US" sz="1600" dirty="0">
                <a:latin typeface="標楷體" panose="03000509000000000000" pitchFamily="65" charset="-120"/>
                <a:ea typeface="標楷體" panose="03000509000000000000" pitchFamily="65" charset="-120"/>
              </a:rPr>
              <a:t>　</a:t>
            </a:r>
            <a:r>
              <a:rPr lang="zh-TW" altLang="en-US" sz="1600" dirty="0" smtClean="0">
                <a:latin typeface="標楷體" panose="03000509000000000000" pitchFamily="65" charset="-120"/>
                <a:ea typeface="標楷體" panose="03000509000000000000" pitchFamily="65" charset="-120"/>
              </a:rPr>
              <a:t>者</a:t>
            </a:r>
            <a:r>
              <a:rPr lang="zh-TW" altLang="en-US" sz="1600" dirty="0">
                <a:latin typeface="標楷體" panose="03000509000000000000" pitchFamily="65" charset="-120"/>
                <a:ea typeface="標楷體" panose="03000509000000000000" pitchFamily="65" charset="-120"/>
              </a:rPr>
              <a:t>，</a:t>
            </a:r>
            <a:r>
              <a:rPr lang="en-US" altLang="zh-TW" sz="1600" dirty="0" smtClean="0">
                <a:latin typeface="標楷體" panose="03000509000000000000" pitchFamily="65" charset="-120"/>
                <a:ea typeface="標楷體" panose="03000509000000000000" pitchFamily="65" charset="-120"/>
              </a:rPr>
              <a:t>…</a:t>
            </a:r>
            <a:r>
              <a:rPr lang="en-US" altLang="zh-TW" sz="1600" dirty="0" smtClean="0">
                <a:solidFill>
                  <a:srgbClr val="FF0000"/>
                </a:solidFill>
                <a:latin typeface="標楷體" panose="03000509000000000000" pitchFamily="65" charset="-120"/>
                <a:ea typeface="標楷體" panose="03000509000000000000" pitchFamily="65" charset="-120"/>
              </a:rPr>
              <a:t>(</a:t>
            </a:r>
            <a:r>
              <a:rPr lang="zh-TW" altLang="en-US" sz="1600" dirty="0" smtClean="0">
                <a:solidFill>
                  <a:srgbClr val="FF0000"/>
                </a:solidFill>
                <a:latin typeface="標楷體" panose="03000509000000000000" pitchFamily="65" charset="-120"/>
                <a:ea typeface="標楷體" panose="03000509000000000000" pitchFamily="65" charset="-120"/>
              </a:rPr>
              <a:t>公告金額以上之採購</a:t>
            </a:r>
            <a:r>
              <a:rPr lang="en-US" altLang="zh-TW" sz="1600" dirty="0" smtClean="0">
                <a:solidFill>
                  <a:srgbClr val="FF0000"/>
                </a:solidFill>
                <a:latin typeface="標楷體" panose="03000509000000000000" pitchFamily="65" charset="-120"/>
                <a:ea typeface="標楷體" panose="03000509000000000000" pitchFamily="65" charset="-120"/>
              </a:rPr>
              <a:t>)</a:t>
            </a:r>
          </a:p>
          <a:p>
            <a:pPr>
              <a:spcBef>
                <a:spcPts val="600"/>
              </a:spcBef>
              <a:spcAft>
                <a:spcPts val="600"/>
              </a:spcAft>
            </a:pPr>
            <a:r>
              <a:rPr lang="zh-TW" altLang="zh-TW" sz="1600" dirty="0" smtClean="0">
                <a:latin typeface="標楷體" panose="03000509000000000000" pitchFamily="65" charset="-120"/>
                <a:ea typeface="標楷體" panose="03000509000000000000" pitchFamily="65" charset="-120"/>
              </a:rPr>
              <a:t>□</a:t>
            </a:r>
            <a:r>
              <a:rPr lang="zh-TW" altLang="en-US" sz="1600" dirty="0">
                <a:latin typeface="標楷體" panose="03000509000000000000" pitchFamily="65" charset="-120"/>
                <a:ea typeface="標楷體" panose="03000509000000000000" pitchFamily="65" charset="-120"/>
              </a:rPr>
              <a:t>無初驗程序者</a:t>
            </a:r>
            <a:r>
              <a:rPr lang="zh-TW" altLang="zh-TW" sz="1600" dirty="0" smtClean="0">
                <a:latin typeface="標楷體" panose="03000509000000000000" pitchFamily="65" charset="-120"/>
                <a:ea typeface="標楷體" panose="03000509000000000000" pitchFamily="65" charset="-120"/>
              </a:rPr>
              <a:t>，</a:t>
            </a:r>
            <a:r>
              <a:rPr lang="en-US" altLang="zh-TW" sz="1600" dirty="0">
                <a:latin typeface="標楷體" panose="03000509000000000000" pitchFamily="65" charset="-120"/>
                <a:ea typeface="標楷體" panose="03000509000000000000" pitchFamily="65" charset="-120"/>
              </a:rPr>
              <a:t>…</a:t>
            </a:r>
            <a:r>
              <a:rPr lang="en-US" altLang="zh-TW" sz="1600" dirty="0">
                <a:solidFill>
                  <a:srgbClr val="FF0000"/>
                </a:solidFill>
                <a:latin typeface="標楷體" panose="03000509000000000000" pitchFamily="65" charset="-120"/>
                <a:ea typeface="標楷體" panose="03000509000000000000" pitchFamily="65" charset="-120"/>
              </a:rPr>
              <a:t>(</a:t>
            </a:r>
            <a:r>
              <a:rPr lang="zh-TW" altLang="en-US" sz="1600" dirty="0">
                <a:solidFill>
                  <a:srgbClr val="FF0000"/>
                </a:solidFill>
                <a:latin typeface="標楷體" panose="03000509000000000000" pitchFamily="65" charset="-120"/>
                <a:ea typeface="標楷體" panose="03000509000000000000" pitchFamily="65" charset="-120"/>
              </a:rPr>
              <a:t>未達公告金額之</a:t>
            </a:r>
            <a:r>
              <a:rPr lang="zh-TW" altLang="en-US" sz="1600" dirty="0" smtClean="0">
                <a:solidFill>
                  <a:srgbClr val="FF0000"/>
                </a:solidFill>
                <a:latin typeface="標楷體" panose="03000509000000000000" pitchFamily="65" charset="-120"/>
                <a:ea typeface="標楷體" panose="03000509000000000000" pitchFamily="65" charset="-120"/>
              </a:rPr>
              <a:t>採</a:t>
            </a:r>
            <a:r>
              <a:rPr lang="en-US" altLang="zh-TW" sz="1600" dirty="0" smtClean="0">
                <a:solidFill>
                  <a:srgbClr val="FF0000"/>
                </a:solidFill>
                <a:latin typeface="標楷體" panose="03000509000000000000" pitchFamily="65" charset="-120"/>
                <a:ea typeface="標楷體" panose="03000509000000000000" pitchFamily="65" charset="-120"/>
              </a:rPr>
              <a:t/>
            </a:r>
            <a:br>
              <a:rPr lang="en-US" altLang="zh-TW" sz="1600" dirty="0" smtClean="0">
                <a:solidFill>
                  <a:srgbClr val="FF0000"/>
                </a:solidFill>
                <a:latin typeface="標楷體" panose="03000509000000000000" pitchFamily="65" charset="-120"/>
                <a:ea typeface="標楷體" panose="03000509000000000000" pitchFamily="65" charset="-120"/>
              </a:rPr>
            </a:br>
            <a:r>
              <a:rPr lang="zh-TW" altLang="en-US" sz="1600" dirty="0" smtClean="0">
                <a:solidFill>
                  <a:srgbClr val="FF0000"/>
                </a:solidFill>
                <a:latin typeface="標楷體" panose="03000509000000000000" pitchFamily="65" charset="-120"/>
                <a:ea typeface="標楷體" panose="03000509000000000000" pitchFamily="65" charset="-120"/>
              </a:rPr>
              <a:t>　購</a:t>
            </a:r>
            <a:r>
              <a:rPr lang="en-US" altLang="zh-TW" sz="1600" dirty="0">
                <a:solidFill>
                  <a:srgbClr val="FF0000"/>
                </a:solidFill>
                <a:latin typeface="標楷體" panose="03000509000000000000" pitchFamily="65" charset="-120"/>
                <a:ea typeface="標楷體" panose="03000509000000000000" pitchFamily="65" charset="-120"/>
              </a:rPr>
              <a:t>)</a:t>
            </a:r>
          </a:p>
          <a:p>
            <a:pPr>
              <a:spcBef>
                <a:spcPts val="600"/>
              </a:spcBef>
              <a:spcAft>
                <a:spcPts val="600"/>
              </a:spcAft>
            </a:pPr>
            <a:r>
              <a:rPr lang="zh-TW" altLang="zh-TW" sz="1600" dirty="0">
                <a:latin typeface="標楷體" panose="03000509000000000000" pitchFamily="65" charset="-120"/>
                <a:ea typeface="標楷體" panose="03000509000000000000" pitchFamily="65" charset="-120"/>
              </a:rPr>
              <a:t>□</a:t>
            </a:r>
            <a:r>
              <a:rPr lang="en-US" altLang="zh-TW" sz="1600" dirty="0">
                <a:latin typeface="標楷體" panose="03000509000000000000" pitchFamily="65" charset="-120"/>
                <a:ea typeface="標楷體" panose="03000509000000000000" pitchFamily="65" charset="-120"/>
              </a:rPr>
              <a:t>4.</a:t>
            </a:r>
            <a:r>
              <a:rPr lang="zh-TW" altLang="zh-TW" sz="1600" dirty="0">
                <a:latin typeface="標楷體" panose="03000509000000000000" pitchFamily="65" charset="-120"/>
                <a:ea typeface="標楷體" panose="03000509000000000000" pitchFamily="65" charset="-120"/>
              </a:rPr>
              <a:t>其他</a:t>
            </a:r>
            <a:r>
              <a:rPr lang="en-US" altLang="zh-TW" sz="1600" dirty="0">
                <a:latin typeface="標楷體" panose="03000509000000000000" pitchFamily="65" charset="-120"/>
                <a:ea typeface="標楷體" panose="03000509000000000000" pitchFamily="65" charset="-120"/>
              </a:rPr>
              <a:t>:</a:t>
            </a:r>
            <a:r>
              <a:rPr lang="zh-TW" altLang="en-US" sz="1600" u="sng" dirty="0">
                <a:solidFill>
                  <a:srgbClr val="FFC000"/>
                </a:solidFill>
                <a:latin typeface="標楷體" panose="03000509000000000000" pitchFamily="65" charset="-120"/>
                <a:ea typeface="標楷體" panose="03000509000000000000" pitchFamily="65" charset="-120"/>
              </a:rPr>
              <a:t>視需要載明，無者免填</a:t>
            </a:r>
            <a:r>
              <a:rPr lang="zh-TW" altLang="en-US" sz="1600" dirty="0" smtClean="0">
                <a:latin typeface="標楷體" panose="03000509000000000000" pitchFamily="65" charset="-120"/>
                <a:ea typeface="標楷體" panose="03000509000000000000" pitchFamily="65" charset="-120"/>
              </a:rPr>
              <a:t>。</a:t>
            </a:r>
            <a:endParaRPr lang="en-US" altLang="zh-TW" sz="1600" dirty="0" smtClean="0">
              <a:latin typeface="標楷體" panose="03000509000000000000" pitchFamily="65" charset="-120"/>
              <a:ea typeface="標楷體" panose="03000509000000000000" pitchFamily="65" charset="-120"/>
            </a:endParaRPr>
          </a:p>
          <a:p>
            <a:pPr>
              <a:spcBef>
                <a:spcPts val="600"/>
              </a:spcBef>
              <a:spcAft>
                <a:spcPts val="600"/>
              </a:spcAft>
            </a:pPr>
            <a:endParaRPr lang="en-US" altLang="zh-TW" sz="1600" dirty="0">
              <a:latin typeface="標楷體" panose="03000509000000000000" pitchFamily="65" charset="-120"/>
              <a:ea typeface="標楷體" panose="03000509000000000000" pitchFamily="65" charset="-120"/>
            </a:endParaRPr>
          </a:p>
        </p:txBody>
      </p:sp>
      <p:sp>
        <p:nvSpPr>
          <p:cNvPr id="7" name="文字方塊 6"/>
          <p:cNvSpPr txBox="1"/>
          <p:nvPr/>
        </p:nvSpPr>
        <p:spPr>
          <a:xfrm>
            <a:off x="0" y="5919414"/>
            <a:ext cx="9144000" cy="400110"/>
          </a:xfrm>
          <a:prstGeom prst="rect">
            <a:avLst/>
          </a:prstGeom>
          <a:noFill/>
        </p:spPr>
        <p:txBody>
          <a:bodyPr wrap="square" rtlCol="0">
            <a:spAutoFit/>
          </a:bodyPr>
          <a:lstStyle/>
          <a:p>
            <a:pPr algn="ctr"/>
            <a:r>
              <a:rPr lang="zh-TW" altLang="en-US" sz="2000" b="1" i="1" dirty="0" smtClean="0">
                <a:solidFill>
                  <a:srgbClr val="00B050"/>
                </a:solidFill>
                <a:latin typeface="標楷體" panose="03000509000000000000" pitchFamily="65" charset="-120"/>
                <a:ea typeface="標楷體" panose="03000509000000000000" pitchFamily="65" charset="-120"/>
              </a:rPr>
              <a:t>辦理驗收程序應再依本所採購作業</a:t>
            </a:r>
            <a:r>
              <a:rPr lang="zh-TW" altLang="en-US" sz="2000" b="1" i="1" dirty="0">
                <a:solidFill>
                  <a:srgbClr val="00B050"/>
                </a:solidFill>
                <a:latin typeface="標楷體" panose="03000509000000000000" pitchFamily="65" charset="-120"/>
                <a:ea typeface="標楷體" panose="03000509000000000000" pitchFamily="65" charset="-120"/>
              </a:rPr>
              <a:t>授權及權責劃分</a:t>
            </a:r>
            <a:r>
              <a:rPr lang="zh-TW" altLang="en-US" sz="2000" b="1" i="1" dirty="0" smtClean="0">
                <a:solidFill>
                  <a:srgbClr val="00B050"/>
                </a:solidFill>
                <a:latin typeface="標楷體" panose="03000509000000000000" pitchFamily="65" charset="-120"/>
                <a:ea typeface="標楷體" panose="03000509000000000000" pitchFamily="65" charset="-120"/>
              </a:rPr>
              <a:t>表辦理</a:t>
            </a:r>
            <a:endParaRPr lang="zh-TW" altLang="en-US" sz="2000" b="1" i="1" dirty="0">
              <a:solidFill>
                <a:srgbClr val="00B050"/>
              </a:solidFill>
              <a:latin typeface="標楷體" panose="03000509000000000000" pitchFamily="65" charset="-120"/>
              <a:ea typeface="標楷體" panose="03000509000000000000" pitchFamily="65" charset="-120"/>
            </a:endParaRPr>
          </a:p>
        </p:txBody>
      </p:sp>
      <p:sp>
        <p:nvSpPr>
          <p:cNvPr id="5" name="投影片編號版面配置區 4"/>
          <p:cNvSpPr>
            <a:spLocks noGrp="1"/>
          </p:cNvSpPr>
          <p:nvPr>
            <p:ph type="sldNum" sz="quarter" idx="12"/>
          </p:nvPr>
        </p:nvSpPr>
        <p:spPr>
          <a:xfrm>
            <a:off x="8153400" y="6492877"/>
            <a:ext cx="990600" cy="365125"/>
          </a:xfrm>
        </p:spPr>
        <p:txBody>
          <a:bodyPr/>
          <a:lstStyle/>
          <a:p>
            <a:fld id="{BA180C71-5188-449A-AFF2-FA152B4CECC9}" type="slidenum">
              <a:rPr lang="zh-TW" altLang="en-US" sz="1200" b="1" smtClean="0">
                <a:latin typeface="標楷體" panose="03000509000000000000" pitchFamily="65" charset="-120"/>
                <a:ea typeface="標楷體" panose="03000509000000000000" pitchFamily="65" charset="-120"/>
              </a:rPr>
              <a:t>12</a:t>
            </a:fld>
            <a:r>
              <a:rPr lang="en-US" altLang="zh-TW" sz="1200" b="1" dirty="0" smtClean="0">
                <a:latin typeface="標楷體" panose="03000509000000000000" pitchFamily="65" charset="-120"/>
                <a:ea typeface="標楷體" panose="03000509000000000000" pitchFamily="65" charset="-120"/>
              </a:rPr>
              <a:t>/17</a:t>
            </a:r>
            <a:endParaRPr lang="zh-TW" altLang="en-US" sz="1200" b="1"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4679602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7924800" cy="634082"/>
          </a:xfrm>
        </p:spPr>
        <p:txBody>
          <a:bodyPr/>
          <a:lstStyle/>
          <a:p>
            <a:pPr marL="514350" indent="-514350">
              <a:buFont typeface="+mj-ea"/>
              <a:buAutoNum type="ea1ChtPeriod" startAt="2"/>
            </a:pPr>
            <a:r>
              <a:rPr lang="zh-TW" altLang="en-US" dirty="0" smtClean="0">
                <a:latin typeface="標楷體" panose="03000509000000000000" pitchFamily="65" charset="-120"/>
                <a:ea typeface="標楷體" panose="03000509000000000000" pitchFamily="65" charset="-120"/>
              </a:rPr>
              <a:t>契約內容填寫摘要說明</a:t>
            </a:r>
            <a:r>
              <a:rPr lang="en-US" altLang="zh-TW" sz="2000" dirty="0" smtClean="0">
                <a:solidFill>
                  <a:srgbClr val="FFFFFF"/>
                </a:solidFill>
                <a:latin typeface="標楷體" panose="03000509000000000000" pitchFamily="65" charset="-120"/>
                <a:ea typeface="標楷體" panose="03000509000000000000" pitchFamily="65" charset="-120"/>
              </a:rPr>
              <a:t>(11/11</a:t>
            </a:r>
            <a:r>
              <a:rPr lang="en-US" altLang="zh-TW" sz="2000" dirty="0">
                <a:solidFill>
                  <a:srgbClr val="FFFFFF"/>
                </a:solidFill>
                <a:latin typeface="標楷體" panose="03000509000000000000" pitchFamily="65" charset="-120"/>
                <a:ea typeface="標楷體" panose="03000509000000000000" pitchFamily="65" charset="-120"/>
              </a:rPr>
              <a:t>)</a:t>
            </a:r>
            <a:endParaRPr lang="zh-TW" altLang="en-US" dirty="0">
              <a:latin typeface="標楷體" panose="03000509000000000000" pitchFamily="65" charset="-120"/>
              <a:ea typeface="標楷體" panose="03000509000000000000" pitchFamily="65" charset="-120"/>
            </a:endParaRPr>
          </a:p>
        </p:txBody>
      </p:sp>
      <p:sp>
        <p:nvSpPr>
          <p:cNvPr id="8" name="矩形 7"/>
          <p:cNvSpPr/>
          <p:nvPr/>
        </p:nvSpPr>
        <p:spPr>
          <a:xfrm>
            <a:off x="519364"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勞務</a:t>
            </a:r>
            <a:r>
              <a:rPr lang="zh-TW" altLang="en-US" sz="2800" dirty="0" smtClean="0">
                <a:latin typeface="標楷體" panose="03000509000000000000" pitchFamily="65" charset="-120"/>
                <a:ea typeface="標楷體" panose="03000509000000000000" pitchFamily="65" charset="-120"/>
              </a:rPr>
              <a:t>契約</a:t>
            </a:r>
            <a:r>
              <a:rPr lang="en-US" altLang="zh-TW" sz="1200" dirty="0" smtClean="0">
                <a:latin typeface="標楷體" panose="03000509000000000000" pitchFamily="65" charset="-120"/>
                <a:ea typeface="標楷體" panose="03000509000000000000" pitchFamily="65" charset="-120"/>
              </a:rPr>
              <a:t>(109.06.30</a:t>
            </a:r>
            <a:r>
              <a:rPr lang="zh-TW" altLang="en-US" sz="1200" dirty="0" smtClean="0">
                <a:latin typeface="標楷體" panose="03000509000000000000" pitchFamily="65" charset="-120"/>
                <a:ea typeface="標楷體" panose="03000509000000000000" pitchFamily="65" charset="-120"/>
              </a:rPr>
              <a:t>版本</a:t>
            </a:r>
            <a:r>
              <a:rPr lang="en-US" altLang="zh-TW" sz="1200" dirty="0" smtClean="0">
                <a:latin typeface="標楷體" panose="03000509000000000000" pitchFamily="65" charset="-120"/>
                <a:ea typeface="標楷體" panose="03000509000000000000" pitchFamily="65" charset="-120"/>
              </a:rPr>
              <a:t>)</a:t>
            </a:r>
            <a:endParaRPr lang="zh-TW" altLang="en-US" sz="2800" dirty="0">
              <a:latin typeface="標楷體" panose="03000509000000000000" pitchFamily="65" charset="-120"/>
              <a:ea typeface="標楷體" panose="03000509000000000000" pitchFamily="65" charset="-120"/>
            </a:endParaRPr>
          </a:p>
        </p:txBody>
      </p:sp>
      <p:sp>
        <p:nvSpPr>
          <p:cNvPr id="21" name="矩形 20"/>
          <p:cNvSpPr/>
          <p:nvPr/>
        </p:nvSpPr>
        <p:spPr>
          <a:xfrm>
            <a:off x="4788023"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財物</a:t>
            </a:r>
            <a:r>
              <a:rPr lang="zh-TW" altLang="en-US" sz="2800" dirty="0" smtClean="0">
                <a:latin typeface="標楷體" panose="03000509000000000000" pitchFamily="65" charset="-120"/>
                <a:ea typeface="標楷體" panose="03000509000000000000" pitchFamily="65" charset="-120"/>
              </a:rPr>
              <a:t>契約</a:t>
            </a:r>
            <a:r>
              <a:rPr lang="en-US" altLang="zh-TW" sz="1200" dirty="0">
                <a:latin typeface="標楷體" panose="03000509000000000000" pitchFamily="65" charset="-120"/>
                <a:ea typeface="標楷體" panose="03000509000000000000" pitchFamily="65" charset="-120"/>
              </a:rPr>
              <a:t>(</a:t>
            </a:r>
            <a:r>
              <a:rPr lang="en-US" altLang="zh-TW" sz="1200" dirty="0" smtClean="0">
                <a:latin typeface="標楷體" panose="03000509000000000000" pitchFamily="65" charset="-120"/>
                <a:ea typeface="標楷體" panose="03000509000000000000" pitchFamily="65" charset="-120"/>
              </a:rPr>
              <a:t>109.01.15</a:t>
            </a:r>
            <a:r>
              <a:rPr lang="zh-TW" altLang="en-US" sz="1200" dirty="0" smtClean="0">
                <a:latin typeface="標楷體" panose="03000509000000000000" pitchFamily="65" charset="-120"/>
                <a:ea typeface="標楷體" panose="03000509000000000000" pitchFamily="65" charset="-120"/>
              </a:rPr>
              <a:t>版本</a:t>
            </a:r>
            <a:r>
              <a:rPr lang="en-US" altLang="zh-TW" sz="1200" dirty="0">
                <a:latin typeface="標楷體" panose="03000509000000000000" pitchFamily="65" charset="-120"/>
                <a:ea typeface="標楷體" panose="03000509000000000000" pitchFamily="65" charset="-120"/>
              </a:rPr>
              <a:t>)</a:t>
            </a:r>
            <a:endParaRPr lang="zh-TW" altLang="en-US" sz="1200" dirty="0">
              <a:latin typeface="標楷體" panose="03000509000000000000" pitchFamily="65" charset="-120"/>
              <a:ea typeface="標楷體" panose="03000509000000000000" pitchFamily="65" charset="-120"/>
            </a:endParaRPr>
          </a:p>
        </p:txBody>
      </p:sp>
      <p:sp>
        <p:nvSpPr>
          <p:cNvPr id="4" name="文字方塊 3"/>
          <p:cNvSpPr txBox="1"/>
          <p:nvPr/>
        </p:nvSpPr>
        <p:spPr>
          <a:xfrm>
            <a:off x="531156" y="1484786"/>
            <a:ext cx="3960000" cy="984885"/>
          </a:xfrm>
          <a:prstGeom prst="rect">
            <a:avLst/>
          </a:prstGeom>
          <a:solidFill>
            <a:schemeClr val="bg1">
              <a:lumMod val="85000"/>
              <a:lumOff val="15000"/>
            </a:schemeClr>
          </a:solidFill>
        </p:spPr>
        <p:txBody>
          <a:bodyPr wrap="square" rtlCol="0">
            <a:spAutoFit/>
          </a:bodyPr>
          <a:lstStyle/>
          <a:p>
            <a:pPr algn="ctr"/>
            <a:r>
              <a:rPr lang="en-US" altLang="zh-TW" sz="1600" b="1" dirty="0" smtClean="0">
                <a:solidFill>
                  <a:srgbClr val="FF0000"/>
                </a:solidFill>
                <a:latin typeface="標楷體" panose="03000509000000000000" pitchFamily="65" charset="-120"/>
                <a:ea typeface="標楷體" panose="03000509000000000000" pitchFamily="65" charset="-120"/>
              </a:rPr>
              <a:t>※</a:t>
            </a:r>
            <a:r>
              <a:rPr lang="zh-TW" altLang="en-US" sz="1600" b="1" dirty="0">
                <a:solidFill>
                  <a:srgbClr val="FF0000"/>
                </a:solidFill>
                <a:latin typeface="標楷體" panose="03000509000000000000" pitchFamily="65" charset="-120"/>
                <a:ea typeface="標楷體" panose="03000509000000000000" pitchFamily="65" charset="-120"/>
              </a:rPr>
              <a:t>勞務契約無保固條款</a:t>
            </a:r>
            <a:r>
              <a:rPr lang="en-US" altLang="zh-TW" sz="1600" b="1" dirty="0" smtClean="0">
                <a:solidFill>
                  <a:srgbClr val="FF0000"/>
                </a:solidFill>
                <a:latin typeface="標楷體" panose="03000509000000000000" pitchFamily="65" charset="-120"/>
                <a:ea typeface="標楷體" panose="03000509000000000000" pitchFamily="65" charset="-120"/>
              </a:rPr>
              <a:t>※</a:t>
            </a:r>
          </a:p>
          <a:p>
            <a:pPr>
              <a:spcBef>
                <a:spcPts val="1200"/>
              </a:spcBef>
              <a:spcAft>
                <a:spcPts val="600"/>
              </a:spcAft>
            </a:pPr>
            <a:r>
              <a:rPr lang="zh-TW" altLang="en-US" sz="1600" b="1" dirty="0" smtClean="0">
                <a:latin typeface="標楷體" panose="03000509000000000000" pitchFamily="65" charset="-120"/>
                <a:ea typeface="標楷體" panose="03000509000000000000" pitchFamily="65" charset="-120"/>
              </a:rPr>
              <a:t>若採購需求有保固項目，</a:t>
            </a:r>
            <a:r>
              <a:rPr lang="zh-TW" altLang="en-US" sz="1600" b="1" dirty="0">
                <a:latin typeface="標楷體" panose="03000509000000000000" pitchFamily="65" charset="-120"/>
                <a:ea typeface="標楷體" panose="03000509000000000000" pitchFamily="65" charset="-120"/>
              </a:rPr>
              <a:t>應檢討採購類別是否改</a:t>
            </a:r>
            <a:r>
              <a:rPr lang="zh-TW" altLang="en-US" sz="1600" b="1" dirty="0" smtClean="0">
                <a:latin typeface="標楷體" panose="03000509000000000000" pitchFamily="65" charset="-120"/>
                <a:ea typeface="標楷體" panose="03000509000000000000" pitchFamily="65" charset="-120"/>
              </a:rPr>
              <a:t>以財務或工程方式辦理</a:t>
            </a:r>
            <a:endParaRPr lang="en-US" altLang="zh-TW" sz="1600" b="1" dirty="0" smtClean="0">
              <a:latin typeface="標楷體" panose="03000509000000000000" pitchFamily="65" charset="-120"/>
              <a:ea typeface="標楷體" panose="03000509000000000000" pitchFamily="65" charset="-120"/>
            </a:endParaRPr>
          </a:p>
        </p:txBody>
      </p:sp>
      <p:sp>
        <p:nvSpPr>
          <p:cNvPr id="22" name="文字方塊 21"/>
          <p:cNvSpPr txBox="1"/>
          <p:nvPr/>
        </p:nvSpPr>
        <p:spPr>
          <a:xfrm>
            <a:off x="4788023" y="1484784"/>
            <a:ext cx="3960000" cy="1231106"/>
          </a:xfrm>
          <a:prstGeom prst="rect">
            <a:avLst/>
          </a:prstGeom>
          <a:solidFill>
            <a:schemeClr val="bg1">
              <a:lumMod val="85000"/>
              <a:lumOff val="15000"/>
            </a:schemeClr>
          </a:solidFill>
        </p:spPr>
        <p:txBody>
          <a:bodyPr wrap="square" rtlCol="0">
            <a:spAutoFit/>
          </a:bodyPr>
          <a:lstStyle/>
          <a:p>
            <a:r>
              <a:rPr lang="zh-TW" altLang="en-US" sz="1600" b="1" dirty="0" smtClean="0">
                <a:latin typeface="標楷體" panose="03000509000000000000" pitchFamily="65" charset="-120"/>
                <a:ea typeface="標楷體" panose="03000509000000000000" pitchFamily="65" charset="-120"/>
              </a:rPr>
              <a:t>第十三條　保固</a:t>
            </a:r>
            <a:r>
              <a:rPr lang="zh-TW" altLang="en-US" sz="1600" b="1" dirty="0">
                <a:latin typeface="標楷體" panose="03000509000000000000" pitchFamily="65" charset="-120"/>
                <a:ea typeface="標楷體" panose="03000509000000000000" pitchFamily="65" charset="-120"/>
              </a:rPr>
              <a:t>（</a:t>
            </a:r>
            <a:r>
              <a:rPr lang="zh-TW" altLang="en-US" sz="1600" b="1" dirty="0">
                <a:solidFill>
                  <a:srgbClr val="FF0000"/>
                </a:solidFill>
                <a:latin typeface="標楷體" panose="03000509000000000000" pitchFamily="65" charset="-120"/>
                <a:ea typeface="標楷體" panose="03000509000000000000" pitchFamily="65" charset="-120"/>
              </a:rPr>
              <a:t>必填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1200"/>
              </a:spcBef>
              <a:spcAft>
                <a:spcPts val="600"/>
              </a:spcAft>
            </a:pP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一</a:t>
            </a: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保固期：本履約標的自全部完成</a:t>
            </a:r>
            <a:r>
              <a:rPr lang="zh-TW" altLang="en-US" sz="1600" b="1" dirty="0" smtClean="0">
                <a:latin typeface="標楷體" panose="03000509000000000000" pitchFamily="65" charset="-120"/>
                <a:ea typeface="標楷體" panose="03000509000000000000" pitchFamily="65" charset="-120"/>
              </a:rPr>
              <a:t>履</a:t>
            </a:r>
            <a:r>
              <a:rPr lang="en-US" altLang="zh-TW" sz="1600" b="1" dirty="0" smtClean="0">
                <a:latin typeface="標楷體" panose="03000509000000000000" pitchFamily="65" charset="-120"/>
                <a:ea typeface="標楷體" panose="03000509000000000000" pitchFamily="65" charset="-120"/>
              </a:rPr>
              <a:t/>
            </a:r>
            <a:br>
              <a:rPr lang="en-US" altLang="zh-TW" sz="1600" b="1" dirty="0" smtClean="0">
                <a:latin typeface="標楷體" panose="03000509000000000000" pitchFamily="65" charset="-120"/>
                <a:ea typeface="標楷體" panose="03000509000000000000" pitchFamily="65" charset="-120"/>
              </a:rPr>
            </a:br>
            <a:r>
              <a:rPr lang="zh-TW" altLang="en-US" sz="1600" b="1" dirty="0" smtClean="0">
                <a:latin typeface="標楷體" panose="03000509000000000000" pitchFamily="65" charset="-120"/>
                <a:ea typeface="標楷體" panose="03000509000000000000" pitchFamily="65" charset="-120"/>
              </a:rPr>
              <a:t>　　約</a:t>
            </a:r>
            <a:r>
              <a:rPr lang="zh-TW" altLang="en-US" sz="1600" b="1" dirty="0">
                <a:latin typeface="標楷體" panose="03000509000000000000" pitchFamily="65" charset="-120"/>
                <a:ea typeface="標楷體" panose="03000509000000000000" pitchFamily="65" charset="-120"/>
              </a:rPr>
              <a:t>經驗收合格日之日起，由廠商</a:t>
            </a:r>
            <a:r>
              <a:rPr lang="zh-TW" altLang="en-US" sz="1600" b="1" dirty="0" smtClean="0">
                <a:latin typeface="標楷體" panose="03000509000000000000" pitchFamily="65" charset="-120"/>
                <a:ea typeface="標楷體" panose="03000509000000000000" pitchFamily="65" charset="-120"/>
              </a:rPr>
              <a:t>保</a:t>
            </a:r>
            <a:r>
              <a:rPr lang="en-US" altLang="zh-TW" sz="1600" b="1" dirty="0" smtClean="0">
                <a:latin typeface="標楷體" panose="03000509000000000000" pitchFamily="65" charset="-120"/>
                <a:ea typeface="標楷體" panose="03000509000000000000" pitchFamily="65" charset="-120"/>
              </a:rPr>
              <a:t/>
            </a:r>
            <a:br>
              <a:rPr lang="en-US" altLang="zh-TW" sz="1600" b="1" dirty="0" smtClean="0">
                <a:latin typeface="標楷體" panose="03000509000000000000" pitchFamily="65" charset="-120"/>
                <a:ea typeface="標楷體" panose="03000509000000000000" pitchFamily="65" charset="-120"/>
              </a:rPr>
            </a:br>
            <a:r>
              <a:rPr lang="zh-TW" altLang="en-US" sz="1600" b="1" dirty="0" smtClean="0">
                <a:latin typeface="標楷體" panose="03000509000000000000" pitchFamily="65" charset="-120"/>
                <a:ea typeface="標楷體" panose="03000509000000000000" pitchFamily="65" charset="-120"/>
              </a:rPr>
              <a:t>　　固</a:t>
            </a:r>
            <a:r>
              <a:rPr lang="zh-TW" altLang="en-US" sz="1600" b="1" u="sng" dirty="0" smtClean="0">
                <a:solidFill>
                  <a:srgbClr val="FF0000"/>
                </a:solidFill>
                <a:latin typeface="標楷體" panose="03000509000000000000" pitchFamily="65" charset="-120"/>
                <a:ea typeface="標楷體" panose="03000509000000000000" pitchFamily="65" charset="-120"/>
              </a:rPr>
              <a:t>　</a:t>
            </a:r>
            <a:r>
              <a:rPr lang="en-US" altLang="zh-TW" sz="1600" b="1" u="sng" dirty="0" smtClean="0">
                <a:solidFill>
                  <a:srgbClr val="FF0000"/>
                </a:solidFill>
                <a:latin typeface="標楷體" panose="03000509000000000000" pitchFamily="65" charset="-120"/>
                <a:ea typeface="標楷體" panose="03000509000000000000" pitchFamily="65" charset="-120"/>
              </a:rPr>
              <a:t>OO</a:t>
            </a:r>
            <a:r>
              <a:rPr lang="zh-TW" altLang="en-US" sz="1600" b="1" u="sng" dirty="0" smtClean="0">
                <a:solidFill>
                  <a:srgbClr val="FF0000"/>
                </a:solidFill>
                <a:latin typeface="標楷體" panose="03000509000000000000" pitchFamily="65" charset="-120"/>
                <a:ea typeface="標楷體" panose="03000509000000000000" pitchFamily="65" charset="-120"/>
              </a:rPr>
              <a:t>　年</a:t>
            </a: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由機關於招標時載明</a:t>
            </a:r>
            <a:r>
              <a:rPr lang="en-US" altLang="zh-TW" sz="1600" b="1" dirty="0">
                <a:latin typeface="標楷體" panose="03000509000000000000" pitchFamily="65" charset="-120"/>
                <a:ea typeface="標楷體" panose="03000509000000000000" pitchFamily="65" charset="-120"/>
              </a:rPr>
              <a:t>)</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p:txBody>
      </p:sp>
      <p:sp>
        <p:nvSpPr>
          <p:cNvPr id="7" name="文字方塊 6"/>
          <p:cNvSpPr txBox="1"/>
          <p:nvPr/>
        </p:nvSpPr>
        <p:spPr>
          <a:xfrm>
            <a:off x="531156" y="2852936"/>
            <a:ext cx="3960000" cy="1477328"/>
          </a:xfrm>
          <a:prstGeom prst="rect">
            <a:avLst/>
          </a:prstGeom>
          <a:solidFill>
            <a:schemeClr val="bg1">
              <a:lumMod val="85000"/>
              <a:lumOff val="15000"/>
            </a:schemeClr>
          </a:solidFill>
        </p:spPr>
        <p:txBody>
          <a:bodyPr wrap="square" rtlCol="0">
            <a:spAutoFit/>
          </a:bodyPr>
          <a:lstStyle/>
          <a:p>
            <a:r>
              <a:rPr lang="zh-TW" altLang="zh-TW" sz="1600" b="1" dirty="0">
                <a:latin typeface="標楷體" panose="03000509000000000000" pitchFamily="65" charset="-120"/>
                <a:ea typeface="標楷體" panose="03000509000000000000" pitchFamily="65" charset="-120"/>
              </a:rPr>
              <a:t>第十四條</a:t>
            </a:r>
            <a:r>
              <a:rPr lang="zh-TW" altLang="en-US" sz="1600" b="1" dirty="0">
                <a:latin typeface="標楷體" panose="03000509000000000000" pitchFamily="65" charset="-120"/>
                <a:ea typeface="標楷體" panose="03000509000000000000" pitchFamily="65" charset="-120"/>
              </a:rPr>
              <a:t>　</a:t>
            </a:r>
            <a:r>
              <a:rPr lang="zh-TW" altLang="zh-TW" sz="1600" b="1" dirty="0">
                <a:latin typeface="標楷體" panose="03000509000000000000" pitchFamily="65" charset="-120"/>
                <a:ea typeface="標楷體" panose="03000509000000000000" pitchFamily="65" charset="-120"/>
              </a:rPr>
              <a:t>權利及責任</a:t>
            </a:r>
            <a:r>
              <a:rPr lang="zh-TW" altLang="en-US" sz="1600" b="1" dirty="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a:latin typeface="標楷體" panose="03000509000000000000" pitchFamily="65" charset="-120"/>
                <a:ea typeface="標楷體" panose="03000509000000000000" pitchFamily="65" charset="-120"/>
              </a:rPr>
              <a:t>）</a:t>
            </a:r>
            <a:endParaRPr lang="en-US" altLang="zh-TW" sz="1600" b="1" dirty="0">
              <a:latin typeface="標楷體" panose="03000509000000000000" pitchFamily="65" charset="-120"/>
              <a:ea typeface="標楷體" panose="03000509000000000000" pitchFamily="65" charset="-120"/>
            </a:endParaRPr>
          </a:p>
          <a:p>
            <a:pPr>
              <a:spcBef>
                <a:spcPts val="1200"/>
              </a:spcBef>
              <a:spcAft>
                <a:spcPts val="600"/>
              </a:spcAft>
            </a:pP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三</a:t>
            </a: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廠商履約結果涉及履約標的所</a:t>
            </a:r>
            <a:r>
              <a:rPr lang="zh-TW" altLang="en-US" sz="1600" b="1" dirty="0" smtClean="0">
                <a:latin typeface="標楷體" panose="03000509000000000000" pitchFamily="65" charset="-120"/>
                <a:ea typeface="標楷體" panose="03000509000000000000" pitchFamily="65" charset="-120"/>
              </a:rPr>
              <a:t>產出</a:t>
            </a:r>
            <a:r>
              <a:rPr lang="en-US" altLang="zh-TW" sz="1600" b="1" dirty="0" smtClean="0">
                <a:latin typeface="標楷體" panose="03000509000000000000" pitchFamily="65" charset="-120"/>
                <a:ea typeface="標楷體" panose="03000509000000000000" pitchFamily="65" charset="-120"/>
              </a:rPr>
              <a:t/>
            </a:r>
            <a:br>
              <a:rPr lang="en-US" altLang="zh-TW" sz="1600" b="1" dirty="0" smtClean="0">
                <a:latin typeface="標楷體" panose="03000509000000000000" pitchFamily="65" charset="-120"/>
                <a:ea typeface="標楷體" panose="03000509000000000000" pitchFamily="65" charset="-120"/>
              </a:rPr>
            </a:br>
            <a:r>
              <a:rPr lang="zh-TW" altLang="en-US" sz="1600" b="1" dirty="0">
                <a:latin typeface="標楷體" panose="03000509000000000000" pitchFamily="65" charset="-120"/>
                <a:ea typeface="標楷體" panose="03000509000000000000" pitchFamily="65" charset="-120"/>
              </a:rPr>
              <a:t>　</a:t>
            </a:r>
            <a:r>
              <a:rPr lang="zh-TW" altLang="en-US" sz="1600" b="1" dirty="0" smtClean="0">
                <a:latin typeface="標楷體" panose="03000509000000000000" pitchFamily="65" charset="-120"/>
                <a:ea typeface="標楷體" panose="03000509000000000000" pitchFamily="65" charset="-120"/>
              </a:rPr>
              <a:t>　之</a:t>
            </a:r>
            <a:r>
              <a:rPr lang="zh-TW" altLang="en-US" sz="1600" b="1" dirty="0" smtClean="0">
                <a:solidFill>
                  <a:srgbClr val="FF0000"/>
                </a:solidFill>
                <a:latin typeface="標楷體" panose="03000509000000000000" pitchFamily="65" charset="-120"/>
                <a:ea typeface="標楷體" panose="03000509000000000000" pitchFamily="65" charset="-120"/>
              </a:rPr>
              <a:t>智慧財產權</a:t>
            </a:r>
            <a:r>
              <a:rPr lang="en-US" altLang="zh-TW" sz="1600" b="1" dirty="0" smtClean="0">
                <a:latin typeface="標楷體" panose="03000509000000000000" pitchFamily="65" charset="-120"/>
                <a:ea typeface="標楷體" panose="03000509000000000000" pitchFamily="65" charset="-120"/>
              </a:rPr>
              <a:t>…</a:t>
            </a:r>
            <a:r>
              <a:rPr lang="en-US" altLang="zh-TW" sz="1600" b="1" dirty="0" smtClean="0">
                <a:solidFill>
                  <a:srgbClr val="FFC000"/>
                </a:solidFill>
                <a:latin typeface="標楷體" panose="03000509000000000000" pitchFamily="65" charset="-120"/>
                <a:ea typeface="標楷體" panose="03000509000000000000" pitchFamily="65" charset="-120"/>
              </a:rPr>
              <a:t/>
            </a:r>
            <a:br>
              <a:rPr lang="en-US" altLang="zh-TW" sz="1600" b="1" dirty="0" smtClean="0">
                <a:solidFill>
                  <a:srgbClr val="FFC000"/>
                </a:solidFill>
                <a:latin typeface="標楷體" panose="03000509000000000000" pitchFamily="65" charset="-120"/>
                <a:ea typeface="標楷體" panose="03000509000000000000" pitchFamily="65" charset="-120"/>
              </a:rPr>
            </a:br>
            <a:r>
              <a:rPr lang="zh-TW" altLang="en-US" sz="1600" b="1" dirty="0" smtClean="0">
                <a:solidFill>
                  <a:srgbClr val="FFC000"/>
                </a:solidFill>
                <a:latin typeface="標楷體" panose="03000509000000000000" pitchFamily="65" charset="-120"/>
                <a:ea typeface="標楷體" panose="03000509000000000000" pitchFamily="65" charset="-120"/>
              </a:rPr>
              <a:t>　　</a:t>
            </a:r>
            <a:r>
              <a:rPr lang="en-US" altLang="zh-TW" sz="1600" b="1" dirty="0" smtClean="0">
                <a:solidFill>
                  <a:srgbClr val="FFC000"/>
                </a:solidFill>
                <a:latin typeface="標楷體" panose="03000509000000000000" pitchFamily="65" charset="-120"/>
                <a:ea typeface="標楷體" panose="03000509000000000000" pitchFamily="65" charset="-120"/>
              </a:rPr>
              <a:t>(</a:t>
            </a:r>
            <a:r>
              <a:rPr lang="zh-TW" altLang="en-US" sz="1600" b="1" dirty="0" smtClean="0">
                <a:solidFill>
                  <a:srgbClr val="FFC000"/>
                </a:solidFill>
                <a:latin typeface="標楷體" panose="03000509000000000000" pitchFamily="65" charset="-120"/>
                <a:ea typeface="標楷體" panose="03000509000000000000" pitchFamily="65" charset="-120"/>
              </a:rPr>
              <a:t>則符合需要者勾選並載明，無者免</a:t>
            </a:r>
            <a:r>
              <a:rPr lang="en-US" altLang="zh-TW" sz="1600" b="1" dirty="0" smtClean="0">
                <a:solidFill>
                  <a:srgbClr val="FFC000"/>
                </a:solidFill>
                <a:latin typeface="標楷體" panose="03000509000000000000" pitchFamily="65" charset="-120"/>
                <a:ea typeface="標楷體" panose="03000509000000000000" pitchFamily="65" charset="-120"/>
              </a:rPr>
              <a:t/>
            </a:r>
            <a:br>
              <a:rPr lang="en-US" altLang="zh-TW" sz="1600" b="1" dirty="0" smtClean="0">
                <a:solidFill>
                  <a:srgbClr val="FFC000"/>
                </a:solidFill>
                <a:latin typeface="標楷體" panose="03000509000000000000" pitchFamily="65" charset="-120"/>
                <a:ea typeface="標楷體" panose="03000509000000000000" pitchFamily="65" charset="-120"/>
              </a:rPr>
            </a:br>
            <a:r>
              <a:rPr lang="zh-TW" altLang="en-US" sz="1600" b="1" dirty="0" smtClean="0">
                <a:solidFill>
                  <a:srgbClr val="FFC000"/>
                </a:solidFill>
                <a:latin typeface="標楷體" panose="03000509000000000000" pitchFamily="65" charset="-120"/>
                <a:ea typeface="標楷體" panose="03000509000000000000" pitchFamily="65" charset="-120"/>
              </a:rPr>
              <a:t>　　填</a:t>
            </a:r>
            <a:r>
              <a:rPr lang="en-US" altLang="zh-TW" sz="1600" b="1" dirty="0" smtClean="0">
                <a:solidFill>
                  <a:srgbClr val="FFC000"/>
                </a:solidFill>
                <a:latin typeface="標楷體" panose="03000509000000000000" pitchFamily="65" charset="-120"/>
                <a:ea typeface="標楷體" panose="03000509000000000000" pitchFamily="65" charset="-120"/>
              </a:rPr>
              <a:t>)</a:t>
            </a:r>
            <a:endParaRPr lang="en-US" altLang="zh-TW" sz="1600" b="1" dirty="0">
              <a:solidFill>
                <a:srgbClr val="FFC000"/>
              </a:solidFill>
              <a:latin typeface="標楷體" panose="03000509000000000000" pitchFamily="65" charset="-120"/>
              <a:ea typeface="標楷體" panose="03000509000000000000" pitchFamily="65" charset="-120"/>
            </a:endParaRPr>
          </a:p>
        </p:txBody>
      </p:sp>
      <p:sp>
        <p:nvSpPr>
          <p:cNvPr id="9" name="文字方塊 8"/>
          <p:cNvSpPr txBox="1"/>
          <p:nvPr/>
        </p:nvSpPr>
        <p:spPr>
          <a:xfrm>
            <a:off x="4788022" y="2852936"/>
            <a:ext cx="3960000" cy="1231106"/>
          </a:xfrm>
          <a:prstGeom prst="rect">
            <a:avLst/>
          </a:prstGeom>
          <a:solidFill>
            <a:schemeClr val="bg1">
              <a:lumMod val="85000"/>
              <a:lumOff val="15000"/>
            </a:schemeClr>
          </a:solidFill>
        </p:spPr>
        <p:txBody>
          <a:bodyPr wrap="square" rtlCol="0">
            <a:spAutoFit/>
          </a:bodyPr>
          <a:lstStyle/>
          <a:p>
            <a:r>
              <a:rPr lang="zh-TW" altLang="zh-TW" sz="1600" b="1" dirty="0">
                <a:latin typeface="標楷體" panose="03000509000000000000" pitchFamily="65" charset="-120"/>
                <a:ea typeface="標楷體" panose="03000509000000000000" pitchFamily="65" charset="-120"/>
              </a:rPr>
              <a:t>第十</a:t>
            </a:r>
            <a:r>
              <a:rPr lang="zh-TW" altLang="en-US" sz="1600" b="1" dirty="0">
                <a:latin typeface="標楷體" panose="03000509000000000000" pitchFamily="65" charset="-120"/>
                <a:ea typeface="標楷體" panose="03000509000000000000" pitchFamily="65" charset="-120"/>
              </a:rPr>
              <a:t>五</a:t>
            </a:r>
            <a:r>
              <a:rPr lang="zh-TW" altLang="zh-TW" sz="1600" b="1" dirty="0">
                <a:latin typeface="標楷體" panose="03000509000000000000" pitchFamily="65" charset="-120"/>
                <a:ea typeface="標楷體" panose="03000509000000000000" pitchFamily="65" charset="-120"/>
              </a:rPr>
              <a:t>條</a:t>
            </a:r>
            <a:r>
              <a:rPr lang="zh-TW" altLang="en-US" sz="1600" b="1" dirty="0">
                <a:latin typeface="標楷體" panose="03000509000000000000" pitchFamily="65" charset="-120"/>
                <a:ea typeface="標楷體" panose="03000509000000000000" pitchFamily="65" charset="-120"/>
              </a:rPr>
              <a:t>　</a:t>
            </a:r>
            <a:r>
              <a:rPr lang="zh-TW" altLang="zh-TW" sz="1600" b="1" dirty="0">
                <a:latin typeface="標楷體" panose="03000509000000000000" pitchFamily="65" charset="-120"/>
                <a:ea typeface="標楷體" panose="03000509000000000000" pitchFamily="65" charset="-120"/>
              </a:rPr>
              <a:t>權利及責任</a:t>
            </a:r>
            <a:r>
              <a:rPr lang="zh-TW" altLang="en-US" sz="1600" b="1" dirty="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1200"/>
              </a:spcBef>
              <a:spcAft>
                <a:spcPts val="600"/>
              </a:spcAft>
            </a:pP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三</a:t>
            </a: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廠商履約結果</a:t>
            </a:r>
            <a:r>
              <a:rPr lang="zh-TW" altLang="en-US" sz="1600" b="1" dirty="0" smtClean="0">
                <a:latin typeface="標楷體" panose="03000509000000000000" pitchFamily="65" charset="-120"/>
                <a:ea typeface="標楷體" panose="03000509000000000000" pitchFamily="65" charset="-120"/>
              </a:rPr>
              <a:t>涉及</a:t>
            </a:r>
            <a:r>
              <a:rPr lang="zh-TW" altLang="en-US" sz="1600" b="1" dirty="0" smtClean="0">
                <a:solidFill>
                  <a:srgbClr val="FF0000"/>
                </a:solidFill>
                <a:latin typeface="標楷體" panose="03000509000000000000" pitchFamily="65" charset="-120"/>
                <a:ea typeface="標楷體" panose="03000509000000000000" pitchFamily="65" charset="-120"/>
              </a:rPr>
              <a:t>智慧財產權</a:t>
            </a:r>
            <a:r>
              <a:rPr lang="en-US" altLang="zh-TW" sz="1600" b="1" dirty="0" smtClean="0">
                <a:latin typeface="標楷體" panose="03000509000000000000" pitchFamily="65" charset="-120"/>
                <a:ea typeface="標楷體" panose="03000509000000000000" pitchFamily="65" charset="-120"/>
              </a:rPr>
              <a:t>…</a:t>
            </a:r>
            <a:br>
              <a:rPr lang="en-US" altLang="zh-TW" sz="1600" b="1" dirty="0" smtClean="0">
                <a:latin typeface="標楷體" panose="03000509000000000000" pitchFamily="65" charset="-120"/>
                <a:ea typeface="標楷體" panose="03000509000000000000" pitchFamily="65" charset="-120"/>
              </a:rPr>
            </a:br>
            <a:r>
              <a:rPr lang="zh-TW" altLang="en-US" sz="1600" b="1" dirty="0">
                <a:latin typeface="標楷體" panose="03000509000000000000" pitchFamily="65" charset="-120"/>
                <a:ea typeface="標楷體" panose="03000509000000000000" pitchFamily="65" charset="-120"/>
              </a:rPr>
              <a:t>　</a:t>
            </a:r>
            <a:r>
              <a:rPr lang="zh-TW" altLang="en-US" sz="1600" b="1" dirty="0" smtClean="0">
                <a:latin typeface="標楷體" panose="03000509000000000000" pitchFamily="65" charset="-120"/>
                <a:ea typeface="標楷體" panose="03000509000000000000" pitchFamily="65" charset="-120"/>
              </a:rPr>
              <a:t>　</a:t>
            </a:r>
            <a:r>
              <a:rPr lang="en-US" altLang="zh-TW" sz="1600" b="1" dirty="0" smtClean="0">
                <a:solidFill>
                  <a:srgbClr val="FFC000"/>
                </a:solidFill>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則符合需要者勾選並載</a:t>
            </a:r>
            <a:r>
              <a:rPr lang="zh-TW" altLang="en-US" sz="1600" b="1" dirty="0" smtClean="0">
                <a:solidFill>
                  <a:srgbClr val="FFC000"/>
                </a:solidFill>
                <a:latin typeface="標楷體" panose="03000509000000000000" pitchFamily="65" charset="-120"/>
                <a:ea typeface="標楷體" panose="03000509000000000000" pitchFamily="65" charset="-120"/>
              </a:rPr>
              <a:t>明，無者免</a:t>
            </a:r>
            <a:r>
              <a:rPr lang="en-US" altLang="zh-TW" sz="1600" b="1" dirty="0" smtClean="0">
                <a:solidFill>
                  <a:srgbClr val="FFC000"/>
                </a:solidFill>
                <a:latin typeface="標楷體" panose="03000509000000000000" pitchFamily="65" charset="-120"/>
                <a:ea typeface="標楷體" panose="03000509000000000000" pitchFamily="65" charset="-120"/>
              </a:rPr>
              <a:t/>
            </a:r>
            <a:br>
              <a:rPr lang="en-US" altLang="zh-TW" sz="1600" b="1" dirty="0" smtClean="0">
                <a:solidFill>
                  <a:srgbClr val="FFC000"/>
                </a:solidFill>
                <a:latin typeface="標楷體" panose="03000509000000000000" pitchFamily="65" charset="-120"/>
                <a:ea typeface="標楷體" panose="03000509000000000000" pitchFamily="65" charset="-120"/>
              </a:rPr>
            </a:br>
            <a:r>
              <a:rPr lang="zh-TW" altLang="en-US" sz="1600" b="1" dirty="0" smtClean="0">
                <a:solidFill>
                  <a:srgbClr val="FFC000"/>
                </a:solidFill>
                <a:latin typeface="標楷體" panose="03000509000000000000" pitchFamily="65" charset="-120"/>
                <a:ea typeface="標楷體" panose="03000509000000000000" pitchFamily="65" charset="-120"/>
              </a:rPr>
              <a:t>　　填</a:t>
            </a:r>
            <a:r>
              <a:rPr lang="en-US" altLang="zh-TW" sz="1600" b="1" dirty="0" smtClean="0">
                <a:solidFill>
                  <a:srgbClr val="FFC000"/>
                </a:solidFill>
                <a:latin typeface="標楷體" panose="03000509000000000000" pitchFamily="65" charset="-120"/>
                <a:ea typeface="標楷體" panose="03000509000000000000" pitchFamily="65" charset="-120"/>
              </a:rPr>
              <a:t>)</a:t>
            </a:r>
            <a:endParaRPr lang="en-US" altLang="zh-TW" sz="1600" b="1" dirty="0">
              <a:solidFill>
                <a:srgbClr val="FFC000"/>
              </a:solidFill>
              <a:latin typeface="標楷體" panose="03000509000000000000" pitchFamily="65" charset="-120"/>
              <a:ea typeface="標楷體" panose="03000509000000000000" pitchFamily="65" charset="-120"/>
            </a:endParaRPr>
          </a:p>
        </p:txBody>
      </p:sp>
      <p:sp>
        <p:nvSpPr>
          <p:cNvPr id="10" name="文字方塊 9"/>
          <p:cNvSpPr txBox="1"/>
          <p:nvPr/>
        </p:nvSpPr>
        <p:spPr>
          <a:xfrm>
            <a:off x="531156" y="4437114"/>
            <a:ext cx="3960000" cy="1723549"/>
          </a:xfrm>
          <a:prstGeom prst="rect">
            <a:avLst/>
          </a:prstGeom>
          <a:solidFill>
            <a:schemeClr val="bg1">
              <a:lumMod val="85000"/>
              <a:lumOff val="15000"/>
            </a:schemeClr>
          </a:solidFill>
        </p:spPr>
        <p:txBody>
          <a:bodyPr wrap="square" rtlCol="0">
            <a:spAutoFit/>
          </a:bodyPr>
          <a:lstStyle/>
          <a:p>
            <a:r>
              <a:rPr lang="zh-TW" altLang="zh-TW" sz="1600" b="1" dirty="0">
                <a:latin typeface="標楷體" panose="03000509000000000000" pitchFamily="65" charset="-120"/>
                <a:ea typeface="標楷體" panose="03000509000000000000" pitchFamily="65" charset="-120"/>
              </a:rPr>
              <a:t>第十七條</a:t>
            </a:r>
            <a:r>
              <a:rPr lang="zh-TW" altLang="en-US" sz="1600" b="1" dirty="0">
                <a:latin typeface="標楷體" panose="03000509000000000000" pitchFamily="65" charset="-120"/>
                <a:ea typeface="標楷體" panose="03000509000000000000" pitchFamily="65" charset="-120"/>
              </a:rPr>
              <a:t>　</a:t>
            </a:r>
            <a:r>
              <a:rPr lang="zh-TW" altLang="zh-TW" sz="1600" b="1" dirty="0">
                <a:latin typeface="標楷體" panose="03000509000000000000" pitchFamily="65" charset="-120"/>
                <a:ea typeface="標楷體" panose="03000509000000000000" pitchFamily="65" charset="-120"/>
              </a:rPr>
              <a:t>爭議處理</a:t>
            </a:r>
          </a:p>
          <a:p>
            <a:pPr>
              <a:spcBef>
                <a:spcPts val="1200"/>
              </a:spcBef>
              <a:spcAft>
                <a:spcPts val="600"/>
              </a:spcAft>
            </a:pP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四</a:t>
            </a: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依採購法規定受理調解或申訴</a:t>
            </a:r>
            <a:r>
              <a:rPr lang="zh-TW" altLang="en-US" sz="1600" b="1" dirty="0" smtClean="0">
                <a:latin typeface="標楷體" panose="03000509000000000000" pitchFamily="65" charset="-120"/>
                <a:ea typeface="標楷體" panose="03000509000000000000" pitchFamily="65" charset="-120"/>
              </a:rPr>
              <a:t>之</a:t>
            </a:r>
            <a:r>
              <a:rPr lang="zh-TW" altLang="en-US" sz="1600" b="1" u="sng" dirty="0" smtClean="0">
                <a:solidFill>
                  <a:srgbClr val="FFC000"/>
                </a:solidFill>
                <a:latin typeface="標楷體" panose="03000509000000000000" pitchFamily="65" charset="-120"/>
                <a:ea typeface="標楷體" panose="03000509000000000000" pitchFamily="65" charset="-120"/>
              </a:rPr>
              <a:t>機</a:t>
            </a:r>
            <a:r>
              <a:rPr lang="en-US" altLang="zh-TW" sz="1600" b="1" u="sng" dirty="0" smtClean="0">
                <a:solidFill>
                  <a:srgbClr val="FFC000"/>
                </a:solidFill>
                <a:latin typeface="標楷體" panose="03000509000000000000" pitchFamily="65" charset="-120"/>
                <a:ea typeface="標楷體" panose="03000509000000000000" pitchFamily="65" charset="-120"/>
              </a:rPr>
              <a:t/>
            </a:r>
            <a:br>
              <a:rPr lang="en-US" altLang="zh-TW" sz="1600" b="1" u="sng" dirty="0" smtClean="0">
                <a:solidFill>
                  <a:srgbClr val="FFC000"/>
                </a:solidFill>
                <a:latin typeface="標楷體" panose="03000509000000000000" pitchFamily="65" charset="-120"/>
                <a:ea typeface="標楷體" panose="03000509000000000000" pitchFamily="65" charset="-120"/>
              </a:rPr>
            </a:br>
            <a:r>
              <a:rPr lang="zh-TW" altLang="en-US" sz="1600" b="1" dirty="0" smtClean="0">
                <a:solidFill>
                  <a:srgbClr val="FFC000"/>
                </a:solidFill>
                <a:latin typeface="標楷體" panose="03000509000000000000" pitchFamily="65" charset="-120"/>
                <a:ea typeface="標楷體" panose="03000509000000000000" pitchFamily="65" charset="-120"/>
              </a:rPr>
              <a:t>　　</a:t>
            </a:r>
            <a:r>
              <a:rPr lang="zh-TW" altLang="en-US" sz="1600" b="1" u="sng" dirty="0" smtClean="0">
                <a:solidFill>
                  <a:srgbClr val="FFC000"/>
                </a:solidFill>
                <a:latin typeface="標楷體" panose="03000509000000000000" pitchFamily="65" charset="-120"/>
                <a:ea typeface="標楷體" panose="03000509000000000000" pitchFamily="65" charset="-120"/>
              </a:rPr>
              <a:t>關</a:t>
            </a:r>
            <a:r>
              <a:rPr lang="zh-TW" altLang="en-US" sz="1600" b="1" u="sng" dirty="0">
                <a:solidFill>
                  <a:srgbClr val="FFC000"/>
                </a:solidFill>
                <a:latin typeface="標楷體" panose="03000509000000000000" pitchFamily="65" charset="-120"/>
                <a:ea typeface="標楷體" panose="03000509000000000000" pitchFamily="65" charset="-120"/>
              </a:rPr>
              <a:t>名稱：行政院公共工程委員會</a:t>
            </a:r>
            <a:r>
              <a:rPr lang="zh-TW" altLang="en-US" sz="1600" b="1" u="sng" dirty="0" smtClean="0">
                <a:solidFill>
                  <a:srgbClr val="FFC000"/>
                </a:solidFill>
                <a:latin typeface="標楷體" panose="03000509000000000000" pitchFamily="65" charset="-120"/>
                <a:ea typeface="標楷體" panose="03000509000000000000" pitchFamily="65" charset="-120"/>
              </a:rPr>
              <a:t>中</a:t>
            </a:r>
            <a:r>
              <a:rPr lang="en-US" altLang="zh-TW" sz="1600" b="1" u="sng" dirty="0" smtClean="0">
                <a:solidFill>
                  <a:srgbClr val="FFC000"/>
                </a:solidFill>
                <a:latin typeface="標楷體" panose="03000509000000000000" pitchFamily="65" charset="-120"/>
                <a:ea typeface="標楷體" panose="03000509000000000000" pitchFamily="65" charset="-120"/>
              </a:rPr>
              <a:t/>
            </a:r>
            <a:br>
              <a:rPr lang="en-US" altLang="zh-TW" sz="1600" b="1" u="sng" dirty="0" smtClean="0">
                <a:solidFill>
                  <a:srgbClr val="FFC000"/>
                </a:solidFill>
                <a:latin typeface="標楷體" panose="03000509000000000000" pitchFamily="65" charset="-120"/>
                <a:ea typeface="標楷體" panose="03000509000000000000" pitchFamily="65" charset="-120"/>
              </a:rPr>
            </a:br>
            <a:r>
              <a:rPr lang="zh-TW" altLang="en-US" sz="1600" b="1" dirty="0" smtClean="0">
                <a:solidFill>
                  <a:srgbClr val="FFC000"/>
                </a:solidFill>
                <a:latin typeface="標楷體" panose="03000509000000000000" pitchFamily="65" charset="-120"/>
                <a:ea typeface="標楷體" panose="03000509000000000000" pitchFamily="65" charset="-120"/>
              </a:rPr>
              <a:t>　　</a:t>
            </a:r>
            <a:r>
              <a:rPr lang="zh-TW" altLang="en-US" sz="1600" b="1" u="sng" dirty="0" smtClean="0">
                <a:solidFill>
                  <a:srgbClr val="FFC000"/>
                </a:solidFill>
                <a:latin typeface="標楷體" panose="03000509000000000000" pitchFamily="65" charset="-120"/>
                <a:ea typeface="標楷體" panose="03000509000000000000" pitchFamily="65" charset="-120"/>
              </a:rPr>
              <a:t>央</a:t>
            </a:r>
            <a:r>
              <a:rPr lang="zh-TW" altLang="en-US" sz="1600" b="1" u="sng" dirty="0">
                <a:solidFill>
                  <a:srgbClr val="FFC000"/>
                </a:solidFill>
                <a:latin typeface="標楷體" panose="03000509000000000000" pitchFamily="65" charset="-120"/>
                <a:ea typeface="標楷體" panose="03000509000000000000" pitchFamily="65" charset="-120"/>
              </a:rPr>
              <a:t>採購申訴審議委員會</a:t>
            </a:r>
            <a:r>
              <a:rPr lang="zh-TW" altLang="en-US" sz="1600" b="1" u="sng" dirty="0" smtClean="0">
                <a:solidFill>
                  <a:srgbClr val="FFC000"/>
                </a:solidFill>
                <a:latin typeface="標楷體" panose="03000509000000000000" pitchFamily="65" charset="-120"/>
                <a:ea typeface="標楷體" panose="03000509000000000000" pitchFamily="65" charset="-120"/>
              </a:rPr>
              <a:t>；地址</a:t>
            </a:r>
            <a:r>
              <a:rPr lang="zh-TW" altLang="en-US" sz="1600" b="1" u="sng" dirty="0">
                <a:solidFill>
                  <a:srgbClr val="FFC000"/>
                </a:solidFill>
                <a:latin typeface="標楷體" panose="03000509000000000000" pitchFamily="65" charset="-120"/>
                <a:ea typeface="標楷體" panose="03000509000000000000" pitchFamily="65" charset="-120"/>
              </a:rPr>
              <a:t>：</a:t>
            </a:r>
            <a:r>
              <a:rPr lang="zh-TW" altLang="en-US" sz="1600" b="1" u="sng" dirty="0" smtClean="0">
                <a:solidFill>
                  <a:srgbClr val="FFC000"/>
                </a:solidFill>
                <a:latin typeface="標楷體" panose="03000509000000000000" pitchFamily="65" charset="-120"/>
                <a:ea typeface="標楷體" panose="03000509000000000000" pitchFamily="65" charset="-120"/>
              </a:rPr>
              <a:t>臺</a:t>
            </a:r>
            <a:r>
              <a:rPr lang="en-US" altLang="zh-TW" sz="1600" b="1" u="sng" dirty="0" smtClean="0">
                <a:solidFill>
                  <a:srgbClr val="FFC000"/>
                </a:solidFill>
                <a:latin typeface="標楷體" panose="03000509000000000000" pitchFamily="65" charset="-120"/>
                <a:ea typeface="標楷體" panose="03000509000000000000" pitchFamily="65" charset="-120"/>
              </a:rPr>
              <a:t/>
            </a:r>
            <a:br>
              <a:rPr lang="en-US" altLang="zh-TW" sz="1600" b="1" u="sng" dirty="0" smtClean="0">
                <a:solidFill>
                  <a:srgbClr val="FFC000"/>
                </a:solidFill>
                <a:latin typeface="標楷體" panose="03000509000000000000" pitchFamily="65" charset="-120"/>
                <a:ea typeface="標楷體" panose="03000509000000000000" pitchFamily="65" charset="-120"/>
              </a:rPr>
            </a:br>
            <a:r>
              <a:rPr lang="zh-TW" altLang="en-US" sz="1600" b="1" dirty="0" smtClean="0">
                <a:solidFill>
                  <a:srgbClr val="FFC000"/>
                </a:solidFill>
                <a:latin typeface="標楷體" panose="03000509000000000000" pitchFamily="65" charset="-120"/>
                <a:ea typeface="標楷體" panose="03000509000000000000" pitchFamily="65" charset="-120"/>
              </a:rPr>
              <a:t>　　</a:t>
            </a:r>
            <a:r>
              <a:rPr lang="zh-TW" altLang="en-US" sz="1600" b="1" u="sng" dirty="0" smtClean="0">
                <a:solidFill>
                  <a:srgbClr val="FFC000"/>
                </a:solidFill>
                <a:latin typeface="標楷體" panose="03000509000000000000" pitchFamily="65" charset="-120"/>
                <a:ea typeface="標楷體" panose="03000509000000000000" pitchFamily="65" charset="-120"/>
              </a:rPr>
              <a:t>北市</a:t>
            </a:r>
            <a:r>
              <a:rPr lang="zh-TW" altLang="en-US" sz="1600" b="1" u="sng" dirty="0">
                <a:solidFill>
                  <a:srgbClr val="FFC000"/>
                </a:solidFill>
                <a:latin typeface="標楷體" panose="03000509000000000000" pitchFamily="65" charset="-120"/>
                <a:ea typeface="標楷體" panose="03000509000000000000" pitchFamily="65" charset="-120"/>
              </a:rPr>
              <a:t>信義區松仁路三號九樓</a:t>
            </a:r>
            <a:r>
              <a:rPr lang="zh-TW" altLang="en-US" sz="1600" b="1" u="sng" dirty="0" smtClean="0">
                <a:solidFill>
                  <a:srgbClr val="FFC000"/>
                </a:solidFill>
                <a:latin typeface="標楷體" panose="03000509000000000000" pitchFamily="65" charset="-120"/>
                <a:ea typeface="標楷體" panose="03000509000000000000" pitchFamily="65" charset="-120"/>
              </a:rPr>
              <a:t>；電話：</a:t>
            </a:r>
            <a:r>
              <a:rPr lang="en-US" altLang="zh-TW" sz="1600" b="1" u="sng" dirty="0" smtClean="0">
                <a:solidFill>
                  <a:srgbClr val="FFC000"/>
                </a:solidFill>
                <a:latin typeface="標楷體" panose="03000509000000000000" pitchFamily="65" charset="-120"/>
                <a:ea typeface="標楷體" panose="03000509000000000000" pitchFamily="65" charset="-120"/>
              </a:rPr>
              <a:t/>
            </a:r>
            <a:br>
              <a:rPr lang="en-US" altLang="zh-TW" sz="1600" b="1" u="sng" dirty="0" smtClean="0">
                <a:solidFill>
                  <a:srgbClr val="FFC000"/>
                </a:solidFill>
                <a:latin typeface="標楷體" panose="03000509000000000000" pitchFamily="65" charset="-120"/>
                <a:ea typeface="標楷體" panose="03000509000000000000" pitchFamily="65" charset="-120"/>
              </a:rPr>
            </a:br>
            <a:r>
              <a:rPr lang="zh-TW" altLang="en-US" sz="1600" b="1" dirty="0" smtClean="0">
                <a:solidFill>
                  <a:srgbClr val="FFC000"/>
                </a:solidFill>
                <a:latin typeface="標楷體" panose="03000509000000000000" pitchFamily="65" charset="-120"/>
                <a:ea typeface="標楷體" panose="03000509000000000000" pitchFamily="65" charset="-120"/>
              </a:rPr>
              <a:t>　　</a:t>
            </a:r>
            <a:r>
              <a:rPr lang="en-US" altLang="zh-TW" sz="1600" b="1" u="sng" dirty="0" smtClean="0">
                <a:solidFill>
                  <a:srgbClr val="FFC000"/>
                </a:solidFill>
                <a:latin typeface="標楷體" panose="03000509000000000000" pitchFamily="65" charset="-120"/>
                <a:ea typeface="標楷體" panose="03000509000000000000" pitchFamily="65" charset="-120"/>
              </a:rPr>
              <a:t>02-87897530</a:t>
            </a:r>
            <a:r>
              <a:rPr lang="zh-TW" altLang="en-US" sz="1600" b="1" u="sng" dirty="0">
                <a:solidFill>
                  <a:srgbClr val="FFC000"/>
                </a:solidFill>
                <a:latin typeface="標楷體" panose="03000509000000000000" pitchFamily="65" charset="-120"/>
                <a:ea typeface="標楷體" panose="03000509000000000000" pitchFamily="65" charset="-120"/>
              </a:rPr>
              <a:t>；傳真</a:t>
            </a:r>
            <a:r>
              <a:rPr lang="en-US" altLang="zh-TW" sz="1600" b="1" u="sng" dirty="0">
                <a:solidFill>
                  <a:srgbClr val="FFC000"/>
                </a:solidFill>
                <a:latin typeface="標楷體" panose="03000509000000000000" pitchFamily="65" charset="-120"/>
                <a:ea typeface="標楷體" panose="03000509000000000000" pitchFamily="65" charset="-120"/>
              </a:rPr>
              <a:t>:02-8789751</a:t>
            </a:r>
          </a:p>
        </p:txBody>
      </p:sp>
      <p:sp>
        <p:nvSpPr>
          <p:cNvPr id="11" name="文字方塊 10"/>
          <p:cNvSpPr txBox="1"/>
          <p:nvPr/>
        </p:nvSpPr>
        <p:spPr>
          <a:xfrm>
            <a:off x="4788021" y="4437113"/>
            <a:ext cx="3960000" cy="1723549"/>
          </a:xfrm>
          <a:prstGeom prst="rect">
            <a:avLst/>
          </a:prstGeom>
          <a:solidFill>
            <a:schemeClr val="bg1">
              <a:lumMod val="85000"/>
              <a:lumOff val="15000"/>
            </a:schemeClr>
          </a:solidFill>
        </p:spPr>
        <p:txBody>
          <a:bodyPr wrap="square" rtlCol="0">
            <a:spAutoFit/>
          </a:bodyPr>
          <a:lstStyle/>
          <a:p>
            <a:r>
              <a:rPr lang="zh-TW" altLang="zh-TW" sz="1600" b="1" dirty="0">
                <a:latin typeface="標楷體" panose="03000509000000000000" pitchFamily="65" charset="-120"/>
                <a:ea typeface="標楷體" panose="03000509000000000000" pitchFamily="65" charset="-120"/>
              </a:rPr>
              <a:t>第十</a:t>
            </a:r>
            <a:r>
              <a:rPr lang="zh-TW" altLang="en-US" sz="1600" b="1" dirty="0">
                <a:latin typeface="標楷體" panose="03000509000000000000" pitchFamily="65" charset="-120"/>
                <a:ea typeface="標楷體" panose="03000509000000000000" pitchFamily="65" charset="-120"/>
              </a:rPr>
              <a:t>八</a:t>
            </a:r>
            <a:r>
              <a:rPr lang="zh-TW" altLang="zh-TW" sz="1600" b="1" dirty="0">
                <a:latin typeface="標楷體" panose="03000509000000000000" pitchFamily="65" charset="-120"/>
                <a:ea typeface="標楷體" panose="03000509000000000000" pitchFamily="65" charset="-120"/>
              </a:rPr>
              <a:t>條</a:t>
            </a:r>
            <a:r>
              <a:rPr lang="zh-TW" altLang="en-US" sz="1600" b="1" dirty="0">
                <a:latin typeface="標楷體" panose="03000509000000000000" pitchFamily="65" charset="-120"/>
                <a:ea typeface="標楷體" panose="03000509000000000000" pitchFamily="65" charset="-120"/>
              </a:rPr>
              <a:t>　</a:t>
            </a:r>
            <a:r>
              <a:rPr lang="zh-TW" altLang="zh-TW" sz="1600" b="1" dirty="0">
                <a:latin typeface="標楷體" panose="03000509000000000000" pitchFamily="65" charset="-120"/>
                <a:ea typeface="標楷體" panose="03000509000000000000" pitchFamily="65" charset="-120"/>
              </a:rPr>
              <a:t>爭議處理</a:t>
            </a:r>
          </a:p>
          <a:p>
            <a:pPr>
              <a:spcBef>
                <a:spcPts val="1200"/>
              </a:spcBef>
              <a:spcAft>
                <a:spcPts val="600"/>
              </a:spcAft>
            </a:pP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四</a:t>
            </a: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依採購法規定受理調解或申訴之</a:t>
            </a:r>
            <a:r>
              <a:rPr lang="zh-TW" altLang="en-US" sz="1600" b="1" u="sng" dirty="0">
                <a:solidFill>
                  <a:srgbClr val="FFC000"/>
                </a:solidFill>
                <a:latin typeface="標楷體" panose="03000509000000000000" pitchFamily="65" charset="-120"/>
                <a:ea typeface="標楷體" panose="03000509000000000000" pitchFamily="65" charset="-120"/>
              </a:rPr>
              <a:t>機</a:t>
            </a:r>
            <a:r>
              <a:rPr lang="en-US" altLang="zh-TW" sz="1600" b="1" u="sng" dirty="0">
                <a:solidFill>
                  <a:srgbClr val="FFC000"/>
                </a:solidFill>
                <a:latin typeface="標楷體" panose="03000509000000000000" pitchFamily="65" charset="-120"/>
                <a:ea typeface="標楷體" panose="03000509000000000000" pitchFamily="65" charset="-120"/>
              </a:rPr>
              <a:t/>
            </a:r>
            <a:br>
              <a:rPr lang="en-US" altLang="zh-TW" sz="1600" b="1" u="sng" dirty="0">
                <a:solidFill>
                  <a:srgbClr val="FFC000"/>
                </a:solidFill>
                <a:latin typeface="標楷體" panose="03000509000000000000" pitchFamily="65" charset="-120"/>
                <a:ea typeface="標楷體" panose="03000509000000000000" pitchFamily="65" charset="-120"/>
              </a:rPr>
            </a:br>
            <a:r>
              <a:rPr lang="zh-TW" altLang="en-US" sz="1600" b="1" dirty="0">
                <a:solidFill>
                  <a:srgbClr val="FFC000"/>
                </a:solidFill>
                <a:latin typeface="標楷體" panose="03000509000000000000" pitchFamily="65" charset="-120"/>
                <a:ea typeface="標楷體" panose="03000509000000000000" pitchFamily="65" charset="-120"/>
              </a:rPr>
              <a:t>　　</a:t>
            </a:r>
            <a:r>
              <a:rPr lang="zh-TW" altLang="en-US" sz="1600" b="1" u="sng" dirty="0">
                <a:solidFill>
                  <a:srgbClr val="FFC000"/>
                </a:solidFill>
                <a:latin typeface="標楷體" panose="03000509000000000000" pitchFamily="65" charset="-120"/>
                <a:ea typeface="標楷體" panose="03000509000000000000" pitchFamily="65" charset="-120"/>
              </a:rPr>
              <a:t>關名稱：行政院公共工程委員會中</a:t>
            </a:r>
            <a:r>
              <a:rPr lang="en-US" altLang="zh-TW" sz="1600" b="1" u="sng" dirty="0">
                <a:solidFill>
                  <a:srgbClr val="FFC000"/>
                </a:solidFill>
                <a:latin typeface="標楷體" panose="03000509000000000000" pitchFamily="65" charset="-120"/>
                <a:ea typeface="標楷體" panose="03000509000000000000" pitchFamily="65" charset="-120"/>
              </a:rPr>
              <a:t/>
            </a:r>
            <a:br>
              <a:rPr lang="en-US" altLang="zh-TW" sz="1600" b="1" u="sng" dirty="0">
                <a:solidFill>
                  <a:srgbClr val="FFC000"/>
                </a:solidFill>
                <a:latin typeface="標楷體" panose="03000509000000000000" pitchFamily="65" charset="-120"/>
                <a:ea typeface="標楷體" panose="03000509000000000000" pitchFamily="65" charset="-120"/>
              </a:rPr>
            </a:br>
            <a:r>
              <a:rPr lang="zh-TW" altLang="en-US" sz="1600" b="1" dirty="0">
                <a:solidFill>
                  <a:srgbClr val="FFC000"/>
                </a:solidFill>
                <a:latin typeface="標楷體" panose="03000509000000000000" pitchFamily="65" charset="-120"/>
                <a:ea typeface="標楷體" panose="03000509000000000000" pitchFamily="65" charset="-120"/>
              </a:rPr>
              <a:t>　　</a:t>
            </a:r>
            <a:r>
              <a:rPr lang="zh-TW" altLang="en-US" sz="1600" b="1" u="sng" dirty="0">
                <a:solidFill>
                  <a:srgbClr val="FFC000"/>
                </a:solidFill>
                <a:latin typeface="標楷體" panose="03000509000000000000" pitchFamily="65" charset="-120"/>
                <a:ea typeface="標楷體" panose="03000509000000000000" pitchFamily="65" charset="-120"/>
              </a:rPr>
              <a:t>央採購申訴審議委員會；地址：臺</a:t>
            </a:r>
            <a:r>
              <a:rPr lang="en-US" altLang="zh-TW" sz="1600" b="1" u="sng" dirty="0">
                <a:solidFill>
                  <a:srgbClr val="FFC000"/>
                </a:solidFill>
                <a:latin typeface="標楷體" panose="03000509000000000000" pitchFamily="65" charset="-120"/>
                <a:ea typeface="標楷體" panose="03000509000000000000" pitchFamily="65" charset="-120"/>
              </a:rPr>
              <a:t/>
            </a:r>
            <a:br>
              <a:rPr lang="en-US" altLang="zh-TW" sz="1600" b="1" u="sng" dirty="0">
                <a:solidFill>
                  <a:srgbClr val="FFC000"/>
                </a:solidFill>
                <a:latin typeface="標楷體" panose="03000509000000000000" pitchFamily="65" charset="-120"/>
                <a:ea typeface="標楷體" panose="03000509000000000000" pitchFamily="65" charset="-120"/>
              </a:rPr>
            </a:br>
            <a:r>
              <a:rPr lang="zh-TW" altLang="en-US" sz="1600" b="1" dirty="0">
                <a:solidFill>
                  <a:srgbClr val="FFC000"/>
                </a:solidFill>
                <a:latin typeface="標楷體" panose="03000509000000000000" pitchFamily="65" charset="-120"/>
                <a:ea typeface="標楷體" panose="03000509000000000000" pitchFamily="65" charset="-120"/>
              </a:rPr>
              <a:t>　　</a:t>
            </a:r>
            <a:r>
              <a:rPr lang="zh-TW" altLang="en-US" sz="1600" b="1" u="sng" dirty="0">
                <a:solidFill>
                  <a:srgbClr val="FFC000"/>
                </a:solidFill>
                <a:latin typeface="標楷體" panose="03000509000000000000" pitchFamily="65" charset="-120"/>
                <a:ea typeface="標楷體" panose="03000509000000000000" pitchFamily="65" charset="-120"/>
              </a:rPr>
              <a:t>北市信義區松仁路三號九樓；電話：</a:t>
            </a:r>
            <a:r>
              <a:rPr lang="en-US" altLang="zh-TW" sz="1600" b="1" u="sng" dirty="0">
                <a:solidFill>
                  <a:srgbClr val="FFC000"/>
                </a:solidFill>
                <a:latin typeface="標楷體" panose="03000509000000000000" pitchFamily="65" charset="-120"/>
                <a:ea typeface="標楷體" panose="03000509000000000000" pitchFamily="65" charset="-120"/>
              </a:rPr>
              <a:t/>
            </a:r>
            <a:br>
              <a:rPr lang="en-US" altLang="zh-TW" sz="1600" b="1" u="sng" dirty="0">
                <a:solidFill>
                  <a:srgbClr val="FFC000"/>
                </a:solidFill>
                <a:latin typeface="標楷體" panose="03000509000000000000" pitchFamily="65" charset="-120"/>
                <a:ea typeface="標楷體" panose="03000509000000000000" pitchFamily="65" charset="-120"/>
              </a:rPr>
            </a:br>
            <a:r>
              <a:rPr lang="zh-TW" altLang="en-US" sz="1600" b="1" dirty="0">
                <a:solidFill>
                  <a:srgbClr val="FFC000"/>
                </a:solidFill>
                <a:latin typeface="標楷體" panose="03000509000000000000" pitchFamily="65" charset="-120"/>
                <a:ea typeface="標楷體" panose="03000509000000000000" pitchFamily="65" charset="-120"/>
              </a:rPr>
              <a:t>　　</a:t>
            </a:r>
            <a:r>
              <a:rPr lang="en-US" altLang="zh-TW" sz="1600" b="1" u="sng" dirty="0">
                <a:solidFill>
                  <a:srgbClr val="FFC000"/>
                </a:solidFill>
                <a:latin typeface="標楷體" panose="03000509000000000000" pitchFamily="65" charset="-120"/>
                <a:ea typeface="標楷體" panose="03000509000000000000" pitchFamily="65" charset="-120"/>
              </a:rPr>
              <a:t>02-87897530</a:t>
            </a:r>
            <a:r>
              <a:rPr lang="zh-TW" altLang="en-US" sz="1600" b="1" u="sng" dirty="0">
                <a:solidFill>
                  <a:srgbClr val="FFC000"/>
                </a:solidFill>
                <a:latin typeface="標楷體" panose="03000509000000000000" pitchFamily="65" charset="-120"/>
                <a:ea typeface="標楷體" panose="03000509000000000000" pitchFamily="65" charset="-120"/>
              </a:rPr>
              <a:t>；傳真</a:t>
            </a:r>
            <a:r>
              <a:rPr lang="en-US" altLang="zh-TW" sz="1600" b="1" u="sng" dirty="0">
                <a:solidFill>
                  <a:srgbClr val="FFC000"/>
                </a:solidFill>
                <a:latin typeface="標楷體" panose="03000509000000000000" pitchFamily="65" charset="-120"/>
                <a:ea typeface="標楷體" panose="03000509000000000000" pitchFamily="65" charset="-120"/>
              </a:rPr>
              <a:t>:02-8789751</a:t>
            </a:r>
          </a:p>
        </p:txBody>
      </p:sp>
      <p:sp>
        <p:nvSpPr>
          <p:cNvPr id="12" name="文字方塊 11"/>
          <p:cNvSpPr txBox="1"/>
          <p:nvPr/>
        </p:nvSpPr>
        <p:spPr>
          <a:xfrm>
            <a:off x="0" y="6309320"/>
            <a:ext cx="9144000" cy="400110"/>
          </a:xfrm>
          <a:prstGeom prst="rect">
            <a:avLst/>
          </a:prstGeom>
          <a:noFill/>
        </p:spPr>
        <p:txBody>
          <a:bodyPr wrap="square" rtlCol="0">
            <a:spAutoFit/>
          </a:bodyPr>
          <a:lstStyle/>
          <a:p>
            <a:pPr algn="ctr">
              <a:spcBef>
                <a:spcPts val="1800"/>
              </a:spcBef>
              <a:spcAft>
                <a:spcPts val="1800"/>
              </a:spcAft>
            </a:pPr>
            <a:r>
              <a:rPr lang="zh-TW" altLang="en-US" sz="2000" b="1" i="1" dirty="0" smtClean="0">
                <a:solidFill>
                  <a:srgbClr val="00B050"/>
                </a:solidFill>
                <a:latin typeface="標楷體" panose="03000509000000000000" pitchFamily="65" charset="-120"/>
                <a:ea typeface="標楷體" panose="03000509000000000000" pitchFamily="65" charset="-120"/>
              </a:rPr>
              <a:t>契約</a:t>
            </a:r>
            <a:r>
              <a:rPr lang="zh-TW" altLang="en-US" sz="2000" b="1" i="1" dirty="0">
                <a:solidFill>
                  <a:srgbClr val="00B050"/>
                </a:solidFill>
                <a:latin typeface="標楷體" panose="03000509000000000000" pitchFamily="65" charset="-120"/>
                <a:ea typeface="標楷體" panose="03000509000000000000" pitchFamily="65" charset="-120"/>
              </a:rPr>
              <a:t>為履約之</a:t>
            </a:r>
            <a:r>
              <a:rPr lang="zh-TW" altLang="en-US" sz="2000" b="1" i="1" dirty="0" smtClean="0">
                <a:solidFill>
                  <a:srgbClr val="00B050"/>
                </a:solidFill>
                <a:latin typeface="標楷體" panose="03000509000000000000" pitchFamily="65" charset="-120"/>
                <a:ea typeface="標楷體" panose="03000509000000000000" pitchFamily="65" charset="-120"/>
              </a:rPr>
              <a:t>根本，承辦人皆應詳</a:t>
            </a:r>
            <a:r>
              <a:rPr lang="zh-TW" altLang="en-US" sz="2000" b="1" i="1" dirty="0">
                <a:solidFill>
                  <a:srgbClr val="00B050"/>
                </a:solidFill>
                <a:latin typeface="標楷體" panose="03000509000000000000" pitchFamily="65" charset="-120"/>
                <a:ea typeface="標楷體" panose="03000509000000000000" pitchFamily="65" charset="-120"/>
              </a:rPr>
              <a:t>閱</a:t>
            </a:r>
            <a:r>
              <a:rPr lang="zh-TW" altLang="en-US" sz="2000" b="1" i="1" dirty="0" smtClean="0">
                <a:solidFill>
                  <a:srgbClr val="00B050"/>
                </a:solidFill>
                <a:latin typeface="標楷體" panose="03000509000000000000" pitchFamily="65" charset="-120"/>
                <a:ea typeface="標楷體" panose="03000509000000000000" pitchFamily="65" charset="-120"/>
              </a:rPr>
              <a:t>契約各項條款</a:t>
            </a:r>
            <a:endParaRPr lang="zh-TW" altLang="en-US" sz="2000" b="1" i="1" dirty="0">
              <a:solidFill>
                <a:srgbClr val="00B050"/>
              </a:solidFill>
              <a:latin typeface="標楷體" panose="03000509000000000000" pitchFamily="65" charset="-120"/>
              <a:ea typeface="標楷體" panose="03000509000000000000" pitchFamily="65" charset="-120"/>
            </a:endParaRPr>
          </a:p>
        </p:txBody>
      </p:sp>
      <p:sp>
        <p:nvSpPr>
          <p:cNvPr id="5" name="投影片編號版面配置區 4"/>
          <p:cNvSpPr>
            <a:spLocks noGrp="1"/>
          </p:cNvSpPr>
          <p:nvPr>
            <p:ph type="sldNum" sz="quarter" idx="12"/>
          </p:nvPr>
        </p:nvSpPr>
        <p:spPr>
          <a:xfrm>
            <a:off x="8161222" y="6492877"/>
            <a:ext cx="990600" cy="365125"/>
          </a:xfrm>
        </p:spPr>
        <p:txBody>
          <a:bodyPr/>
          <a:lstStyle/>
          <a:p>
            <a:fld id="{BA180C71-5188-449A-AFF2-FA152B4CECC9}" type="slidenum">
              <a:rPr lang="zh-TW" altLang="en-US" sz="1200" b="1" smtClean="0">
                <a:latin typeface="標楷體" panose="03000509000000000000" pitchFamily="65" charset="-120"/>
                <a:ea typeface="標楷體" panose="03000509000000000000" pitchFamily="65" charset="-120"/>
              </a:rPr>
              <a:t>13</a:t>
            </a:fld>
            <a:r>
              <a:rPr lang="en-US" altLang="zh-TW" sz="1200" b="1" dirty="0" smtClean="0">
                <a:latin typeface="標楷體" panose="03000509000000000000" pitchFamily="65" charset="-120"/>
                <a:ea typeface="標楷體" panose="03000509000000000000" pitchFamily="65" charset="-120"/>
              </a:rPr>
              <a:t>/17</a:t>
            </a:r>
            <a:endParaRPr lang="zh-TW" altLang="en-US" sz="1200" b="1"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7762338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7924800" cy="634082"/>
          </a:xfrm>
        </p:spPr>
        <p:txBody>
          <a:bodyPr/>
          <a:lstStyle/>
          <a:p>
            <a:pPr marL="514350" indent="-514350">
              <a:buFont typeface="+mj-ea"/>
              <a:buAutoNum type="ea1ChtPeriod" startAt="3"/>
            </a:pPr>
            <a:r>
              <a:rPr lang="zh-TW" altLang="en-US" dirty="0" smtClean="0">
                <a:latin typeface="標楷體" panose="03000509000000000000" pitchFamily="65" charset="-120"/>
                <a:ea typeface="標楷體" panose="03000509000000000000" pitchFamily="65" charset="-120"/>
              </a:rPr>
              <a:t>契約變更原則摘要說明</a:t>
            </a:r>
            <a:r>
              <a:rPr lang="en-US" altLang="zh-TW" sz="2000" dirty="0" smtClean="0">
                <a:solidFill>
                  <a:srgbClr val="FFFFFF"/>
                </a:solidFill>
                <a:latin typeface="標楷體" panose="03000509000000000000" pitchFamily="65" charset="-120"/>
                <a:ea typeface="標楷體" panose="03000509000000000000" pitchFamily="65" charset="-120"/>
              </a:rPr>
              <a:t>(1/3)</a:t>
            </a:r>
            <a:endParaRPr lang="zh-TW" altLang="en-US" dirty="0">
              <a:latin typeface="標楷體" panose="03000509000000000000" pitchFamily="65" charset="-120"/>
              <a:ea typeface="標楷體" panose="03000509000000000000" pitchFamily="65" charset="-120"/>
            </a:endParaRPr>
          </a:p>
        </p:txBody>
      </p:sp>
      <p:sp>
        <p:nvSpPr>
          <p:cNvPr id="8" name="矩形 7"/>
          <p:cNvSpPr/>
          <p:nvPr/>
        </p:nvSpPr>
        <p:spPr>
          <a:xfrm>
            <a:off x="395534"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勞務</a:t>
            </a:r>
            <a:r>
              <a:rPr lang="zh-TW" altLang="en-US" sz="2800" dirty="0" smtClean="0">
                <a:latin typeface="標楷體" panose="03000509000000000000" pitchFamily="65" charset="-120"/>
                <a:ea typeface="標楷體" panose="03000509000000000000" pitchFamily="65" charset="-120"/>
              </a:rPr>
              <a:t>契約</a:t>
            </a:r>
            <a:r>
              <a:rPr lang="en-US" altLang="zh-TW" sz="1200" dirty="0" smtClean="0">
                <a:latin typeface="標楷體" panose="03000509000000000000" pitchFamily="65" charset="-120"/>
                <a:ea typeface="標楷體" panose="03000509000000000000" pitchFamily="65" charset="-120"/>
              </a:rPr>
              <a:t>(109.06.30</a:t>
            </a:r>
            <a:r>
              <a:rPr lang="zh-TW" altLang="en-US" sz="1200" dirty="0" smtClean="0">
                <a:latin typeface="標楷體" panose="03000509000000000000" pitchFamily="65" charset="-120"/>
                <a:ea typeface="標楷體" panose="03000509000000000000" pitchFamily="65" charset="-120"/>
              </a:rPr>
              <a:t>版本</a:t>
            </a:r>
            <a:r>
              <a:rPr lang="en-US" altLang="zh-TW" sz="1200" dirty="0" smtClean="0">
                <a:latin typeface="標楷體" panose="03000509000000000000" pitchFamily="65" charset="-120"/>
                <a:ea typeface="標楷體" panose="03000509000000000000" pitchFamily="65" charset="-120"/>
              </a:rPr>
              <a:t>)</a:t>
            </a:r>
            <a:endParaRPr lang="zh-TW" altLang="en-US" sz="2800" dirty="0">
              <a:latin typeface="標楷體" panose="03000509000000000000" pitchFamily="65" charset="-120"/>
              <a:ea typeface="標楷體" panose="03000509000000000000" pitchFamily="65" charset="-120"/>
            </a:endParaRPr>
          </a:p>
        </p:txBody>
      </p:sp>
      <p:sp>
        <p:nvSpPr>
          <p:cNvPr id="21" name="矩形 20"/>
          <p:cNvSpPr/>
          <p:nvPr/>
        </p:nvSpPr>
        <p:spPr>
          <a:xfrm>
            <a:off x="4736642"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財物</a:t>
            </a:r>
            <a:r>
              <a:rPr lang="zh-TW" altLang="en-US" sz="2800" dirty="0" smtClean="0">
                <a:latin typeface="標楷體" panose="03000509000000000000" pitchFamily="65" charset="-120"/>
                <a:ea typeface="標楷體" panose="03000509000000000000" pitchFamily="65" charset="-120"/>
              </a:rPr>
              <a:t>契約</a:t>
            </a:r>
            <a:r>
              <a:rPr lang="en-US" altLang="zh-TW" sz="1200" dirty="0">
                <a:latin typeface="標楷體" panose="03000509000000000000" pitchFamily="65" charset="-120"/>
                <a:ea typeface="標楷體" panose="03000509000000000000" pitchFamily="65" charset="-120"/>
              </a:rPr>
              <a:t>(</a:t>
            </a:r>
            <a:r>
              <a:rPr lang="en-US" altLang="zh-TW" sz="1200" dirty="0" smtClean="0">
                <a:latin typeface="標楷體" panose="03000509000000000000" pitchFamily="65" charset="-120"/>
                <a:ea typeface="標楷體" panose="03000509000000000000" pitchFamily="65" charset="-120"/>
              </a:rPr>
              <a:t>109.01.15</a:t>
            </a:r>
            <a:r>
              <a:rPr lang="zh-TW" altLang="en-US" sz="1200" dirty="0" smtClean="0">
                <a:latin typeface="標楷體" panose="03000509000000000000" pitchFamily="65" charset="-120"/>
                <a:ea typeface="標楷體" panose="03000509000000000000" pitchFamily="65" charset="-120"/>
              </a:rPr>
              <a:t>版本</a:t>
            </a:r>
            <a:r>
              <a:rPr lang="en-US" altLang="zh-TW" sz="1200" dirty="0">
                <a:latin typeface="標楷體" panose="03000509000000000000" pitchFamily="65" charset="-120"/>
                <a:ea typeface="標楷體" panose="03000509000000000000" pitchFamily="65" charset="-120"/>
              </a:rPr>
              <a:t>)</a:t>
            </a:r>
            <a:endParaRPr lang="zh-TW" altLang="en-US" sz="1200" dirty="0">
              <a:latin typeface="標楷體" panose="03000509000000000000" pitchFamily="65" charset="-120"/>
              <a:ea typeface="標楷體" panose="03000509000000000000" pitchFamily="65" charset="-120"/>
            </a:endParaRPr>
          </a:p>
        </p:txBody>
      </p:sp>
      <p:sp>
        <p:nvSpPr>
          <p:cNvPr id="5" name="投影片編號版面配置區 4"/>
          <p:cNvSpPr>
            <a:spLocks noGrp="1"/>
          </p:cNvSpPr>
          <p:nvPr>
            <p:ph type="sldNum" sz="quarter" idx="12"/>
          </p:nvPr>
        </p:nvSpPr>
        <p:spPr>
          <a:xfrm>
            <a:off x="8153400" y="6492877"/>
            <a:ext cx="990600" cy="365125"/>
          </a:xfrm>
        </p:spPr>
        <p:txBody>
          <a:bodyPr/>
          <a:lstStyle/>
          <a:p>
            <a:fld id="{BA180C71-5188-449A-AFF2-FA152B4CECC9}" type="slidenum">
              <a:rPr lang="zh-TW" altLang="en-US" sz="1200" b="1" smtClean="0">
                <a:latin typeface="標楷體" panose="03000509000000000000" pitchFamily="65" charset="-120"/>
                <a:ea typeface="標楷體" panose="03000509000000000000" pitchFamily="65" charset="-120"/>
              </a:rPr>
              <a:t>14</a:t>
            </a:fld>
            <a:r>
              <a:rPr lang="en-US" altLang="zh-TW" sz="1200" b="1" dirty="0" smtClean="0">
                <a:latin typeface="標楷體" panose="03000509000000000000" pitchFamily="65" charset="-120"/>
                <a:ea typeface="標楷體" panose="03000509000000000000" pitchFamily="65" charset="-120"/>
              </a:rPr>
              <a:t>/17</a:t>
            </a:r>
            <a:endParaRPr lang="zh-TW" altLang="en-US" sz="1200" b="1" dirty="0">
              <a:latin typeface="標楷體" panose="03000509000000000000" pitchFamily="65" charset="-120"/>
              <a:ea typeface="標楷體" panose="03000509000000000000" pitchFamily="65" charset="-120"/>
            </a:endParaRPr>
          </a:p>
        </p:txBody>
      </p:sp>
      <p:sp>
        <p:nvSpPr>
          <p:cNvPr id="9" name="文字方塊 8"/>
          <p:cNvSpPr txBox="1"/>
          <p:nvPr/>
        </p:nvSpPr>
        <p:spPr>
          <a:xfrm>
            <a:off x="395534" y="1484783"/>
            <a:ext cx="3960000" cy="1815882"/>
          </a:xfrm>
          <a:prstGeom prst="rect">
            <a:avLst/>
          </a:prstGeom>
          <a:solidFill>
            <a:schemeClr val="bg1">
              <a:lumMod val="85000"/>
              <a:lumOff val="15000"/>
            </a:schemeClr>
          </a:solidFill>
        </p:spPr>
        <p:txBody>
          <a:bodyPr wrap="square" rtlCol="0">
            <a:spAutoFit/>
          </a:bodyPr>
          <a:lstStyle/>
          <a:p>
            <a:r>
              <a:rPr lang="zh-TW" altLang="zh-TW" sz="1600" b="1" dirty="0" smtClean="0">
                <a:latin typeface="標楷體" panose="03000509000000000000" pitchFamily="65" charset="-120"/>
                <a:ea typeface="標楷體" panose="03000509000000000000" pitchFamily="65" charset="-120"/>
              </a:rPr>
              <a:t>第七條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履約期限</a:t>
            </a:r>
            <a:endParaRPr lang="en-US" altLang="zh-TW" sz="1600" b="1" dirty="0" smtClean="0">
              <a:latin typeface="標楷體" panose="03000509000000000000" pitchFamily="65" charset="-120"/>
              <a:ea typeface="標楷體" panose="03000509000000000000" pitchFamily="65" charset="-120"/>
            </a:endParaRPr>
          </a:p>
          <a:p>
            <a:r>
              <a:rPr lang="en-US" altLang="zh-TW" sz="1600" b="1" dirty="0" smtClean="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四</a:t>
            </a: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履約期限延期</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r>
              <a:rPr lang="en-US" altLang="zh-TW" sz="1600" b="1" dirty="0" smtClean="0">
                <a:latin typeface="標楷體" panose="03000509000000000000" pitchFamily="65" charset="-120"/>
                <a:ea typeface="標楷體" panose="03000509000000000000" pitchFamily="65" charset="-120"/>
              </a:rPr>
              <a:t>1.</a:t>
            </a:r>
            <a:r>
              <a:rPr lang="zh-TW" altLang="en-US" sz="1600" b="1" dirty="0" smtClean="0">
                <a:latin typeface="標楷體" panose="03000509000000000000" pitchFamily="65" charset="-120"/>
                <a:ea typeface="標楷體" panose="03000509000000000000" pitchFamily="65" charset="-120"/>
              </a:rPr>
              <a:t>契約</a:t>
            </a:r>
            <a:r>
              <a:rPr lang="zh-TW" altLang="en-US" sz="1600" b="1" dirty="0">
                <a:latin typeface="標楷體" panose="03000509000000000000" pitchFamily="65" charset="-120"/>
                <a:ea typeface="標楷體" panose="03000509000000000000" pitchFamily="65" charset="-120"/>
              </a:rPr>
              <a:t>履約</a:t>
            </a:r>
            <a:r>
              <a:rPr lang="zh-TW" altLang="en-US" sz="1600" b="1" dirty="0" smtClean="0">
                <a:latin typeface="標楷體" panose="03000509000000000000" pitchFamily="65" charset="-120"/>
                <a:ea typeface="標楷體" panose="03000509000000000000" pitchFamily="65" charset="-120"/>
              </a:rPr>
              <a:t>期間，</a:t>
            </a:r>
            <a:r>
              <a:rPr lang="zh-TW" altLang="en-US" sz="1600" b="1" dirty="0" smtClean="0">
                <a:solidFill>
                  <a:srgbClr val="FFC000"/>
                </a:solidFill>
                <a:latin typeface="Arial Unicode MS"/>
                <a:ea typeface="Arial Unicode MS"/>
                <a:cs typeface="Arial Unicode MS"/>
              </a:rPr>
              <a:t>①</a:t>
            </a:r>
            <a:r>
              <a:rPr lang="zh-TW" altLang="en-US" sz="1600" b="1" dirty="0" smtClean="0">
                <a:solidFill>
                  <a:srgbClr val="FF0000"/>
                </a:solidFill>
                <a:latin typeface="標楷體" panose="03000509000000000000" pitchFamily="65" charset="-120"/>
                <a:ea typeface="標楷體" panose="03000509000000000000" pitchFamily="65" charset="-120"/>
              </a:rPr>
              <a:t>有</a:t>
            </a:r>
            <a:r>
              <a:rPr lang="zh-TW" altLang="en-US" sz="1600" b="1" dirty="0">
                <a:solidFill>
                  <a:srgbClr val="FF0000"/>
                </a:solidFill>
                <a:latin typeface="標楷體" panose="03000509000000000000" pitchFamily="65" charset="-120"/>
                <a:ea typeface="標楷體" panose="03000509000000000000" pitchFamily="65" charset="-120"/>
              </a:rPr>
              <a:t>下列情形之一</a:t>
            </a:r>
            <a:r>
              <a:rPr lang="zh-TW" altLang="en-US" sz="1600" b="1" dirty="0">
                <a:latin typeface="標楷體" panose="03000509000000000000" pitchFamily="65" charset="-120"/>
                <a:ea typeface="標楷體" panose="03000509000000000000" pitchFamily="65" charset="-120"/>
              </a:rPr>
              <a:t>，</a:t>
            </a:r>
            <a:r>
              <a:rPr lang="zh-TW" altLang="en-US" sz="1600" b="1" dirty="0" smtClean="0">
                <a:latin typeface="標楷體" panose="03000509000000000000" pitchFamily="65" charset="-120"/>
                <a:ea typeface="標楷體" panose="03000509000000000000" pitchFamily="65" charset="-120"/>
              </a:rPr>
              <a:t>且</a:t>
            </a:r>
            <a:r>
              <a:rPr lang="zh-TW" altLang="en-US" sz="1600" b="1" dirty="0" smtClean="0">
                <a:solidFill>
                  <a:srgbClr val="FFC000"/>
                </a:solidFill>
                <a:latin typeface="Arial Unicode MS"/>
                <a:ea typeface="Arial Unicode MS"/>
                <a:cs typeface="Arial Unicode MS"/>
              </a:rPr>
              <a:t>②</a:t>
            </a:r>
            <a:r>
              <a:rPr lang="zh-TW" altLang="en-US" sz="1600" b="1" dirty="0" smtClean="0">
                <a:solidFill>
                  <a:srgbClr val="FF0000"/>
                </a:solidFill>
                <a:latin typeface="標楷體" panose="03000509000000000000" pitchFamily="65" charset="-120"/>
                <a:ea typeface="標楷體" panose="03000509000000000000" pitchFamily="65" charset="-120"/>
              </a:rPr>
              <a:t>確</a:t>
            </a:r>
            <a:r>
              <a:rPr lang="zh-TW" altLang="en-US" sz="1600" b="1" dirty="0">
                <a:solidFill>
                  <a:srgbClr val="FF0000"/>
                </a:solidFill>
                <a:latin typeface="標楷體" panose="03000509000000000000" pitchFamily="65" charset="-120"/>
                <a:ea typeface="標楷體" panose="03000509000000000000" pitchFamily="65" charset="-120"/>
              </a:rPr>
              <a:t>非可歸責於廠商</a:t>
            </a:r>
            <a:r>
              <a:rPr lang="zh-TW" altLang="en-US" sz="1600" b="1" dirty="0">
                <a:latin typeface="標楷體" panose="03000509000000000000" pitchFamily="65" charset="-120"/>
                <a:ea typeface="標楷體" panose="03000509000000000000" pitchFamily="65" charset="-120"/>
              </a:rPr>
              <a:t>，而需展延履約期限者</a:t>
            </a:r>
            <a:r>
              <a:rPr lang="zh-TW" altLang="en-US" sz="1600" b="1" dirty="0" smtClean="0">
                <a:latin typeface="標楷體" panose="03000509000000000000" pitchFamily="65" charset="-120"/>
                <a:ea typeface="標楷體" panose="03000509000000000000" pitchFamily="65" charset="-120"/>
              </a:rPr>
              <a:t>，</a:t>
            </a:r>
            <a:r>
              <a:rPr lang="zh-TW" altLang="en-US" sz="1600" b="1" dirty="0" smtClean="0">
                <a:solidFill>
                  <a:srgbClr val="FFC000"/>
                </a:solidFill>
                <a:latin typeface="Arial Unicode MS"/>
                <a:ea typeface="Arial Unicode MS"/>
                <a:cs typeface="Arial Unicode MS"/>
              </a:rPr>
              <a:t>③</a:t>
            </a:r>
            <a:r>
              <a:rPr lang="zh-TW" altLang="en-US" sz="1600" b="1" dirty="0" smtClean="0">
                <a:solidFill>
                  <a:srgbClr val="FF0000"/>
                </a:solidFill>
                <a:latin typeface="標楷體" panose="03000509000000000000" pitchFamily="65" charset="-120"/>
                <a:ea typeface="標楷體" panose="03000509000000000000" pitchFamily="65" charset="-120"/>
              </a:rPr>
              <a:t>廠商</a:t>
            </a:r>
            <a:r>
              <a:rPr lang="zh-TW" altLang="en-US" sz="1600" b="1" dirty="0">
                <a:solidFill>
                  <a:srgbClr val="FF0000"/>
                </a:solidFill>
                <a:latin typeface="標楷體" panose="03000509000000000000" pitchFamily="65" charset="-120"/>
                <a:ea typeface="標楷體" panose="03000509000000000000" pitchFamily="65" charset="-120"/>
              </a:rPr>
              <a:t>應於</a:t>
            </a:r>
            <a:r>
              <a:rPr lang="zh-TW" altLang="en-US" sz="1600" b="1" u="sng" dirty="0">
                <a:solidFill>
                  <a:srgbClr val="FF0000"/>
                </a:solidFill>
                <a:latin typeface="標楷體" panose="03000509000000000000" pitchFamily="65" charset="-120"/>
                <a:ea typeface="標楷體" panose="03000509000000000000" pitchFamily="65" charset="-120"/>
              </a:rPr>
              <a:t>事故發生或消失</a:t>
            </a:r>
            <a:r>
              <a:rPr lang="zh-TW" altLang="en-US" sz="1600" b="1" dirty="0">
                <a:solidFill>
                  <a:srgbClr val="FF0000"/>
                </a:solidFill>
                <a:latin typeface="標楷體" panose="03000509000000000000" pitchFamily="65" charset="-120"/>
                <a:ea typeface="標楷體" panose="03000509000000000000" pitchFamily="65" charset="-120"/>
              </a:rPr>
              <a:t>後</a:t>
            </a:r>
            <a:r>
              <a:rPr lang="zh-TW" altLang="en-US" sz="1600" b="1" dirty="0" smtClean="0">
                <a:solidFill>
                  <a:srgbClr val="FF0000"/>
                </a:solidFill>
                <a:latin typeface="標楷體" panose="03000509000000000000" pitchFamily="65" charset="-120"/>
                <a:ea typeface="標楷體" panose="03000509000000000000" pitchFamily="65" charset="-120"/>
              </a:rPr>
              <a:t>，檢</a:t>
            </a:r>
            <a:r>
              <a:rPr lang="zh-TW" altLang="en-US" sz="1600" b="1" dirty="0">
                <a:solidFill>
                  <a:srgbClr val="FF0000"/>
                </a:solidFill>
                <a:latin typeface="標楷體" panose="03000509000000000000" pitchFamily="65" charset="-120"/>
                <a:ea typeface="標楷體" panose="03000509000000000000" pitchFamily="65" charset="-120"/>
              </a:rPr>
              <a:t>具事證</a:t>
            </a:r>
            <a:r>
              <a:rPr lang="zh-TW" altLang="en-US" sz="1600" b="1" dirty="0" smtClean="0">
                <a:latin typeface="標楷體" panose="03000509000000000000" pitchFamily="65" charset="-120"/>
                <a:ea typeface="標楷體" panose="03000509000000000000" pitchFamily="65" charset="-120"/>
              </a:rPr>
              <a:t>， </a:t>
            </a:r>
            <a:r>
              <a:rPr lang="zh-TW" altLang="en-US" sz="1600" b="1" u="sng" dirty="0" smtClean="0">
                <a:solidFill>
                  <a:srgbClr val="FF0000"/>
                </a:solidFill>
                <a:latin typeface="標楷體" panose="03000509000000000000" pitchFamily="65" charset="-120"/>
                <a:ea typeface="標楷體" panose="03000509000000000000" pitchFamily="65" charset="-120"/>
              </a:rPr>
              <a:t>儘速</a:t>
            </a:r>
            <a:r>
              <a:rPr lang="zh-TW" altLang="en-US" sz="1600" b="1" dirty="0" smtClean="0">
                <a:solidFill>
                  <a:srgbClr val="FF0000"/>
                </a:solidFill>
                <a:latin typeface="標楷體" panose="03000509000000000000" pitchFamily="65" charset="-120"/>
                <a:ea typeface="標楷體" panose="03000509000000000000" pitchFamily="65" charset="-120"/>
              </a:rPr>
              <a:t> </a:t>
            </a:r>
            <a:r>
              <a:rPr lang="zh-TW" altLang="en-US" sz="1600" b="1" dirty="0" smtClean="0">
                <a:solidFill>
                  <a:srgbClr val="FFC000"/>
                </a:solidFill>
                <a:latin typeface="Arial Unicode MS"/>
                <a:ea typeface="Arial Unicode MS"/>
                <a:cs typeface="Arial Unicode MS"/>
              </a:rPr>
              <a:t>④</a:t>
            </a:r>
            <a:r>
              <a:rPr lang="zh-TW" altLang="en-US" sz="1600" b="1" dirty="0" smtClean="0">
                <a:solidFill>
                  <a:srgbClr val="FF0000"/>
                </a:solidFill>
                <a:latin typeface="標楷體" panose="03000509000000000000" pitchFamily="65" charset="-120"/>
                <a:ea typeface="標楷體" panose="03000509000000000000" pitchFamily="65" charset="-120"/>
              </a:rPr>
              <a:t>以</a:t>
            </a:r>
            <a:r>
              <a:rPr lang="zh-TW" altLang="en-US" sz="1600" b="1" dirty="0">
                <a:solidFill>
                  <a:srgbClr val="FF0000"/>
                </a:solidFill>
                <a:latin typeface="標楷體" panose="03000509000000000000" pitchFamily="65" charset="-120"/>
                <a:ea typeface="標楷體" panose="03000509000000000000" pitchFamily="65" charset="-120"/>
              </a:rPr>
              <a:t>書面向機關申請</a:t>
            </a:r>
            <a:r>
              <a:rPr lang="zh-TW" altLang="en-US" sz="1600" b="1" dirty="0">
                <a:latin typeface="標楷體" panose="03000509000000000000" pitchFamily="65" charset="-120"/>
                <a:ea typeface="標楷體" panose="03000509000000000000" pitchFamily="65" charset="-120"/>
              </a:rPr>
              <a:t>展延履約期限</a:t>
            </a:r>
            <a:r>
              <a:rPr lang="zh-TW" altLang="en-US" sz="1600" b="1" dirty="0" smtClean="0">
                <a:latin typeface="標楷體" panose="03000509000000000000" pitchFamily="65" charset="-120"/>
                <a:ea typeface="標楷體" panose="03000509000000000000" pitchFamily="65" charset="-120"/>
              </a:rPr>
              <a:t>。</a:t>
            </a:r>
            <a:r>
              <a:rPr lang="en-US" altLang="zh-TW" sz="1600" b="1" dirty="0" smtClean="0">
                <a:latin typeface="標楷體" panose="03000509000000000000" pitchFamily="65" charset="-120"/>
                <a:ea typeface="標楷體" panose="03000509000000000000" pitchFamily="65" charset="-120"/>
              </a:rPr>
              <a:t>…</a:t>
            </a:r>
          </a:p>
        </p:txBody>
      </p:sp>
      <p:sp>
        <p:nvSpPr>
          <p:cNvPr id="7" name="文字方塊 6"/>
          <p:cNvSpPr txBox="1"/>
          <p:nvPr/>
        </p:nvSpPr>
        <p:spPr>
          <a:xfrm>
            <a:off x="4738552" y="1487447"/>
            <a:ext cx="3960000" cy="1815882"/>
          </a:xfrm>
          <a:prstGeom prst="rect">
            <a:avLst/>
          </a:prstGeom>
          <a:solidFill>
            <a:schemeClr val="bg1">
              <a:lumMod val="85000"/>
              <a:lumOff val="15000"/>
            </a:schemeClr>
          </a:solidFill>
        </p:spPr>
        <p:txBody>
          <a:bodyPr wrap="square" rtlCol="0">
            <a:spAutoFit/>
          </a:bodyPr>
          <a:lstStyle/>
          <a:p>
            <a:r>
              <a:rPr lang="zh-TW" altLang="zh-TW" sz="1600" b="1" dirty="0" smtClean="0">
                <a:latin typeface="標楷體" panose="03000509000000000000" pitchFamily="65" charset="-120"/>
                <a:ea typeface="標楷體" panose="03000509000000000000" pitchFamily="65" charset="-120"/>
              </a:rPr>
              <a:t>第七條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履約期限</a:t>
            </a:r>
            <a:endParaRPr lang="en-US" altLang="zh-TW" sz="1600" b="1" dirty="0" smtClean="0">
              <a:latin typeface="標楷體" panose="03000509000000000000" pitchFamily="65" charset="-120"/>
              <a:ea typeface="標楷體" panose="03000509000000000000" pitchFamily="65" charset="-120"/>
            </a:endParaRPr>
          </a:p>
          <a:p>
            <a:r>
              <a:rPr lang="en-US" altLang="zh-TW" sz="1600" b="1" dirty="0" smtClean="0">
                <a:latin typeface="標楷體" panose="03000509000000000000" pitchFamily="65" charset="-120"/>
                <a:ea typeface="標楷體" panose="03000509000000000000" pitchFamily="65" charset="-120"/>
              </a:rPr>
              <a:t>(</a:t>
            </a:r>
            <a:r>
              <a:rPr lang="zh-TW" altLang="en-US" sz="1600" b="1" dirty="0" smtClean="0">
                <a:latin typeface="標楷體" panose="03000509000000000000" pitchFamily="65" charset="-120"/>
                <a:ea typeface="標楷體" panose="03000509000000000000" pitchFamily="65" charset="-120"/>
              </a:rPr>
              <a:t>五</a:t>
            </a:r>
            <a:r>
              <a:rPr lang="en-US" altLang="zh-TW" sz="1600" b="1" dirty="0" smtClean="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履約期限延期</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r>
              <a:rPr lang="en-US" altLang="zh-TW" sz="1600" b="1" dirty="0" smtClean="0">
                <a:latin typeface="標楷體" panose="03000509000000000000" pitchFamily="65" charset="-120"/>
                <a:ea typeface="標楷體" panose="03000509000000000000" pitchFamily="65" charset="-120"/>
              </a:rPr>
              <a:t>1.</a:t>
            </a:r>
            <a:r>
              <a:rPr lang="zh-TW" altLang="en-US" sz="1600" b="1" dirty="0" smtClean="0">
                <a:latin typeface="標楷體" panose="03000509000000000000" pitchFamily="65" charset="-120"/>
                <a:ea typeface="標楷體" panose="03000509000000000000" pitchFamily="65" charset="-120"/>
              </a:rPr>
              <a:t>履約</a:t>
            </a:r>
            <a:r>
              <a:rPr lang="zh-TW" altLang="en-US" sz="1600" b="1" dirty="0">
                <a:latin typeface="標楷體" panose="03000509000000000000" pitchFamily="65" charset="-120"/>
                <a:ea typeface="標楷體" panose="03000509000000000000" pitchFamily="65" charset="-120"/>
              </a:rPr>
              <a:t>期限內</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Arial Unicode MS"/>
                <a:ea typeface="Arial Unicode MS"/>
                <a:cs typeface="Arial Unicode MS"/>
              </a:rPr>
              <a:t> ①</a:t>
            </a:r>
            <a:r>
              <a:rPr lang="zh-TW" altLang="en-US" sz="1600" b="1" dirty="0" smtClean="0">
                <a:solidFill>
                  <a:srgbClr val="FF0000"/>
                </a:solidFill>
                <a:latin typeface="標楷體" panose="03000509000000000000" pitchFamily="65" charset="-120"/>
                <a:ea typeface="標楷體" panose="03000509000000000000" pitchFamily="65" charset="-120"/>
              </a:rPr>
              <a:t>有</a:t>
            </a:r>
            <a:r>
              <a:rPr lang="zh-TW" altLang="en-US" sz="1600" b="1" dirty="0">
                <a:solidFill>
                  <a:srgbClr val="FF0000"/>
                </a:solidFill>
                <a:latin typeface="標楷體" panose="03000509000000000000" pitchFamily="65" charset="-120"/>
                <a:ea typeface="標楷體" panose="03000509000000000000" pitchFamily="65" charset="-120"/>
              </a:rPr>
              <a:t>下列情形之一</a:t>
            </a:r>
            <a:r>
              <a:rPr lang="zh-TW" altLang="en-US" sz="1600" b="1" dirty="0">
                <a:latin typeface="標楷體" panose="03000509000000000000" pitchFamily="65" charset="-120"/>
                <a:ea typeface="標楷體" panose="03000509000000000000" pitchFamily="65" charset="-120"/>
              </a:rPr>
              <a:t>，</a:t>
            </a:r>
            <a:r>
              <a:rPr lang="zh-TW" altLang="en-US" sz="1600" b="1" dirty="0" smtClean="0">
                <a:latin typeface="標楷體" panose="03000509000000000000" pitchFamily="65" charset="-120"/>
                <a:ea typeface="標楷體" panose="03000509000000000000" pitchFamily="65" charset="-120"/>
              </a:rPr>
              <a:t>且</a:t>
            </a:r>
            <a:r>
              <a:rPr lang="zh-TW" altLang="en-US" sz="1600" b="1" dirty="0">
                <a:solidFill>
                  <a:srgbClr val="FFC000"/>
                </a:solidFill>
                <a:latin typeface="Arial Unicode MS"/>
                <a:ea typeface="Arial Unicode MS"/>
                <a:cs typeface="Arial Unicode MS"/>
              </a:rPr>
              <a:t>②</a:t>
            </a:r>
            <a:r>
              <a:rPr lang="zh-TW" altLang="en-US" sz="1600" b="1" dirty="0">
                <a:solidFill>
                  <a:srgbClr val="FF0000"/>
                </a:solidFill>
                <a:latin typeface="標楷體" panose="03000509000000000000" pitchFamily="65" charset="-120"/>
                <a:ea typeface="標楷體" panose="03000509000000000000" pitchFamily="65" charset="-120"/>
              </a:rPr>
              <a:t>確非可歸責於廠商</a:t>
            </a:r>
            <a:r>
              <a:rPr lang="zh-TW" altLang="en-US" sz="1600" b="1" dirty="0" smtClean="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而需展延履約期限者</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Arial Unicode MS"/>
                <a:ea typeface="Arial Unicode MS"/>
                <a:cs typeface="Arial Unicode MS"/>
              </a:rPr>
              <a:t> ③</a:t>
            </a:r>
            <a:r>
              <a:rPr lang="zh-TW" altLang="en-US" sz="1600" b="1" dirty="0" smtClean="0">
                <a:solidFill>
                  <a:srgbClr val="FF0000"/>
                </a:solidFill>
                <a:latin typeface="標楷體" panose="03000509000000000000" pitchFamily="65" charset="-120"/>
                <a:ea typeface="標楷體" panose="03000509000000000000" pitchFamily="65" charset="-120"/>
              </a:rPr>
              <a:t>廠商</a:t>
            </a:r>
            <a:r>
              <a:rPr lang="zh-TW" altLang="en-US" sz="1600" b="1" dirty="0">
                <a:solidFill>
                  <a:srgbClr val="FF0000"/>
                </a:solidFill>
                <a:latin typeface="標楷體" panose="03000509000000000000" pitchFamily="65" charset="-120"/>
                <a:ea typeface="標楷體" panose="03000509000000000000" pitchFamily="65" charset="-120"/>
              </a:rPr>
              <a:t>應於</a:t>
            </a:r>
            <a:r>
              <a:rPr lang="zh-TW" altLang="en-US" sz="1600" b="1" u="sng" dirty="0">
                <a:solidFill>
                  <a:srgbClr val="FF0000"/>
                </a:solidFill>
                <a:latin typeface="標楷體" panose="03000509000000000000" pitchFamily="65" charset="-120"/>
                <a:ea typeface="標楷體" panose="03000509000000000000" pitchFamily="65" charset="-120"/>
              </a:rPr>
              <a:t>事故發生或消失</a:t>
            </a:r>
            <a:r>
              <a:rPr lang="zh-TW" altLang="en-US" sz="1600" b="1" dirty="0" smtClean="0">
                <a:solidFill>
                  <a:srgbClr val="FF0000"/>
                </a:solidFill>
                <a:latin typeface="標楷體" panose="03000509000000000000" pitchFamily="65" charset="-120"/>
                <a:ea typeface="標楷體" panose="03000509000000000000" pitchFamily="65" charset="-120"/>
              </a:rPr>
              <a:t>後 </a:t>
            </a:r>
            <a:r>
              <a:rPr lang="en-US" altLang="zh-TW" sz="1600" b="1" u="sng" dirty="0" smtClean="0">
                <a:solidFill>
                  <a:srgbClr val="FF0000"/>
                </a:solidFill>
                <a:latin typeface="標楷體" panose="03000509000000000000" pitchFamily="65" charset="-120"/>
                <a:ea typeface="標楷體" panose="03000509000000000000" pitchFamily="65" charset="-120"/>
              </a:rPr>
              <a:t>7</a:t>
            </a:r>
            <a:r>
              <a:rPr lang="zh-TW" altLang="en-US" sz="1600" b="1" u="sng" dirty="0" smtClean="0">
                <a:solidFill>
                  <a:srgbClr val="FF0000"/>
                </a:solidFill>
                <a:latin typeface="標楷體" panose="03000509000000000000" pitchFamily="65" charset="-120"/>
                <a:ea typeface="標楷體" panose="03000509000000000000" pitchFamily="65" charset="-120"/>
              </a:rPr>
              <a:t>日內</a:t>
            </a:r>
            <a:r>
              <a:rPr lang="zh-TW" altLang="en-US" sz="1600" b="1" dirty="0" smtClean="0">
                <a:solidFill>
                  <a:srgbClr val="FF0000"/>
                </a:solidFill>
                <a:latin typeface="標楷體" panose="03000509000000000000" pitchFamily="65" charset="-120"/>
                <a:ea typeface="標楷體" panose="03000509000000000000" pitchFamily="65" charset="-120"/>
              </a:rPr>
              <a:t> 通知</a:t>
            </a:r>
            <a:r>
              <a:rPr lang="zh-TW" altLang="en-US" sz="1600" b="1" dirty="0">
                <a:solidFill>
                  <a:srgbClr val="FF0000"/>
                </a:solidFill>
                <a:latin typeface="標楷體" panose="03000509000000000000" pitchFamily="65" charset="-120"/>
                <a:ea typeface="標楷體" panose="03000509000000000000" pitchFamily="65" charset="-120"/>
              </a:rPr>
              <a:t>機關，並檢具事證</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Arial Unicode MS"/>
                <a:ea typeface="Arial Unicode MS"/>
                <a:cs typeface="Arial Unicode MS"/>
              </a:rPr>
              <a:t> ④</a:t>
            </a:r>
            <a:r>
              <a:rPr lang="zh-TW" altLang="en-US" sz="1600" b="1" dirty="0" smtClean="0">
                <a:solidFill>
                  <a:srgbClr val="FF0000"/>
                </a:solidFill>
                <a:latin typeface="標楷體" panose="03000509000000000000" pitchFamily="65" charset="-120"/>
                <a:ea typeface="標楷體" panose="03000509000000000000" pitchFamily="65" charset="-120"/>
              </a:rPr>
              <a:t>以</a:t>
            </a:r>
            <a:r>
              <a:rPr lang="zh-TW" altLang="en-US" sz="1600" b="1" dirty="0">
                <a:solidFill>
                  <a:srgbClr val="FF0000"/>
                </a:solidFill>
                <a:latin typeface="標楷體" panose="03000509000000000000" pitchFamily="65" charset="-120"/>
                <a:ea typeface="標楷體" panose="03000509000000000000" pitchFamily="65" charset="-120"/>
              </a:rPr>
              <a:t>書面向機關申請</a:t>
            </a:r>
            <a:r>
              <a:rPr lang="zh-TW" altLang="en-US" sz="1600" b="1" dirty="0">
                <a:latin typeface="標楷體" panose="03000509000000000000" pitchFamily="65" charset="-120"/>
                <a:ea typeface="標楷體" panose="03000509000000000000" pitchFamily="65" charset="-120"/>
              </a:rPr>
              <a:t>展延履約</a:t>
            </a:r>
            <a:r>
              <a:rPr lang="zh-TW" altLang="en-US" sz="1600" b="1" dirty="0" smtClean="0">
                <a:latin typeface="標楷體" panose="03000509000000000000" pitchFamily="65" charset="-120"/>
                <a:ea typeface="標楷體" panose="03000509000000000000" pitchFamily="65" charset="-120"/>
              </a:rPr>
              <a:t>期限。</a:t>
            </a:r>
            <a:r>
              <a:rPr lang="en-US" altLang="zh-TW" sz="1600" b="1" dirty="0" smtClean="0">
                <a:latin typeface="標楷體" panose="03000509000000000000" pitchFamily="65" charset="-120"/>
                <a:ea typeface="標楷體" panose="03000509000000000000" pitchFamily="65" charset="-120"/>
              </a:rPr>
              <a:t>…</a:t>
            </a:r>
          </a:p>
        </p:txBody>
      </p:sp>
      <p:sp useBgFill="1">
        <p:nvSpPr>
          <p:cNvPr id="3" name="文字方塊 2"/>
          <p:cNvSpPr txBox="1"/>
          <p:nvPr/>
        </p:nvSpPr>
        <p:spPr>
          <a:xfrm>
            <a:off x="382189" y="3419207"/>
            <a:ext cx="8301108" cy="2600712"/>
          </a:xfrm>
          <a:prstGeom prst="rect">
            <a:avLst/>
          </a:prstGeom>
          <a:ln w="12700">
            <a:solidFill>
              <a:schemeClr val="bg1">
                <a:lumMod val="85000"/>
                <a:lumOff val="15000"/>
              </a:schemeClr>
            </a:solidFill>
          </a:ln>
        </p:spPr>
        <p:txBody>
          <a:bodyPr wrap="square" rtlCol="0">
            <a:spAutoFit/>
          </a:bodyPr>
          <a:lstStyle/>
          <a:p>
            <a:pPr>
              <a:spcBef>
                <a:spcPts val="600"/>
              </a:spcBef>
              <a:spcAft>
                <a:spcPts val="600"/>
              </a:spcAft>
            </a:pPr>
            <a:r>
              <a:rPr lang="zh-TW" altLang="en-US" sz="1400" dirty="0" smtClean="0">
                <a:latin typeface="標楷體" panose="03000509000000000000" pitchFamily="65" charset="-120"/>
                <a:ea typeface="標楷體" panose="03000509000000000000" pitchFamily="65" charset="-120"/>
              </a:rPr>
              <a:t>履約期限延期執行流程摘要說明</a:t>
            </a:r>
            <a:r>
              <a:rPr lang="en-US" altLang="zh-TW" sz="1400" dirty="0" smtClean="0">
                <a:latin typeface="標楷體" panose="03000509000000000000" pitchFamily="65" charset="-120"/>
                <a:ea typeface="標楷體" panose="03000509000000000000" pitchFamily="65" charset="-120"/>
              </a:rPr>
              <a:t>:</a:t>
            </a:r>
            <a:r>
              <a:rPr lang="en-US" altLang="zh-TW" sz="1400" dirty="0" smtClean="0">
                <a:solidFill>
                  <a:srgbClr val="FFC000"/>
                </a:solidFill>
                <a:latin typeface="標楷體" panose="03000509000000000000" pitchFamily="65" charset="-120"/>
                <a:ea typeface="標楷體" panose="03000509000000000000" pitchFamily="65" charset="-120"/>
              </a:rPr>
              <a:t>(</a:t>
            </a:r>
            <a:r>
              <a:rPr lang="zh-TW" altLang="en-US" sz="1400" dirty="0" smtClean="0">
                <a:solidFill>
                  <a:srgbClr val="FFC000"/>
                </a:solidFill>
                <a:latin typeface="標楷體" panose="03000509000000000000" pitchFamily="65" charset="-120"/>
                <a:ea typeface="標楷體" panose="03000509000000000000" pitchFamily="65" charset="-120"/>
              </a:rPr>
              <a:t>由廠商提出申請</a:t>
            </a:r>
            <a:r>
              <a:rPr lang="en-US" altLang="zh-TW" sz="1400" dirty="0" smtClean="0">
                <a:solidFill>
                  <a:srgbClr val="FFC000"/>
                </a:solidFill>
                <a:latin typeface="標楷體" panose="03000509000000000000" pitchFamily="65" charset="-120"/>
                <a:ea typeface="標楷體" panose="03000509000000000000" pitchFamily="65" charset="-120"/>
              </a:rPr>
              <a:t>)</a:t>
            </a:r>
          </a:p>
          <a:p>
            <a:pPr marL="342900" indent="-342900">
              <a:spcBef>
                <a:spcPts val="600"/>
              </a:spcBef>
              <a:spcAft>
                <a:spcPts val="600"/>
              </a:spcAft>
              <a:buFont typeface="+mj-lt"/>
              <a:buAutoNum type="arabicPeriod"/>
            </a:pPr>
            <a:r>
              <a:rPr lang="zh-TW" altLang="en-US" sz="1400" b="1" i="1" dirty="0" smtClean="0">
                <a:solidFill>
                  <a:srgbClr val="00B050"/>
                </a:solidFill>
                <a:latin typeface="標楷體" panose="03000509000000000000" pitchFamily="65" charset="-120"/>
                <a:ea typeface="標楷體" panose="03000509000000000000" pitchFamily="65" charset="-120"/>
              </a:rPr>
              <a:t>廠商於履約階段遇有</a:t>
            </a:r>
            <a:r>
              <a:rPr lang="zh-TW" altLang="en-US" sz="1400" b="1" i="1" u="sng" dirty="0">
                <a:solidFill>
                  <a:srgbClr val="FF0000"/>
                </a:solidFill>
                <a:latin typeface="標楷體" panose="03000509000000000000" pitchFamily="65" charset="-120"/>
                <a:ea typeface="標楷體" panose="03000509000000000000" pitchFamily="65" charset="-120"/>
              </a:rPr>
              <a:t>下列情形之</a:t>
            </a:r>
            <a:r>
              <a:rPr lang="zh-TW" altLang="en-US" sz="1400" b="1" i="1" u="sng" dirty="0" smtClean="0">
                <a:solidFill>
                  <a:srgbClr val="FF0000"/>
                </a:solidFill>
                <a:latin typeface="標楷體" panose="03000509000000000000" pitchFamily="65" charset="-120"/>
                <a:ea typeface="標楷體" panose="03000509000000000000" pitchFamily="65" charset="-120"/>
              </a:rPr>
              <a:t>一</a:t>
            </a:r>
            <a:r>
              <a:rPr lang="zh-TW" altLang="en-US" sz="1400" b="1" i="1" dirty="0" smtClean="0">
                <a:solidFill>
                  <a:srgbClr val="00B050"/>
                </a:solidFill>
                <a:latin typeface="標楷體" panose="03000509000000000000" pitchFamily="65" charset="-120"/>
                <a:ea typeface="標楷體" panose="03000509000000000000" pitchFamily="65" charset="-120"/>
              </a:rPr>
              <a:t>，於契約規定期限內（儘速、</a:t>
            </a:r>
            <a:r>
              <a:rPr lang="en-US" altLang="zh-TW" sz="1400" b="1" i="1" dirty="0" smtClean="0">
                <a:solidFill>
                  <a:srgbClr val="00B050"/>
                </a:solidFill>
                <a:latin typeface="標楷體" panose="03000509000000000000" pitchFamily="65" charset="-120"/>
                <a:ea typeface="標楷體" panose="03000509000000000000" pitchFamily="65" charset="-120"/>
              </a:rPr>
              <a:t>7</a:t>
            </a:r>
            <a:r>
              <a:rPr lang="zh-TW" altLang="en-US" sz="1400" b="1" i="1" dirty="0" smtClean="0">
                <a:solidFill>
                  <a:srgbClr val="00B050"/>
                </a:solidFill>
                <a:latin typeface="標楷體" panose="03000509000000000000" pitchFamily="65" charset="-120"/>
                <a:ea typeface="標楷體" panose="03000509000000000000" pitchFamily="65" charset="-120"/>
              </a:rPr>
              <a:t>日內</a:t>
            </a:r>
            <a:r>
              <a:rPr lang="en-US" altLang="zh-TW" sz="1400" b="1" i="1" dirty="0" smtClean="0">
                <a:solidFill>
                  <a:srgbClr val="00B050"/>
                </a:solidFill>
                <a:latin typeface="標楷體" panose="03000509000000000000" pitchFamily="65" charset="-120"/>
                <a:ea typeface="標楷體" panose="03000509000000000000" pitchFamily="65" charset="-120"/>
              </a:rPr>
              <a:t>)</a:t>
            </a:r>
            <a:r>
              <a:rPr lang="zh-TW" altLang="en-US" sz="1400" b="1" i="1" dirty="0" smtClean="0">
                <a:solidFill>
                  <a:srgbClr val="00B050"/>
                </a:solidFill>
                <a:latin typeface="標楷體" panose="03000509000000000000" pitchFamily="65" charset="-120"/>
                <a:ea typeface="標楷體" panose="03000509000000000000" pitchFamily="65" charset="-120"/>
              </a:rPr>
              <a:t>，以書面向機關提出申請。</a:t>
            </a:r>
            <a:endParaRPr lang="en-US" altLang="zh-TW" sz="1400" b="1" i="1" dirty="0" smtClean="0">
              <a:solidFill>
                <a:srgbClr val="00B050"/>
              </a:solidFill>
              <a:latin typeface="標楷體" panose="03000509000000000000" pitchFamily="65" charset="-120"/>
              <a:ea typeface="標楷體" panose="03000509000000000000" pitchFamily="65" charset="-120"/>
            </a:endParaRPr>
          </a:p>
          <a:p>
            <a:pPr lvl="1">
              <a:spcAft>
                <a:spcPts val="600"/>
              </a:spcAft>
            </a:pPr>
            <a:r>
              <a:rPr lang="zh-TW" altLang="en-US" sz="1200" dirty="0">
                <a:solidFill>
                  <a:srgbClr val="FFC000"/>
                </a:solidFill>
                <a:latin typeface="Arial Unicode MS"/>
                <a:ea typeface="Arial Unicode MS"/>
                <a:cs typeface="Arial Unicode MS"/>
              </a:rPr>
              <a:t>①</a:t>
            </a:r>
            <a:r>
              <a:rPr lang="zh-TW" altLang="zh-TW" sz="1200" dirty="0" smtClean="0">
                <a:latin typeface="標楷體" panose="03000509000000000000" pitchFamily="65" charset="-120"/>
                <a:ea typeface="標楷體" panose="03000509000000000000" pitchFamily="65" charset="-120"/>
              </a:rPr>
              <a:t>發生</a:t>
            </a:r>
            <a:r>
              <a:rPr lang="zh-TW" altLang="zh-TW" sz="1200" dirty="0">
                <a:latin typeface="標楷體" panose="03000509000000000000" pitchFamily="65" charset="-120"/>
                <a:ea typeface="標楷體" panose="03000509000000000000" pitchFamily="65" charset="-120"/>
              </a:rPr>
              <a:t>契約規定不可抗力之</a:t>
            </a:r>
            <a:r>
              <a:rPr lang="zh-TW" altLang="zh-TW" sz="1200" dirty="0" smtClean="0">
                <a:latin typeface="標楷體" panose="03000509000000000000" pitchFamily="65" charset="-120"/>
                <a:ea typeface="標楷體" panose="03000509000000000000" pitchFamily="65" charset="-120"/>
              </a:rPr>
              <a:t>事故</a:t>
            </a:r>
            <a:r>
              <a:rPr lang="zh-TW" altLang="en-US" sz="1200" dirty="0" smtClean="0">
                <a:latin typeface="標楷體" panose="03000509000000000000" pitchFamily="65" charset="-120"/>
                <a:ea typeface="標楷體" panose="03000509000000000000" pitchFamily="65" charset="-120"/>
              </a:rPr>
              <a:t>；</a:t>
            </a:r>
            <a:r>
              <a:rPr lang="zh-TW" altLang="en-US" sz="1200" dirty="0" smtClean="0">
                <a:solidFill>
                  <a:srgbClr val="FFC000"/>
                </a:solidFill>
                <a:latin typeface="Arial Unicode MS"/>
                <a:ea typeface="Arial Unicode MS"/>
                <a:cs typeface="Arial Unicode MS"/>
              </a:rPr>
              <a:t>②</a:t>
            </a:r>
            <a:r>
              <a:rPr lang="zh-TW" altLang="zh-TW" sz="1200" dirty="0" smtClean="0">
                <a:latin typeface="標楷體" panose="03000509000000000000" pitchFamily="65" charset="-120"/>
                <a:ea typeface="標楷體" panose="03000509000000000000" pitchFamily="65" charset="-120"/>
              </a:rPr>
              <a:t>因</a:t>
            </a:r>
            <a:r>
              <a:rPr lang="zh-TW" altLang="zh-TW" sz="1200" dirty="0">
                <a:latin typeface="標楷體" panose="03000509000000000000" pitchFamily="65" charset="-120"/>
                <a:ea typeface="標楷體" panose="03000509000000000000" pitchFamily="65" charset="-120"/>
              </a:rPr>
              <a:t>天候影響無法</a:t>
            </a:r>
            <a:r>
              <a:rPr lang="zh-TW" altLang="zh-TW" sz="1200" dirty="0" smtClean="0">
                <a:latin typeface="標楷體" panose="03000509000000000000" pitchFamily="65" charset="-120"/>
                <a:ea typeface="標楷體" panose="03000509000000000000" pitchFamily="65" charset="-120"/>
              </a:rPr>
              <a:t>施工</a:t>
            </a:r>
            <a:r>
              <a:rPr lang="zh-TW" altLang="en-US" sz="1200" dirty="0" smtClean="0">
                <a:latin typeface="標楷體" panose="03000509000000000000" pitchFamily="65" charset="-120"/>
                <a:ea typeface="標楷體" panose="03000509000000000000" pitchFamily="65" charset="-120"/>
              </a:rPr>
              <a:t>；</a:t>
            </a:r>
            <a:r>
              <a:rPr lang="zh-TW" altLang="en-US" sz="1200" dirty="0" smtClean="0">
                <a:solidFill>
                  <a:srgbClr val="FFC000"/>
                </a:solidFill>
                <a:latin typeface="Arial Unicode MS"/>
                <a:ea typeface="Arial Unicode MS"/>
                <a:cs typeface="Arial Unicode MS"/>
              </a:rPr>
              <a:t>③</a:t>
            </a:r>
            <a:r>
              <a:rPr lang="zh-TW" altLang="zh-TW" sz="1200" dirty="0" smtClean="0">
                <a:latin typeface="標楷體" panose="03000509000000000000" pitchFamily="65" charset="-120"/>
                <a:ea typeface="標楷體" panose="03000509000000000000" pitchFamily="65" charset="-120"/>
              </a:rPr>
              <a:t>機關</a:t>
            </a:r>
            <a:r>
              <a:rPr lang="zh-TW" altLang="zh-TW" sz="1200" dirty="0">
                <a:latin typeface="標楷體" panose="03000509000000000000" pitchFamily="65" charset="-120"/>
                <a:ea typeface="標楷體" panose="03000509000000000000" pitchFamily="65" charset="-120"/>
              </a:rPr>
              <a:t>要求全部或部分暫停</a:t>
            </a:r>
            <a:r>
              <a:rPr lang="zh-TW" altLang="zh-TW" sz="1200" dirty="0" smtClean="0">
                <a:latin typeface="標楷體" panose="03000509000000000000" pitchFamily="65" charset="-120"/>
                <a:ea typeface="標楷體" panose="03000509000000000000" pitchFamily="65" charset="-120"/>
              </a:rPr>
              <a:t>履約</a:t>
            </a:r>
            <a:r>
              <a:rPr lang="zh-TW" altLang="en-US" sz="1200" dirty="0" smtClean="0">
                <a:latin typeface="標楷體" panose="03000509000000000000" pitchFamily="65" charset="-120"/>
                <a:ea typeface="標楷體" panose="03000509000000000000" pitchFamily="65" charset="-120"/>
              </a:rPr>
              <a:t>；</a:t>
            </a:r>
            <a:r>
              <a:rPr lang="zh-TW" altLang="en-US" sz="1200" dirty="0" smtClean="0">
                <a:solidFill>
                  <a:srgbClr val="FFC000"/>
                </a:solidFill>
                <a:latin typeface="Arial Unicode MS"/>
                <a:ea typeface="Arial Unicode MS"/>
                <a:cs typeface="Arial Unicode MS"/>
              </a:rPr>
              <a:t>④</a:t>
            </a:r>
            <a:r>
              <a:rPr lang="zh-TW" altLang="zh-TW" sz="1200" dirty="0" smtClean="0">
                <a:latin typeface="標楷體" panose="03000509000000000000" pitchFamily="65" charset="-120"/>
                <a:ea typeface="標楷體" panose="03000509000000000000" pitchFamily="65" charset="-120"/>
              </a:rPr>
              <a:t>因</a:t>
            </a:r>
            <a:r>
              <a:rPr lang="zh-TW" altLang="zh-TW" sz="1200" dirty="0">
                <a:latin typeface="標楷體" panose="03000509000000000000" pitchFamily="65" charset="-120"/>
                <a:ea typeface="標楷體" panose="03000509000000000000" pitchFamily="65" charset="-120"/>
              </a:rPr>
              <a:t>辦理</a:t>
            </a:r>
            <a:r>
              <a:rPr lang="zh-TW" altLang="zh-TW" sz="1200" dirty="0" smtClean="0">
                <a:latin typeface="標楷體" panose="03000509000000000000" pitchFamily="65" charset="-120"/>
                <a:ea typeface="標楷體" panose="03000509000000000000" pitchFamily="65" charset="-120"/>
              </a:rPr>
              <a:t>契約</a:t>
            </a:r>
            <a:r>
              <a:rPr lang="en-US" altLang="zh-TW" sz="1200" dirty="0" smtClean="0">
                <a:latin typeface="標楷體" panose="03000509000000000000" pitchFamily="65" charset="-120"/>
                <a:ea typeface="標楷體" panose="03000509000000000000" pitchFamily="65" charset="-120"/>
              </a:rPr>
              <a:t/>
            </a:r>
            <a:br>
              <a:rPr lang="en-US" altLang="zh-TW" sz="1200" dirty="0" smtClean="0">
                <a:latin typeface="標楷體" panose="03000509000000000000" pitchFamily="65" charset="-120"/>
                <a:ea typeface="標楷體" panose="03000509000000000000" pitchFamily="65" charset="-120"/>
              </a:rPr>
            </a:br>
            <a:r>
              <a:rPr lang="zh-TW" altLang="zh-TW" sz="1200" dirty="0" smtClean="0">
                <a:latin typeface="標楷體" panose="03000509000000000000" pitchFamily="65" charset="-120"/>
                <a:ea typeface="標楷體" panose="03000509000000000000" pitchFamily="65" charset="-120"/>
              </a:rPr>
              <a:t>變更</a:t>
            </a:r>
            <a:r>
              <a:rPr lang="zh-TW" altLang="zh-TW" sz="1200" dirty="0">
                <a:latin typeface="標楷體" panose="03000509000000000000" pitchFamily="65" charset="-120"/>
                <a:ea typeface="標楷體" panose="03000509000000000000" pitchFamily="65" charset="-120"/>
              </a:rPr>
              <a:t>或增加履約標的數量或</a:t>
            </a:r>
            <a:r>
              <a:rPr lang="zh-TW" altLang="zh-TW" sz="1200" dirty="0" smtClean="0">
                <a:latin typeface="標楷體" panose="03000509000000000000" pitchFamily="65" charset="-120"/>
                <a:ea typeface="標楷體" panose="03000509000000000000" pitchFamily="65" charset="-120"/>
              </a:rPr>
              <a:t>項目</a:t>
            </a:r>
            <a:r>
              <a:rPr lang="zh-TW" altLang="en-US" sz="1200" dirty="0" smtClean="0">
                <a:latin typeface="標楷體" panose="03000509000000000000" pitchFamily="65" charset="-120"/>
                <a:ea typeface="標楷體" panose="03000509000000000000" pitchFamily="65" charset="-120"/>
              </a:rPr>
              <a:t>；</a:t>
            </a:r>
            <a:r>
              <a:rPr lang="zh-TW" altLang="en-US" sz="1200" dirty="0" smtClean="0">
                <a:solidFill>
                  <a:srgbClr val="FFC000"/>
                </a:solidFill>
                <a:latin typeface="Arial Unicode MS"/>
                <a:ea typeface="Arial Unicode MS"/>
                <a:cs typeface="Arial Unicode MS"/>
              </a:rPr>
              <a:t>⑤</a:t>
            </a:r>
            <a:r>
              <a:rPr lang="zh-TW" altLang="zh-TW" sz="1200" dirty="0" smtClean="0">
                <a:latin typeface="標楷體" panose="03000509000000000000" pitchFamily="65" charset="-120"/>
                <a:ea typeface="標楷體" panose="03000509000000000000" pitchFamily="65" charset="-120"/>
              </a:rPr>
              <a:t>機關</a:t>
            </a:r>
            <a:r>
              <a:rPr lang="zh-TW" altLang="zh-TW" sz="1200" dirty="0">
                <a:latin typeface="標楷體" panose="03000509000000000000" pitchFamily="65" charset="-120"/>
                <a:ea typeface="標楷體" panose="03000509000000000000" pitchFamily="65" charset="-120"/>
              </a:rPr>
              <a:t>應辦事項未及時</a:t>
            </a:r>
            <a:r>
              <a:rPr lang="zh-TW" altLang="zh-TW" sz="1200" dirty="0" smtClean="0">
                <a:latin typeface="標楷體" panose="03000509000000000000" pitchFamily="65" charset="-120"/>
                <a:ea typeface="標楷體" panose="03000509000000000000" pitchFamily="65" charset="-120"/>
              </a:rPr>
              <a:t>辦妥</a:t>
            </a:r>
            <a:r>
              <a:rPr lang="zh-TW" altLang="en-US" sz="1200" dirty="0" smtClean="0">
                <a:latin typeface="標楷體" panose="03000509000000000000" pitchFamily="65" charset="-120"/>
                <a:ea typeface="標楷體" panose="03000509000000000000" pitchFamily="65" charset="-120"/>
              </a:rPr>
              <a:t>；</a:t>
            </a:r>
            <a:r>
              <a:rPr lang="zh-TW" altLang="en-US" sz="1200" dirty="0" smtClean="0">
                <a:solidFill>
                  <a:srgbClr val="FFC000"/>
                </a:solidFill>
                <a:latin typeface="Arial Unicode MS"/>
                <a:ea typeface="Arial Unicode MS"/>
                <a:cs typeface="Arial Unicode MS"/>
              </a:rPr>
              <a:t>⑥</a:t>
            </a:r>
            <a:r>
              <a:rPr lang="zh-TW" altLang="zh-TW" sz="1200" dirty="0" smtClean="0">
                <a:latin typeface="標楷體" panose="03000509000000000000" pitchFamily="65" charset="-120"/>
                <a:ea typeface="標楷體" panose="03000509000000000000" pitchFamily="65" charset="-120"/>
              </a:rPr>
              <a:t>由</a:t>
            </a:r>
            <a:r>
              <a:rPr lang="zh-TW" altLang="zh-TW" sz="1200" dirty="0">
                <a:latin typeface="標楷體" panose="03000509000000000000" pitchFamily="65" charset="-120"/>
                <a:ea typeface="標楷體" panose="03000509000000000000" pitchFamily="65" charset="-120"/>
              </a:rPr>
              <a:t>機關自辦或機關之其他廠商因承包契約</a:t>
            </a:r>
            <a:r>
              <a:rPr lang="zh-TW" altLang="zh-TW" sz="1200" dirty="0" smtClean="0">
                <a:latin typeface="標楷體" panose="03000509000000000000" pitchFamily="65" charset="-120"/>
                <a:ea typeface="標楷體" panose="03000509000000000000" pitchFamily="65" charset="-120"/>
              </a:rPr>
              <a:t>相</a:t>
            </a:r>
            <a:r>
              <a:rPr lang="en-US" altLang="zh-TW" sz="1200" dirty="0">
                <a:latin typeface="標楷體" panose="03000509000000000000" pitchFamily="65" charset="-120"/>
                <a:ea typeface="標楷體" panose="03000509000000000000" pitchFamily="65" charset="-120"/>
              </a:rPr>
              <a:t/>
            </a:r>
            <a:br>
              <a:rPr lang="en-US" altLang="zh-TW" sz="1200" dirty="0">
                <a:latin typeface="標楷體" panose="03000509000000000000" pitchFamily="65" charset="-120"/>
                <a:ea typeface="標楷體" panose="03000509000000000000" pitchFamily="65" charset="-120"/>
              </a:rPr>
            </a:br>
            <a:r>
              <a:rPr lang="zh-TW" altLang="zh-TW" sz="1200" dirty="0" smtClean="0">
                <a:latin typeface="標楷體" panose="03000509000000000000" pitchFamily="65" charset="-120"/>
                <a:ea typeface="標楷體" panose="03000509000000000000" pitchFamily="65" charset="-120"/>
              </a:rPr>
              <a:t>關履約</a:t>
            </a:r>
            <a:r>
              <a:rPr lang="zh-TW" altLang="zh-TW" sz="1200" dirty="0">
                <a:latin typeface="標楷體" panose="03000509000000000000" pitchFamily="65" charset="-120"/>
                <a:ea typeface="標楷體" panose="03000509000000000000" pitchFamily="65" charset="-120"/>
              </a:rPr>
              <a:t>標的之延誤而影響契約進度</a:t>
            </a:r>
            <a:r>
              <a:rPr lang="zh-TW" altLang="zh-TW" sz="1200" dirty="0" smtClean="0">
                <a:latin typeface="標楷體" panose="03000509000000000000" pitchFamily="65" charset="-120"/>
                <a:ea typeface="標楷體" panose="03000509000000000000" pitchFamily="65" charset="-120"/>
              </a:rPr>
              <a:t>者</a:t>
            </a:r>
            <a:r>
              <a:rPr lang="zh-TW" altLang="en-US" sz="1200" dirty="0" smtClean="0">
                <a:latin typeface="標楷體" panose="03000509000000000000" pitchFamily="65" charset="-120"/>
                <a:ea typeface="標楷體" panose="03000509000000000000" pitchFamily="65" charset="-120"/>
              </a:rPr>
              <a:t>；</a:t>
            </a:r>
            <a:r>
              <a:rPr lang="zh-TW" altLang="en-US" sz="1200" dirty="0" smtClean="0">
                <a:solidFill>
                  <a:srgbClr val="FFC000"/>
                </a:solidFill>
                <a:latin typeface="Arial Unicode MS"/>
                <a:ea typeface="Arial Unicode MS"/>
                <a:cs typeface="Arial Unicode MS"/>
              </a:rPr>
              <a:t>⑦</a:t>
            </a:r>
            <a:r>
              <a:rPr lang="zh-TW" altLang="zh-TW" sz="1200" dirty="0" smtClean="0">
                <a:latin typeface="標楷體" panose="03000509000000000000" pitchFamily="65" charset="-120"/>
                <a:ea typeface="標楷體" panose="03000509000000000000" pitchFamily="65" charset="-120"/>
              </a:rPr>
              <a:t>其他</a:t>
            </a:r>
            <a:r>
              <a:rPr lang="zh-TW" altLang="zh-TW" sz="1200" dirty="0">
                <a:latin typeface="標楷體" panose="03000509000000000000" pitchFamily="65" charset="-120"/>
                <a:ea typeface="標楷體" panose="03000509000000000000" pitchFamily="65" charset="-120"/>
              </a:rPr>
              <a:t>非可歸責於廠商之情形，經機關認定者</a:t>
            </a:r>
            <a:r>
              <a:rPr lang="zh-TW" altLang="zh-TW" sz="1200" dirty="0" smtClean="0">
                <a:latin typeface="標楷體" panose="03000509000000000000" pitchFamily="65" charset="-120"/>
                <a:ea typeface="標楷體" panose="03000509000000000000" pitchFamily="65" charset="-120"/>
              </a:rPr>
              <a:t>。</a:t>
            </a:r>
            <a:endParaRPr lang="en-US" altLang="zh-TW" sz="1200" dirty="0" smtClean="0">
              <a:latin typeface="標楷體" panose="03000509000000000000" pitchFamily="65" charset="-120"/>
              <a:ea typeface="標楷體" panose="03000509000000000000" pitchFamily="65" charset="-120"/>
            </a:endParaRPr>
          </a:p>
          <a:p>
            <a:pPr marL="342900" indent="-342900">
              <a:spcBef>
                <a:spcPts val="600"/>
              </a:spcBef>
              <a:spcAft>
                <a:spcPts val="600"/>
              </a:spcAft>
              <a:buFont typeface="+mj-lt"/>
              <a:buAutoNum type="arabicPeriod"/>
            </a:pPr>
            <a:r>
              <a:rPr lang="zh-TW" altLang="en-US" sz="1400" b="1" i="1" dirty="0" smtClean="0">
                <a:solidFill>
                  <a:srgbClr val="00B050"/>
                </a:solidFill>
                <a:latin typeface="標楷體" panose="03000509000000000000" pitchFamily="65" charset="-120"/>
                <a:ea typeface="標楷體" panose="03000509000000000000" pitchFamily="65" charset="-120"/>
              </a:rPr>
              <a:t>機關收受廠商書面申請後，依據廠商所提事證進行</a:t>
            </a:r>
            <a:r>
              <a:rPr lang="zh-TW" altLang="en-US" sz="1400" b="1" i="1" u="sng" dirty="0" smtClean="0">
                <a:solidFill>
                  <a:srgbClr val="FF0000"/>
                </a:solidFill>
                <a:latin typeface="標楷體" panose="03000509000000000000" pitchFamily="65" charset="-120"/>
                <a:ea typeface="標楷體" panose="03000509000000000000" pitchFamily="65" charset="-120"/>
              </a:rPr>
              <a:t>實質審查</a:t>
            </a:r>
            <a:r>
              <a:rPr lang="zh-TW" altLang="en-US" sz="1400" b="1" i="1" dirty="0" smtClean="0">
                <a:solidFill>
                  <a:srgbClr val="00B050"/>
                </a:solidFill>
                <a:latin typeface="標楷體" panose="03000509000000000000" pitchFamily="65" charset="-120"/>
                <a:ea typeface="標楷體" panose="03000509000000000000" pitchFamily="65" charset="-120"/>
              </a:rPr>
              <a:t>，</a:t>
            </a:r>
            <a:r>
              <a:rPr lang="zh-TW" altLang="en-US" sz="1400" b="1" i="1" dirty="0" smtClean="0">
                <a:solidFill>
                  <a:srgbClr val="00B050"/>
                </a:solidFill>
                <a:latin typeface="標楷體" panose="03000509000000000000" pitchFamily="65" charset="-120"/>
                <a:ea typeface="標楷體" panose="03000509000000000000" pitchFamily="65" charset="-120"/>
                <a:cs typeface="Arial Unicode MS"/>
              </a:rPr>
              <a:t>並據</a:t>
            </a:r>
            <a:r>
              <a:rPr lang="zh-TW" altLang="en-US" sz="1400" b="1" i="1" dirty="0">
                <a:solidFill>
                  <a:srgbClr val="00B050"/>
                </a:solidFill>
                <a:latin typeface="標楷體" panose="03000509000000000000" pitchFamily="65" charset="-120"/>
                <a:ea typeface="標楷體" panose="03000509000000000000" pitchFamily="65" charset="-120"/>
                <a:cs typeface="Arial Unicode MS"/>
              </a:rPr>
              <a:t>簽核結果函覆廠商准駁情形</a:t>
            </a:r>
            <a:r>
              <a:rPr lang="zh-TW" altLang="en-US" sz="1400" b="1" i="1" dirty="0" smtClean="0">
                <a:solidFill>
                  <a:srgbClr val="00B050"/>
                </a:solidFill>
                <a:latin typeface="標楷體" panose="03000509000000000000" pitchFamily="65" charset="-120"/>
                <a:ea typeface="標楷體" panose="03000509000000000000" pitchFamily="65" charset="-120"/>
                <a:cs typeface="Arial Unicode MS"/>
              </a:rPr>
              <a:t>。</a:t>
            </a:r>
            <a:r>
              <a:rPr lang="en-US" altLang="zh-TW" sz="1400" b="1" i="1" dirty="0">
                <a:solidFill>
                  <a:srgbClr val="00B050"/>
                </a:solidFill>
                <a:latin typeface="標楷體" panose="03000509000000000000" pitchFamily="65" charset="-120"/>
                <a:ea typeface="標楷體" panose="03000509000000000000" pitchFamily="65" charset="-120"/>
                <a:cs typeface="Arial Unicode MS"/>
              </a:rPr>
              <a:t/>
            </a:r>
            <a:br>
              <a:rPr lang="en-US" altLang="zh-TW" sz="1400" b="1" i="1" dirty="0">
                <a:solidFill>
                  <a:srgbClr val="00B050"/>
                </a:solidFill>
                <a:latin typeface="標楷體" panose="03000509000000000000" pitchFamily="65" charset="-120"/>
                <a:ea typeface="標楷體" panose="03000509000000000000" pitchFamily="65" charset="-120"/>
                <a:cs typeface="Arial Unicode MS"/>
              </a:rPr>
            </a:br>
            <a:r>
              <a:rPr lang="zh-TW" altLang="en-US" sz="1400" b="1" i="1" dirty="0" smtClean="0">
                <a:solidFill>
                  <a:srgbClr val="00B050"/>
                </a:solidFill>
                <a:latin typeface="標楷體" panose="03000509000000000000" pitchFamily="65" charset="-120"/>
                <a:ea typeface="標楷體" panose="03000509000000000000" pitchFamily="65" charset="-120"/>
                <a:cs typeface="Arial Unicode MS"/>
              </a:rPr>
              <a:t>簽文內容應含括下列各點</a:t>
            </a:r>
            <a:r>
              <a:rPr lang="en-US" altLang="zh-TW" sz="1400" b="1" i="1" dirty="0" smtClean="0">
                <a:solidFill>
                  <a:srgbClr val="00B050"/>
                </a:solidFill>
                <a:latin typeface="標楷體" panose="03000509000000000000" pitchFamily="65" charset="-120"/>
                <a:ea typeface="標楷體" panose="03000509000000000000" pitchFamily="65" charset="-120"/>
                <a:cs typeface="Arial Unicode MS"/>
              </a:rPr>
              <a:t>:</a:t>
            </a:r>
          </a:p>
          <a:p>
            <a:pPr lvl="1">
              <a:spcAft>
                <a:spcPts val="600"/>
              </a:spcAft>
            </a:pPr>
            <a:r>
              <a:rPr lang="zh-TW" altLang="en-US" sz="1200" dirty="0" smtClean="0">
                <a:solidFill>
                  <a:srgbClr val="FFC000"/>
                </a:solidFill>
                <a:latin typeface="Arial Unicode MS"/>
                <a:ea typeface="Arial Unicode MS"/>
                <a:cs typeface="Arial Unicode MS"/>
              </a:rPr>
              <a:t>①</a:t>
            </a:r>
            <a:r>
              <a:rPr lang="zh-TW" altLang="en-US" sz="1200" dirty="0">
                <a:latin typeface="標楷體" panose="03000509000000000000" pitchFamily="65" charset="-120"/>
                <a:ea typeface="標楷體" panose="03000509000000000000" pitchFamily="65" charset="-120"/>
              </a:rPr>
              <a:t>確認</a:t>
            </a:r>
            <a:r>
              <a:rPr lang="zh-TW" altLang="en-US" sz="1200" dirty="0" smtClean="0">
                <a:latin typeface="標楷體" panose="03000509000000000000" pitchFamily="65" charset="-120"/>
                <a:ea typeface="標楷體" panose="03000509000000000000" pitchFamily="65" charset="-120"/>
                <a:cs typeface="Arial Unicode MS"/>
              </a:rPr>
              <a:t>是否為契約約定之情形之一；</a:t>
            </a:r>
            <a:r>
              <a:rPr lang="zh-TW" altLang="en-US" sz="1200" dirty="0" smtClean="0">
                <a:solidFill>
                  <a:srgbClr val="FFC000"/>
                </a:solidFill>
                <a:latin typeface="Arial Unicode MS"/>
                <a:ea typeface="Arial Unicode MS"/>
                <a:cs typeface="Arial Unicode MS"/>
              </a:rPr>
              <a:t>②</a:t>
            </a:r>
            <a:r>
              <a:rPr lang="zh-TW" altLang="en-US" sz="1200" dirty="0" smtClean="0">
                <a:latin typeface="標楷體" panose="03000509000000000000" pitchFamily="65" charset="-120"/>
                <a:ea typeface="標楷體" panose="03000509000000000000" pitchFamily="65" charset="-120"/>
                <a:cs typeface="Arial Unicode MS"/>
              </a:rPr>
              <a:t>確認事故發生或消失時間，並確認通知機關時間是否合於契約期限；</a:t>
            </a:r>
            <a:r>
              <a:rPr lang="zh-TW" altLang="en-US" sz="1200" dirty="0" smtClean="0">
                <a:solidFill>
                  <a:srgbClr val="FFC000"/>
                </a:solidFill>
                <a:latin typeface="Arial Unicode MS"/>
                <a:ea typeface="Arial Unicode MS"/>
                <a:cs typeface="Arial Unicode MS"/>
              </a:rPr>
              <a:t>③</a:t>
            </a:r>
            <a:r>
              <a:rPr lang="zh-TW" altLang="en-US" sz="1200" dirty="0" smtClean="0">
                <a:latin typeface="標楷體" panose="03000509000000000000" pitchFamily="65" charset="-120"/>
                <a:ea typeface="標楷體" panose="03000509000000000000" pitchFamily="65" charset="-120"/>
                <a:cs typeface="Arial Unicode MS"/>
              </a:rPr>
              <a:t>確認</a:t>
            </a:r>
            <a:r>
              <a:rPr lang="zh-TW" altLang="en-US" sz="1200" dirty="0" smtClean="0">
                <a:latin typeface="標楷體" panose="03000509000000000000" pitchFamily="65" charset="-120"/>
                <a:ea typeface="標楷體" panose="03000509000000000000" pitchFamily="65" charset="-120"/>
              </a:rPr>
              <a:t>是否非可歸責於廠商；</a:t>
            </a:r>
            <a:r>
              <a:rPr lang="zh-TW" altLang="en-US" sz="1200" dirty="0" smtClean="0">
                <a:solidFill>
                  <a:srgbClr val="FFC000"/>
                </a:solidFill>
                <a:latin typeface="Arial Unicode MS"/>
                <a:ea typeface="Arial Unicode MS"/>
                <a:cs typeface="Arial Unicode MS"/>
              </a:rPr>
              <a:t>④</a:t>
            </a:r>
            <a:r>
              <a:rPr lang="zh-TW" altLang="en-US" sz="1200" dirty="0" smtClean="0">
                <a:latin typeface="標楷體" panose="03000509000000000000" pitchFamily="65" charset="-120"/>
                <a:ea typeface="標楷體" panose="03000509000000000000" pitchFamily="65" charset="-120"/>
                <a:cs typeface="Arial Unicode MS"/>
              </a:rPr>
              <a:t>廠商所提之展延履約期限天數是否合理；</a:t>
            </a:r>
            <a:r>
              <a:rPr lang="zh-TW" altLang="en-US" sz="1200" dirty="0" smtClean="0">
                <a:solidFill>
                  <a:srgbClr val="FFC000"/>
                </a:solidFill>
                <a:latin typeface="Arial Unicode MS"/>
                <a:ea typeface="Arial Unicode MS"/>
                <a:cs typeface="Arial Unicode MS"/>
              </a:rPr>
              <a:t>⑤</a:t>
            </a:r>
            <a:r>
              <a:rPr lang="zh-TW" altLang="en-US" sz="1200" dirty="0" smtClean="0">
                <a:latin typeface="標楷體" panose="03000509000000000000" pitchFamily="65" charset="-120"/>
                <a:ea typeface="標楷體" panose="03000509000000000000" pitchFamily="65" charset="-120"/>
                <a:cs typeface="Arial Unicode MS"/>
              </a:rPr>
              <a:t>應再檢討廠商申請展延期限對機關是否會造成額外損失或是否須搭配其他配套措施；</a:t>
            </a:r>
            <a:r>
              <a:rPr lang="zh-TW" altLang="en-US" sz="1200" dirty="0" smtClean="0">
                <a:solidFill>
                  <a:srgbClr val="FFC000"/>
                </a:solidFill>
                <a:latin typeface="Arial Unicode MS"/>
                <a:ea typeface="Arial Unicode MS"/>
                <a:cs typeface="Arial Unicode MS"/>
              </a:rPr>
              <a:t>⑥</a:t>
            </a:r>
            <a:r>
              <a:rPr lang="zh-TW" altLang="en-US" sz="1200" dirty="0" smtClean="0">
                <a:latin typeface="標楷體" panose="03000509000000000000" pitchFamily="65" charset="-120"/>
                <a:ea typeface="標楷體" panose="03000509000000000000" pitchFamily="65" charset="-120"/>
                <a:cs typeface="Arial Unicode MS"/>
              </a:rPr>
              <a:t>其他必要理由說明。</a:t>
            </a:r>
            <a:endParaRPr lang="en-US" altLang="zh-TW" sz="1200" dirty="0" smtClean="0">
              <a:latin typeface="標楷體" panose="03000509000000000000" pitchFamily="65" charset="-120"/>
              <a:ea typeface="標楷體" panose="03000509000000000000" pitchFamily="65" charset="-120"/>
              <a:cs typeface="Arial Unicode MS"/>
            </a:endParaRPr>
          </a:p>
        </p:txBody>
      </p:sp>
      <p:sp>
        <p:nvSpPr>
          <p:cNvPr id="4" name="矩形 3"/>
          <p:cNvSpPr/>
          <p:nvPr/>
        </p:nvSpPr>
        <p:spPr>
          <a:xfrm>
            <a:off x="1111318" y="2733363"/>
            <a:ext cx="576064" cy="288032"/>
          </a:xfrm>
          <a:prstGeom prst="rect">
            <a:avLst/>
          </a:prstGeom>
          <a:noFill/>
          <a:ln w="254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 name="矩形 9"/>
          <p:cNvSpPr/>
          <p:nvPr/>
        </p:nvSpPr>
        <p:spPr>
          <a:xfrm>
            <a:off x="7515522" y="2498874"/>
            <a:ext cx="648072" cy="288032"/>
          </a:xfrm>
          <a:prstGeom prst="rect">
            <a:avLst/>
          </a:prstGeom>
          <a:noFill/>
          <a:ln w="254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1" name="文字方塊 10"/>
          <p:cNvSpPr txBox="1"/>
          <p:nvPr/>
        </p:nvSpPr>
        <p:spPr>
          <a:xfrm>
            <a:off x="176807" y="6040964"/>
            <a:ext cx="8711872" cy="400110"/>
          </a:xfrm>
          <a:prstGeom prst="rect">
            <a:avLst/>
          </a:prstGeom>
          <a:noFill/>
        </p:spPr>
        <p:txBody>
          <a:bodyPr wrap="square" rtlCol="0">
            <a:spAutoFit/>
          </a:bodyPr>
          <a:lstStyle/>
          <a:p>
            <a:pPr algn="ctr">
              <a:spcBef>
                <a:spcPts val="1800"/>
              </a:spcBef>
              <a:spcAft>
                <a:spcPts val="1800"/>
              </a:spcAft>
            </a:pPr>
            <a:r>
              <a:rPr lang="zh-TW" altLang="en-US" sz="2000" b="1" i="1" dirty="0">
                <a:solidFill>
                  <a:srgbClr val="00B050"/>
                </a:solidFill>
                <a:latin typeface="標楷體" panose="03000509000000000000" pitchFamily="65" charset="-120"/>
                <a:ea typeface="標楷體" panose="03000509000000000000" pitchFamily="65" charset="-120"/>
              </a:rPr>
              <a:t>履約期限展延係由廠商提出申請，機關</a:t>
            </a:r>
            <a:r>
              <a:rPr lang="zh-TW" altLang="en-US" sz="2000" b="1" i="1" dirty="0" smtClean="0">
                <a:solidFill>
                  <a:srgbClr val="00B050"/>
                </a:solidFill>
                <a:latin typeface="標楷體" panose="03000509000000000000" pitchFamily="65" charset="-120"/>
                <a:ea typeface="標楷體" panose="03000509000000000000" pitchFamily="65" charset="-120"/>
              </a:rPr>
              <a:t>不宜自行變更</a:t>
            </a:r>
            <a:r>
              <a:rPr lang="zh-TW" altLang="en-US" sz="2000" b="1" i="1" dirty="0">
                <a:solidFill>
                  <a:srgbClr val="00B050"/>
                </a:solidFill>
                <a:latin typeface="標楷體" panose="03000509000000000000" pitchFamily="65" charset="-120"/>
                <a:ea typeface="標楷體" panose="03000509000000000000" pitchFamily="65" charset="-120"/>
              </a:rPr>
              <a:t>履約期限</a:t>
            </a:r>
          </a:p>
        </p:txBody>
      </p:sp>
    </p:spTree>
    <p:extLst>
      <p:ext uri="{BB962C8B-B14F-4D97-AF65-F5344CB8AC3E}">
        <p14:creationId xmlns:p14="http://schemas.microsoft.com/office/powerpoint/2010/main" val="17708265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7924800" cy="634082"/>
          </a:xfrm>
        </p:spPr>
        <p:txBody>
          <a:bodyPr/>
          <a:lstStyle/>
          <a:p>
            <a:pPr marL="514350" indent="-514350">
              <a:buFont typeface="+mj-ea"/>
              <a:buAutoNum type="ea1ChtPeriod" startAt="3"/>
            </a:pPr>
            <a:r>
              <a:rPr lang="zh-TW" altLang="en-US" dirty="0" smtClean="0">
                <a:latin typeface="標楷體" panose="03000509000000000000" pitchFamily="65" charset="-120"/>
                <a:ea typeface="標楷體" panose="03000509000000000000" pitchFamily="65" charset="-120"/>
              </a:rPr>
              <a:t>契約變更原則摘要說明</a:t>
            </a:r>
            <a:r>
              <a:rPr lang="en-US" altLang="zh-TW" sz="2000" dirty="0" smtClean="0">
                <a:solidFill>
                  <a:srgbClr val="FFFFFF"/>
                </a:solidFill>
                <a:latin typeface="標楷體" panose="03000509000000000000" pitchFamily="65" charset="-120"/>
                <a:ea typeface="標楷體" panose="03000509000000000000" pitchFamily="65" charset="-120"/>
              </a:rPr>
              <a:t>(2/3)</a:t>
            </a:r>
            <a:endParaRPr lang="zh-TW" altLang="en-US" dirty="0">
              <a:latin typeface="標楷體" panose="03000509000000000000" pitchFamily="65" charset="-120"/>
              <a:ea typeface="標楷體" panose="03000509000000000000" pitchFamily="65" charset="-120"/>
            </a:endParaRPr>
          </a:p>
        </p:txBody>
      </p:sp>
      <p:sp>
        <p:nvSpPr>
          <p:cNvPr id="8" name="矩形 7"/>
          <p:cNvSpPr/>
          <p:nvPr/>
        </p:nvSpPr>
        <p:spPr>
          <a:xfrm>
            <a:off x="395534"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勞務</a:t>
            </a:r>
            <a:r>
              <a:rPr lang="zh-TW" altLang="en-US" sz="2800" dirty="0" smtClean="0">
                <a:latin typeface="標楷體" panose="03000509000000000000" pitchFamily="65" charset="-120"/>
                <a:ea typeface="標楷體" panose="03000509000000000000" pitchFamily="65" charset="-120"/>
              </a:rPr>
              <a:t>契約</a:t>
            </a:r>
            <a:r>
              <a:rPr lang="en-US" altLang="zh-TW" sz="1200" dirty="0" smtClean="0">
                <a:latin typeface="標楷體" panose="03000509000000000000" pitchFamily="65" charset="-120"/>
                <a:ea typeface="標楷體" panose="03000509000000000000" pitchFamily="65" charset="-120"/>
              </a:rPr>
              <a:t>(109.06.30</a:t>
            </a:r>
            <a:r>
              <a:rPr lang="zh-TW" altLang="en-US" sz="1200" dirty="0" smtClean="0">
                <a:latin typeface="標楷體" panose="03000509000000000000" pitchFamily="65" charset="-120"/>
                <a:ea typeface="標楷體" panose="03000509000000000000" pitchFamily="65" charset="-120"/>
              </a:rPr>
              <a:t>版本</a:t>
            </a:r>
            <a:r>
              <a:rPr lang="en-US" altLang="zh-TW" sz="1200" dirty="0" smtClean="0">
                <a:latin typeface="標楷體" panose="03000509000000000000" pitchFamily="65" charset="-120"/>
                <a:ea typeface="標楷體" panose="03000509000000000000" pitchFamily="65" charset="-120"/>
              </a:rPr>
              <a:t>)</a:t>
            </a:r>
            <a:endParaRPr lang="zh-TW" altLang="en-US" sz="2800" dirty="0">
              <a:latin typeface="標楷體" panose="03000509000000000000" pitchFamily="65" charset="-120"/>
              <a:ea typeface="標楷體" panose="03000509000000000000" pitchFamily="65" charset="-120"/>
            </a:endParaRPr>
          </a:p>
        </p:txBody>
      </p:sp>
      <p:sp>
        <p:nvSpPr>
          <p:cNvPr id="21" name="矩形 20"/>
          <p:cNvSpPr/>
          <p:nvPr/>
        </p:nvSpPr>
        <p:spPr>
          <a:xfrm>
            <a:off x="4736642"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財物</a:t>
            </a:r>
            <a:r>
              <a:rPr lang="zh-TW" altLang="en-US" sz="2800" dirty="0" smtClean="0">
                <a:latin typeface="標楷體" panose="03000509000000000000" pitchFamily="65" charset="-120"/>
                <a:ea typeface="標楷體" panose="03000509000000000000" pitchFamily="65" charset="-120"/>
              </a:rPr>
              <a:t>契約</a:t>
            </a:r>
            <a:r>
              <a:rPr lang="en-US" altLang="zh-TW" sz="1200" dirty="0">
                <a:latin typeface="標楷體" panose="03000509000000000000" pitchFamily="65" charset="-120"/>
                <a:ea typeface="標楷體" panose="03000509000000000000" pitchFamily="65" charset="-120"/>
              </a:rPr>
              <a:t>(</a:t>
            </a:r>
            <a:r>
              <a:rPr lang="en-US" altLang="zh-TW" sz="1200" dirty="0" smtClean="0">
                <a:latin typeface="標楷體" panose="03000509000000000000" pitchFamily="65" charset="-120"/>
                <a:ea typeface="標楷體" panose="03000509000000000000" pitchFamily="65" charset="-120"/>
              </a:rPr>
              <a:t>109.01.15</a:t>
            </a:r>
            <a:r>
              <a:rPr lang="zh-TW" altLang="en-US" sz="1200" dirty="0" smtClean="0">
                <a:latin typeface="標楷體" panose="03000509000000000000" pitchFamily="65" charset="-120"/>
                <a:ea typeface="標楷體" panose="03000509000000000000" pitchFamily="65" charset="-120"/>
              </a:rPr>
              <a:t>版本</a:t>
            </a:r>
            <a:r>
              <a:rPr lang="en-US" altLang="zh-TW" sz="1200" dirty="0">
                <a:latin typeface="標楷體" panose="03000509000000000000" pitchFamily="65" charset="-120"/>
                <a:ea typeface="標楷體" panose="03000509000000000000" pitchFamily="65" charset="-120"/>
              </a:rPr>
              <a:t>)</a:t>
            </a:r>
            <a:endParaRPr lang="zh-TW" altLang="en-US" sz="1200" dirty="0">
              <a:latin typeface="標楷體" panose="03000509000000000000" pitchFamily="65" charset="-120"/>
              <a:ea typeface="標楷體" panose="03000509000000000000" pitchFamily="65" charset="-120"/>
            </a:endParaRPr>
          </a:p>
        </p:txBody>
      </p:sp>
      <p:sp useBgFill="1">
        <p:nvSpPr>
          <p:cNvPr id="11" name="文字方塊 10"/>
          <p:cNvSpPr txBox="1"/>
          <p:nvPr/>
        </p:nvSpPr>
        <p:spPr>
          <a:xfrm>
            <a:off x="395536" y="1556792"/>
            <a:ext cx="8301106" cy="4955203"/>
          </a:xfrm>
          <a:prstGeom prst="rect">
            <a:avLst/>
          </a:prstGeom>
          <a:ln w="12700">
            <a:solidFill>
              <a:schemeClr val="bg1">
                <a:lumMod val="85000"/>
                <a:lumOff val="15000"/>
              </a:schemeClr>
            </a:solidFill>
          </a:ln>
        </p:spPr>
        <p:txBody>
          <a:bodyPr wrap="square" rtlCol="0">
            <a:spAutoFit/>
          </a:bodyPr>
          <a:lstStyle/>
          <a:p>
            <a:pPr>
              <a:spcBef>
                <a:spcPts val="1200"/>
              </a:spcBef>
              <a:spcAft>
                <a:spcPts val="600"/>
              </a:spcAft>
            </a:pPr>
            <a:r>
              <a:rPr lang="zh-TW" altLang="en-US" sz="1400" b="1" dirty="0" smtClean="0">
                <a:latin typeface="標楷體" panose="03000509000000000000" pitchFamily="65" charset="-120"/>
                <a:ea typeface="標楷體" panose="03000509000000000000" pitchFamily="65" charset="-120"/>
              </a:rPr>
              <a:t>第十五條</a:t>
            </a:r>
            <a:r>
              <a:rPr lang="en-US" altLang="zh-TW" sz="1400" b="1" dirty="0" smtClean="0">
                <a:latin typeface="標楷體" panose="03000509000000000000" pitchFamily="65" charset="-120"/>
                <a:ea typeface="標楷體" panose="03000509000000000000" pitchFamily="65" charset="-120"/>
              </a:rPr>
              <a:t>(</a:t>
            </a:r>
            <a:r>
              <a:rPr lang="zh-TW" altLang="zh-TW" sz="1400" b="1" dirty="0" smtClean="0">
                <a:latin typeface="標楷體" panose="03000509000000000000" pitchFamily="65" charset="-120"/>
                <a:ea typeface="標楷體" panose="03000509000000000000" pitchFamily="65" charset="-120"/>
              </a:rPr>
              <a:t>第十</a:t>
            </a:r>
            <a:r>
              <a:rPr lang="zh-TW" altLang="en-US" sz="1400" b="1" dirty="0" smtClean="0">
                <a:latin typeface="標楷體" panose="03000509000000000000" pitchFamily="65" charset="-120"/>
                <a:ea typeface="標楷體" panose="03000509000000000000" pitchFamily="65" charset="-120"/>
              </a:rPr>
              <a:t>六</a:t>
            </a:r>
            <a:r>
              <a:rPr lang="zh-TW" altLang="zh-TW" sz="1400" b="1" dirty="0" smtClean="0">
                <a:latin typeface="標楷體" panose="03000509000000000000" pitchFamily="65" charset="-120"/>
                <a:ea typeface="標楷體" panose="03000509000000000000" pitchFamily="65" charset="-120"/>
              </a:rPr>
              <a:t>條</a:t>
            </a:r>
            <a:r>
              <a:rPr lang="en-US" altLang="zh-TW" sz="1400" b="1" dirty="0" smtClean="0">
                <a:latin typeface="標楷體" panose="03000509000000000000" pitchFamily="65" charset="-120"/>
                <a:ea typeface="標楷體" panose="03000509000000000000" pitchFamily="65" charset="-120"/>
              </a:rPr>
              <a:t>)</a:t>
            </a:r>
            <a:r>
              <a:rPr lang="zh-TW" altLang="en-US" sz="1400" b="1" dirty="0">
                <a:latin typeface="標楷體" panose="03000509000000000000" pitchFamily="65" charset="-120"/>
                <a:ea typeface="標楷體" panose="03000509000000000000" pitchFamily="65" charset="-120"/>
              </a:rPr>
              <a:t>　</a:t>
            </a:r>
            <a:r>
              <a:rPr lang="zh-TW" altLang="zh-TW" sz="1400" b="1" dirty="0">
                <a:latin typeface="標楷體" panose="03000509000000000000" pitchFamily="65" charset="-120"/>
                <a:ea typeface="標楷體" panose="03000509000000000000" pitchFamily="65" charset="-120"/>
              </a:rPr>
              <a:t>契約變更及</a:t>
            </a:r>
            <a:r>
              <a:rPr lang="zh-TW" altLang="zh-TW" sz="1400" b="1" dirty="0" smtClean="0">
                <a:latin typeface="標楷體" panose="03000509000000000000" pitchFamily="65" charset="-120"/>
                <a:ea typeface="標楷體" panose="03000509000000000000" pitchFamily="65" charset="-120"/>
              </a:rPr>
              <a:t>轉讓</a:t>
            </a:r>
            <a:r>
              <a:rPr lang="zh-TW" altLang="en-US" sz="1400" b="1" dirty="0">
                <a:latin typeface="標楷體" panose="03000509000000000000" pitchFamily="65" charset="-120"/>
                <a:ea typeface="標楷體" panose="03000509000000000000" pitchFamily="65" charset="-120"/>
              </a:rPr>
              <a:t>（一）機關於必要</a:t>
            </a:r>
            <a:r>
              <a:rPr lang="zh-TW" altLang="en-US" sz="1400" b="1" dirty="0" smtClean="0">
                <a:latin typeface="標楷體" panose="03000509000000000000" pitchFamily="65" charset="-120"/>
                <a:ea typeface="標楷體" panose="03000509000000000000" pitchFamily="65" charset="-120"/>
              </a:rPr>
              <a:t>時</a:t>
            </a:r>
            <a:r>
              <a:rPr lang="en-US" altLang="zh-TW" sz="1400" b="1" dirty="0" smtClean="0">
                <a:latin typeface="標楷體" panose="03000509000000000000" pitchFamily="65" charset="-120"/>
                <a:ea typeface="標楷體" panose="03000509000000000000" pitchFamily="65" charset="-120"/>
              </a:rPr>
              <a:t>…</a:t>
            </a:r>
          </a:p>
          <a:p>
            <a:pPr>
              <a:spcBef>
                <a:spcPts val="600"/>
              </a:spcBef>
              <a:spcAft>
                <a:spcPts val="600"/>
              </a:spcAft>
            </a:pPr>
            <a:r>
              <a:rPr lang="zh-TW" altLang="en-US" sz="1400" b="1" dirty="0">
                <a:latin typeface="標楷體" panose="03000509000000000000" pitchFamily="65" charset="-120"/>
                <a:ea typeface="標楷體" panose="03000509000000000000" pitchFamily="65" charset="-120"/>
              </a:rPr>
              <a:t>契約變更定義</a:t>
            </a:r>
            <a:r>
              <a:rPr lang="en-US" altLang="zh-TW" sz="1400" b="1" dirty="0">
                <a:latin typeface="標楷體" panose="03000509000000000000" pitchFamily="65" charset="-120"/>
                <a:ea typeface="標楷體" panose="03000509000000000000" pitchFamily="65" charset="-120"/>
              </a:rPr>
              <a:t>:</a:t>
            </a:r>
            <a:r>
              <a:rPr lang="en-US" altLang="zh-TW" sz="1050" b="1" dirty="0">
                <a:solidFill>
                  <a:srgbClr val="00B050"/>
                </a:solidFill>
                <a:latin typeface="標楷體" panose="03000509000000000000" pitchFamily="65" charset="-120"/>
                <a:ea typeface="標楷體" panose="03000509000000000000" pitchFamily="65" charset="-120"/>
              </a:rPr>
              <a:t>(</a:t>
            </a:r>
            <a:r>
              <a:rPr lang="zh-TW" altLang="en-US" sz="1050" b="1" dirty="0">
                <a:solidFill>
                  <a:srgbClr val="00B050"/>
                </a:solidFill>
                <a:latin typeface="標楷體" panose="03000509000000000000" pitchFamily="65" charset="-120"/>
                <a:ea typeface="標楷體" panose="03000509000000000000" pitchFamily="65" charset="-120"/>
              </a:rPr>
              <a:t>採購契約變更或加減價核准監辦備查規定一覽表</a:t>
            </a:r>
            <a:r>
              <a:rPr lang="en-US" altLang="zh-TW" sz="1050" b="1" dirty="0">
                <a:solidFill>
                  <a:srgbClr val="00B050"/>
                </a:solidFill>
                <a:latin typeface="標楷體" panose="03000509000000000000" pitchFamily="65" charset="-120"/>
                <a:ea typeface="標楷體" panose="03000509000000000000" pitchFamily="65" charset="-120"/>
              </a:rPr>
              <a:t>)</a:t>
            </a:r>
            <a:r>
              <a:rPr lang="en-US" altLang="zh-TW" sz="1400" b="1" dirty="0">
                <a:latin typeface="標楷體" panose="03000509000000000000" pitchFamily="65" charset="-120"/>
                <a:ea typeface="標楷體" panose="03000509000000000000" pitchFamily="65" charset="-120"/>
              </a:rPr>
              <a:t/>
            </a:r>
            <a:br>
              <a:rPr lang="en-US" altLang="zh-TW" sz="1400" b="1" dirty="0">
                <a:latin typeface="標楷體" panose="03000509000000000000" pitchFamily="65" charset="-120"/>
                <a:ea typeface="標楷體" panose="03000509000000000000" pitchFamily="65" charset="-120"/>
              </a:rPr>
            </a:br>
            <a:r>
              <a:rPr lang="zh-TW" altLang="en-US" sz="1400" b="1" dirty="0">
                <a:latin typeface="標楷體" panose="03000509000000000000" pitchFamily="65" charset="-120"/>
                <a:ea typeface="標楷體" panose="03000509000000000000" pitchFamily="65" charset="-120"/>
              </a:rPr>
              <a:t>　　指原契約標的之</a:t>
            </a:r>
            <a:r>
              <a:rPr lang="zh-TW" altLang="en-US" sz="1400" b="1" dirty="0">
                <a:solidFill>
                  <a:srgbClr val="FF0000"/>
                </a:solidFill>
                <a:latin typeface="標楷體" panose="03000509000000000000" pitchFamily="65" charset="-120"/>
                <a:ea typeface="標楷體" panose="03000509000000000000" pitchFamily="65" charset="-120"/>
              </a:rPr>
              <a:t>規格、價格、數量或條款之變更</a:t>
            </a:r>
            <a:r>
              <a:rPr lang="zh-TW" altLang="en-US" sz="1400" b="1" dirty="0">
                <a:latin typeface="標楷體" panose="03000509000000000000" pitchFamily="65" charset="-120"/>
                <a:ea typeface="標楷體" panose="03000509000000000000" pitchFamily="65" charset="-120"/>
              </a:rPr>
              <a:t>，並包括追加契約以外之</a:t>
            </a:r>
            <a:r>
              <a:rPr lang="zh-TW" altLang="en-US" sz="1400" b="1" dirty="0">
                <a:solidFill>
                  <a:srgbClr val="FF0000"/>
                </a:solidFill>
                <a:latin typeface="標楷體" panose="03000509000000000000" pitchFamily="65" charset="-120"/>
                <a:ea typeface="標楷體" panose="03000509000000000000" pitchFamily="65" charset="-120"/>
              </a:rPr>
              <a:t>新增工作項目</a:t>
            </a:r>
            <a:r>
              <a:rPr lang="en-US" altLang="zh-TW" sz="1400" b="1" dirty="0">
                <a:latin typeface="標楷體" panose="03000509000000000000" pitchFamily="65" charset="-120"/>
                <a:ea typeface="標楷體" panose="03000509000000000000" pitchFamily="65" charset="-120"/>
              </a:rPr>
              <a:t>…</a:t>
            </a:r>
          </a:p>
          <a:p>
            <a:pPr>
              <a:spcBef>
                <a:spcPts val="600"/>
              </a:spcBef>
              <a:spcAft>
                <a:spcPts val="600"/>
              </a:spcAft>
            </a:pPr>
            <a:r>
              <a:rPr lang="zh-TW" altLang="en-US" sz="1400" b="1" i="1" dirty="0" smtClean="0">
                <a:solidFill>
                  <a:srgbClr val="00B050"/>
                </a:solidFill>
                <a:latin typeface="標楷體" panose="03000509000000000000" pitchFamily="65" charset="-120"/>
                <a:ea typeface="標楷體" panose="03000509000000000000" pitchFamily="65" charset="-120"/>
              </a:rPr>
              <a:t>機關契約變更內涵</a:t>
            </a:r>
            <a:r>
              <a:rPr lang="en-US" altLang="zh-TW" sz="1400" b="1" i="1" dirty="0" smtClean="0">
                <a:solidFill>
                  <a:srgbClr val="00B050"/>
                </a:solidFill>
                <a:latin typeface="標楷體" panose="03000509000000000000" pitchFamily="65" charset="-120"/>
                <a:ea typeface="標楷體" panose="03000509000000000000" pitchFamily="65" charset="-120"/>
              </a:rPr>
              <a:t>:</a:t>
            </a:r>
            <a:br>
              <a:rPr lang="en-US" altLang="zh-TW" sz="1400" b="1" i="1" dirty="0" smtClean="0">
                <a:solidFill>
                  <a:srgbClr val="00B050"/>
                </a:solidFill>
                <a:latin typeface="標楷體" panose="03000509000000000000" pitchFamily="65" charset="-120"/>
                <a:ea typeface="標楷體" panose="03000509000000000000" pitchFamily="65" charset="-120"/>
              </a:rPr>
            </a:br>
            <a:r>
              <a:rPr lang="zh-TW" altLang="en-US" sz="1400" b="1" i="1" dirty="0" smtClean="0">
                <a:solidFill>
                  <a:srgbClr val="00B050"/>
                </a:solidFill>
                <a:latin typeface="標楷體" panose="03000509000000000000" pitchFamily="65" charset="-120"/>
                <a:ea typeface="標楷體" panose="03000509000000000000" pitchFamily="65" charset="-120"/>
              </a:rPr>
              <a:t>　　機關因原採購目的之需求或條件有改變或調整，以致原契約不符合機關後續採購目的之需求或條件</a:t>
            </a:r>
            <a:r>
              <a:rPr lang="en-US" altLang="zh-TW" sz="1400" b="1" i="1" dirty="0" smtClean="0">
                <a:solidFill>
                  <a:srgbClr val="00B050"/>
                </a:solidFill>
                <a:latin typeface="標楷體" panose="03000509000000000000" pitchFamily="65" charset="-120"/>
                <a:ea typeface="標楷體" panose="03000509000000000000" pitchFamily="65" charset="-120"/>
              </a:rPr>
              <a:t/>
            </a:r>
            <a:br>
              <a:rPr lang="en-US" altLang="zh-TW" sz="1400" b="1" i="1" dirty="0" smtClean="0">
                <a:solidFill>
                  <a:srgbClr val="00B050"/>
                </a:solidFill>
                <a:latin typeface="標楷體" panose="03000509000000000000" pitchFamily="65" charset="-120"/>
                <a:ea typeface="標楷體" panose="03000509000000000000" pitchFamily="65" charset="-120"/>
              </a:rPr>
            </a:br>
            <a:r>
              <a:rPr lang="zh-TW" altLang="en-US" sz="1400" b="1" i="1" dirty="0">
                <a:solidFill>
                  <a:srgbClr val="00B050"/>
                </a:solidFill>
                <a:latin typeface="標楷體" panose="03000509000000000000" pitchFamily="65" charset="-120"/>
                <a:ea typeface="標楷體" panose="03000509000000000000" pitchFamily="65" charset="-120"/>
              </a:rPr>
              <a:t>　</a:t>
            </a:r>
            <a:r>
              <a:rPr lang="zh-TW" altLang="en-US" sz="1400" b="1" i="1" dirty="0" smtClean="0">
                <a:solidFill>
                  <a:srgbClr val="00B050"/>
                </a:solidFill>
                <a:latin typeface="標楷體" panose="03000509000000000000" pitchFamily="65" charset="-120"/>
                <a:ea typeface="標楷體" panose="03000509000000000000" pitchFamily="65" charset="-120"/>
              </a:rPr>
              <a:t>　時，於原契約規定範圍內，施以契約改變或調整後，可符合機關採購</a:t>
            </a:r>
            <a:r>
              <a:rPr lang="zh-TW" altLang="en-US" sz="1400" b="1" i="1" dirty="0">
                <a:solidFill>
                  <a:srgbClr val="00B050"/>
                </a:solidFill>
                <a:latin typeface="標楷體" panose="03000509000000000000" pitchFamily="65" charset="-120"/>
                <a:ea typeface="標楷體" panose="03000509000000000000" pitchFamily="65" charset="-120"/>
              </a:rPr>
              <a:t>之</a:t>
            </a:r>
            <a:r>
              <a:rPr lang="zh-TW" altLang="en-US" sz="1400" b="1" i="1" dirty="0" smtClean="0">
                <a:solidFill>
                  <a:srgbClr val="00B050"/>
                </a:solidFill>
                <a:latin typeface="標楷體" panose="03000509000000000000" pitchFamily="65" charset="-120"/>
                <a:ea typeface="標楷體" panose="03000509000000000000" pitchFamily="65" charset="-120"/>
              </a:rPr>
              <a:t>目的需求或條件時，得採行。</a:t>
            </a:r>
            <a:endParaRPr lang="en-US" altLang="zh-TW" sz="1400" b="1" i="1" dirty="0" smtClean="0">
              <a:solidFill>
                <a:srgbClr val="00B050"/>
              </a:solidFill>
              <a:latin typeface="標楷體" panose="03000509000000000000" pitchFamily="65" charset="-120"/>
              <a:ea typeface="標楷體" panose="03000509000000000000" pitchFamily="65" charset="-120"/>
            </a:endParaRPr>
          </a:p>
          <a:p>
            <a:pPr>
              <a:spcBef>
                <a:spcPts val="600"/>
              </a:spcBef>
              <a:spcAft>
                <a:spcPts val="600"/>
              </a:spcAft>
            </a:pPr>
            <a:r>
              <a:rPr lang="zh-TW" altLang="en-US" sz="1400" b="1" dirty="0" smtClean="0">
                <a:solidFill>
                  <a:srgbClr val="FF0000"/>
                </a:solidFill>
                <a:latin typeface="標楷體" panose="03000509000000000000" pitchFamily="65" charset="-120"/>
                <a:ea typeface="標楷體" panose="03000509000000000000" pitchFamily="65" charset="-120"/>
              </a:rPr>
              <a:t>機關指示</a:t>
            </a:r>
            <a:r>
              <a:rPr lang="en-US" altLang="zh-TW" sz="1400" b="1" dirty="0" smtClean="0">
                <a:solidFill>
                  <a:srgbClr val="FF0000"/>
                </a:solidFill>
                <a:latin typeface="標楷體" panose="03000509000000000000" pitchFamily="65" charset="-120"/>
                <a:ea typeface="標楷體" panose="03000509000000000000" pitchFamily="65" charset="-120"/>
              </a:rPr>
              <a:t>:</a:t>
            </a:r>
          </a:p>
          <a:p>
            <a:pPr marL="342900" indent="-342900">
              <a:spcAft>
                <a:spcPts val="600"/>
              </a:spcAft>
              <a:buFont typeface="+mj-ea"/>
              <a:buAutoNum type="ea1ChtPeriod"/>
            </a:pPr>
            <a:r>
              <a:rPr lang="zh-TW" altLang="en-US" sz="1400" b="1" dirty="0" smtClean="0">
                <a:latin typeface="標楷體" panose="03000509000000000000" pitchFamily="65" charset="-120"/>
                <a:ea typeface="標楷體" panose="03000509000000000000" pitchFamily="65" charset="-120"/>
                <a:cs typeface="Arial Unicode MS"/>
              </a:rPr>
              <a:t> </a:t>
            </a:r>
            <a:r>
              <a:rPr lang="en-US" altLang="zh-TW" sz="1400" b="1" dirty="0" smtClean="0">
                <a:solidFill>
                  <a:srgbClr val="FFC000"/>
                </a:solidFill>
                <a:latin typeface="Arial Unicode MS"/>
                <a:ea typeface="Arial Unicode MS"/>
                <a:cs typeface="Arial Unicode MS"/>
              </a:rPr>
              <a:t>①</a:t>
            </a:r>
            <a:r>
              <a:rPr lang="zh-TW" altLang="zh-TW" sz="1400" b="1" dirty="0" smtClean="0">
                <a:solidFill>
                  <a:srgbClr val="FF0000"/>
                </a:solidFill>
                <a:latin typeface="標楷體" panose="03000509000000000000" pitchFamily="65" charset="-120"/>
                <a:ea typeface="標楷體" panose="03000509000000000000" pitchFamily="65" charset="-120"/>
              </a:rPr>
              <a:t>機關</a:t>
            </a:r>
            <a:r>
              <a:rPr lang="zh-TW" altLang="zh-TW" sz="1400" b="1" dirty="0">
                <a:solidFill>
                  <a:srgbClr val="FF0000"/>
                </a:solidFill>
                <a:latin typeface="標楷體" panose="03000509000000000000" pitchFamily="65" charset="-120"/>
                <a:ea typeface="標楷體" panose="03000509000000000000" pitchFamily="65" charset="-120"/>
              </a:rPr>
              <a:t>於必要時</a:t>
            </a:r>
            <a:r>
              <a:rPr lang="zh-TW" altLang="zh-TW" sz="1400" b="1" dirty="0" smtClean="0">
                <a:latin typeface="標楷體" panose="03000509000000000000" pitchFamily="65" charset="-120"/>
                <a:ea typeface="標楷體" panose="03000509000000000000" pitchFamily="65" charset="-120"/>
              </a:rPr>
              <a:t>得</a:t>
            </a:r>
            <a:r>
              <a:rPr lang="zh-TW" altLang="en-US" sz="1400" b="1" dirty="0" smtClean="0">
                <a:solidFill>
                  <a:srgbClr val="FFC000"/>
                </a:solidFill>
                <a:latin typeface="Arial Unicode MS"/>
                <a:ea typeface="Arial Unicode MS"/>
                <a:cs typeface="Arial Unicode MS"/>
              </a:rPr>
              <a:t>②</a:t>
            </a:r>
            <a:r>
              <a:rPr lang="zh-TW" altLang="zh-TW" sz="1400" b="1" dirty="0" smtClean="0">
                <a:solidFill>
                  <a:srgbClr val="FF0000"/>
                </a:solidFill>
                <a:latin typeface="標楷體" panose="03000509000000000000" pitchFamily="65" charset="-120"/>
                <a:ea typeface="標楷體" panose="03000509000000000000" pitchFamily="65" charset="-120"/>
              </a:rPr>
              <a:t>於</a:t>
            </a:r>
            <a:r>
              <a:rPr lang="zh-TW" altLang="zh-TW" sz="1400" b="1" dirty="0">
                <a:solidFill>
                  <a:srgbClr val="FF0000"/>
                </a:solidFill>
                <a:latin typeface="標楷體" panose="03000509000000000000" pitchFamily="65" charset="-120"/>
                <a:ea typeface="標楷體" panose="03000509000000000000" pitchFamily="65" charset="-120"/>
              </a:rPr>
              <a:t>契約所約定之</a:t>
            </a:r>
            <a:r>
              <a:rPr lang="zh-TW" altLang="zh-TW" sz="1400" b="1" dirty="0" smtClean="0">
                <a:solidFill>
                  <a:srgbClr val="FF0000"/>
                </a:solidFill>
                <a:latin typeface="標楷體" panose="03000509000000000000" pitchFamily="65" charset="-120"/>
                <a:ea typeface="標楷體" panose="03000509000000000000" pitchFamily="65" charset="-120"/>
              </a:rPr>
              <a:t>範圍</a:t>
            </a:r>
            <a:r>
              <a:rPr lang="en-US" altLang="zh-TW" sz="1400" b="1" dirty="0">
                <a:latin typeface="標楷體" panose="03000509000000000000" pitchFamily="65" charset="-120"/>
                <a:ea typeface="標楷體" panose="03000509000000000000" pitchFamily="65" charset="-120"/>
              </a:rPr>
              <a:t>(</a:t>
            </a:r>
            <a:r>
              <a:rPr lang="zh-TW" altLang="zh-TW" sz="1400" b="1" dirty="0" smtClean="0">
                <a:latin typeface="標楷體" panose="03000509000000000000" pitchFamily="65" charset="-120"/>
                <a:ea typeface="標楷體" panose="03000509000000000000" pitchFamily="65" charset="-120"/>
              </a:rPr>
              <a:t>含</a:t>
            </a:r>
            <a:r>
              <a:rPr lang="zh-TW" altLang="en-US" sz="1400" b="1" dirty="0">
                <a:solidFill>
                  <a:srgbClr val="FFC000"/>
                </a:solidFill>
                <a:latin typeface="Arial Unicode MS"/>
                <a:ea typeface="Arial Unicode MS"/>
                <a:cs typeface="Arial Unicode MS"/>
              </a:rPr>
              <a:t>③</a:t>
            </a:r>
            <a:r>
              <a:rPr lang="zh-TW" altLang="zh-TW" sz="1400" b="1" dirty="0" smtClean="0">
                <a:solidFill>
                  <a:srgbClr val="FF0000"/>
                </a:solidFill>
                <a:latin typeface="標楷體" panose="03000509000000000000" pitchFamily="65" charset="-120"/>
                <a:ea typeface="標楷體" panose="03000509000000000000" pitchFamily="65" charset="-120"/>
              </a:rPr>
              <a:t>新增</a:t>
            </a:r>
            <a:r>
              <a:rPr lang="zh-TW" altLang="zh-TW" sz="1400" b="1" dirty="0">
                <a:solidFill>
                  <a:srgbClr val="FF0000"/>
                </a:solidFill>
                <a:latin typeface="標楷體" panose="03000509000000000000" pitchFamily="65" charset="-120"/>
                <a:ea typeface="標楷體" panose="03000509000000000000" pitchFamily="65" charset="-120"/>
              </a:rPr>
              <a:t>項目</a:t>
            </a:r>
            <a:r>
              <a:rPr lang="en-US" altLang="zh-TW" sz="1400" b="1" dirty="0">
                <a:latin typeface="標楷體" panose="03000509000000000000" pitchFamily="65" charset="-120"/>
                <a:ea typeface="標楷體" panose="03000509000000000000" pitchFamily="65" charset="-120"/>
              </a:rPr>
              <a:t>)</a:t>
            </a:r>
            <a:r>
              <a:rPr lang="zh-TW" altLang="zh-TW" sz="1400" b="1" dirty="0" smtClean="0">
                <a:latin typeface="標楷體" panose="03000509000000000000" pitchFamily="65" charset="-120"/>
                <a:ea typeface="標楷體" panose="03000509000000000000" pitchFamily="65" charset="-120"/>
              </a:rPr>
              <a:t>內</a:t>
            </a:r>
            <a:r>
              <a:rPr lang="zh-TW" altLang="en-US" sz="1400" b="1" dirty="0" smtClean="0">
                <a:solidFill>
                  <a:srgbClr val="FFC000"/>
                </a:solidFill>
                <a:latin typeface="Arial Unicode MS"/>
                <a:ea typeface="Arial Unicode MS"/>
                <a:cs typeface="Arial Unicode MS"/>
              </a:rPr>
              <a:t>④</a:t>
            </a:r>
            <a:r>
              <a:rPr lang="zh-TW" altLang="zh-TW" sz="1400" b="1" dirty="0" smtClean="0">
                <a:solidFill>
                  <a:srgbClr val="FF0000"/>
                </a:solidFill>
                <a:latin typeface="標楷體" panose="03000509000000000000" pitchFamily="65" charset="-120"/>
                <a:ea typeface="標楷體" panose="03000509000000000000" pitchFamily="65" charset="-120"/>
              </a:rPr>
              <a:t>通知</a:t>
            </a:r>
            <a:r>
              <a:rPr lang="zh-TW" altLang="zh-TW" sz="1400" b="1" dirty="0">
                <a:solidFill>
                  <a:srgbClr val="FF0000"/>
                </a:solidFill>
                <a:latin typeface="標楷體" panose="03000509000000000000" pitchFamily="65" charset="-120"/>
                <a:ea typeface="標楷體" panose="03000509000000000000" pitchFamily="65" charset="-120"/>
              </a:rPr>
              <a:t>廠商變更</a:t>
            </a:r>
            <a:r>
              <a:rPr lang="zh-TW" altLang="zh-TW" sz="1400" b="1" dirty="0" smtClean="0">
                <a:solidFill>
                  <a:srgbClr val="FF0000"/>
                </a:solidFill>
                <a:latin typeface="標楷體" panose="03000509000000000000" pitchFamily="65" charset="-120"/>
                <a:ea typeface="標楷體" panose="03000509000000000000" pitchFamily="65" charset="-120"/>
              </a:rPr>
              <a:t>契約</a:t>
            </a:r>
            <a:r>
              <a:rPr lang="zh-TW" altLang="en-US" sz="1400" b="1" dirty="0">
                <a:latin typeface="標楷體" panose="03000509000000000000" pitchFamily="65" charset="-120"/>
                <a:ea typeface="標楷體" panose="03000509000000000000" pitchFamily="65" charset="-120"/>
              </a:rPr>
              <a:t>。</a:t>
            </a:r>
            <a:endParaRPr lang="en-US" altLang="zh-TW" sz="1400" b="1" dirty="0" smtClean="0">
              <a:latin typeface="標楷體" panose="03000509000000000000" pitchFamily="65" charset="-120"/>
              <a:ea typeface="標楷體" panose="03000509000000000000" pitchFamily="65" charset="-120"/>
            </a:endParaRPr>
          </a:p>
          <a:p>
            <a:pPr marL="800100" lvl="1" indent="-342900">
              <a:spcAft>
                <a:spcPts val="600"/>
              </a:spcAft>
              <a:buFont typeface="Wingdings" panose="05000000000000000000" pitchFamily="2" charset="2"/>
              <a:buAutoNum type="circleNumWdWhitePlain"/>
            </a:pPr>
            <a:r>
              <a:rPr lang="zh-TW" altLang="en-US" sz="1200" b="1" dirty="0" smtClean="0">
                <a:latin typeface="標楷體" panose="03000509000000000000" pitchFamily="65" charset="-120"/>
                <a:ea typeface="標楷體" panose="03000509000000000000" pitchFamily="65" charset="-120"/>
              </a:rPr>
              <a:t>機關於必要時</a:t>
            </a:r>
            <a:r>
              <a:rPr lang="en-US" altLang="zh-TW" sz="1200" b="1" dirty="0" smtClean="0">
                <a:latin typeface="標楷體" panose="03000509000000000000" pitchFamily="65" charset="-120"/>
                <a:ea typeface="標楷體" panose="03000509000000000000" pitchFamily="65" charset="-120"/>
              </a:rPr>
              <a:t>:</a:t>
            </a:r>
            <a:r>
              <a:rPr lang="zh-TW" altLang="en-US" sz="1200" b="1" dirty="0" smtClean="0">
                <a:latin typeface="標楷體" panose="03000509000000000000" pitchFamily="65" charset="-120"/>
                <a:ea typeface="標楷體" panose="03000509000000000000" pitchFamily="65" charset="-120"/>
              </a:rPr>
              <a:t>應先敘明契約變更之必要性理由，並經簽奉核准同意辦理。</a:t>
            </a:r>
            <a:r>
              <a:rPr lang="en-US" altLang="zh-TW" sz="1200" b="1" dirty="0" smtClean="0">
                <a:solidFill>
                  <a:srgbClr val="00B050"/>
                </a:solidFill>
                <a:latin typeface="標楷體" panose="03000509000000000000" pitchFamily="65" charset="-120"/>
                <a:ea typeface="標楷體" panose="03000509000000000000" pitchFamily="65" charset="-120"/>
              </a:rPr>
              <a:t>(</a:t>
            </a:r>
            <a:r>
              <a:rPr lang="zh-TW" altLang="en-US" sz="1200" b="1" dirty="0" smtClean="0">
                <a:solidFill>
                  <a:srgbClr val="00B050"/>
                </a:solidFill>
                <a:latin typeface="標楷體" panose="03000509000000000000" pitchFamily="65" charset="-120"/>
                <a:ea typeface="標楷體" panose="03000509000000000000" pitchFamily="65" charset="-120"/>
              </a:rPr>
              <a:t>簽奉核准</a:t>
            </a:r>
            <a:r>
              <a:rPr lang="en-US" altLang="zh-TW" sz="1200" b="1" dirty="0" smtClean="0">
                <a:solidFill>
                  <a:srgbClr val="00B050"/>
                </a:solidFill>
                <a:latin typeface="標楷體" panose="03000509000000000000" pitchFamily="65" charset="-120"/>
                <a:ea typeface="標楷體" panose="03000509000000000000" pitchFamily="65" charset="-120"/>
              </a:rPr>
              <a:t>)</a:t>
            </a:r>
          </a:p>
          <a:p>
            <a:pPr marL="800100" lvl="1" indent="-342900">
              <a:spcAft>
                <a:spcPts val="600"/>
              </a:spcAft>
              <a:buFont typeface="Wingdings" panose="05000000000000000000" pitchFamily="2" charset="2"/>
              <a:buAutoNum type="circleNumWdWhitePlain"/>
            </a:pPr>
            <a:r>
              <a:rPr lang="zh-TW" altLang="en-US" sz="1200" b="1" dirty="0" smtClean="0">
                <a:latin typeface="標楷體" panose="03000509000000000000" pitchFamily="65" charset="-120"/>
                <a:ea typeface="標楷體" panose="03000509000000000000" pitchFamily="65" charset="-120"/>
              </a:rPr>
              <a:t>於契約</a:t>
            </a:r>
            <a:r>
              <a:rPr lang="zh-TW" altLang="en-US" sz="1200" b="1" dirty="0">
                <a:latin typeface="標楷體" panose="03000509000000000000" pitchFamily="65" charset="-120"/>
                <a:ea typeface="標楷體" panose="03000509000000000000" pitchFamily="65" charset="-120"/>
              </a:rPr>
              <a:t>所約定之範圍</a:t>
            </a:r>
            <a:r>
              <a:rPr lang="en-US" altLang="zh-TW" sz="1200" b="1" dirty="0" smtClean="0">
                <a:latin typeface="標楷體" panose="03000509000000000000" pitchFamily="65" charset="-120"/>
                <a:ea typeface="標楷體" panose="03000509000000000000" pitchFamily="65" charset="-120"/>
              </a:rPr>
              <a:t>:</a:t>
            </a:r>
            <a:r>
              <a:rPr lang="zh-TW" altLang="en-US" sz="1200" b="1" dirty="0" smtClean="0">
                <a:latin typeface="標楷體" panose="03000509000000000000" pitchFamily="65" charset="-120"/>
                <a:ea typeface="標楷體" panose="03000509000000000000" pitchFamily="65" charset="-120"/>
              </a:rPr>
              <a:t>原有契約之規格、價格、數量或條款。</a:t>
            </a:r>
            <a:endParaRPr lang="en-US" altLang="zh-TW" sz="1200" b="1" dirty="0" smtClean="0">
              <a:latin typeface="標楷體" panose="03000509000000000000" pitchFamily="65" charset="-120"/>
              <a:ea typeface="標楷體" panose="03000509000000000000" pitchFamily="65" charset="-120"/>
            </a:endParaRPr>
          </a:p>
          <a:p>
            <a:pPr marL="800100" lvl="1" indent="-342900">
              <a:spcAft>
                <a:spcPts val="600"/>
              </a:spcAft>
              <a:buFont typeface="Wingdings" panose="05000000000000000000" pitchFamily="2" charset="2"/>
              <a:buAutoNum type="circleNumWdWhitePlain"/>
            </a:pPr>
            <a:r>
              <a:rPr lang="zh-TW" altLang="en-US" sz="1200" b="1" dirty="0" smtClean="0">
                <a:latin typeface="標楷體" panose="03000509000000000000" pitchFamily="65" charset="-120"/>
                <a:ea typeface="標楷體" panose="03000509000000000000" pitchFamily="65" charset="-120"/>
              </a:rPr>
              <a:t>新增項目</a:t>
            </a:r>
            <a:r>
              <a:rPr lang="en-US" altLang="zh-TW" sz="1200" b="1" dirty="0" smtClean="0">
                <a:latin typeface="標楷體" panose="03000509000000000000" pitchFamily="65" charset="-120"/>
                <a:ea typeface="標楷體" panose="03000509000000000000" pitchFamily="65" charset="-120"/>
              </a:rPr>
              <a:t>:</a:t>
            </a:r>
            <a:r>
              <a:rPr lang="zh-TW" altLang="en-US" sz="1200" b="1" dirty="0" smtClean="0">
                <a:latin typeface="標楷體" panose="03000509000000000000" pitchFamily="65" charset="-120"/>
                <a:ea typeface="標楷體" panose="03000509000000000000" pitchFamily="65" charset="-120"/>
              </a:rPr>
              <a:t>非屬原契約項目或增加逾原契約之項目。</a:t>
            </a:r>
            <a:endParaRPr lang="en-US" altLang="zh-TW" sz="1200" b="1" dirty="0" smtClean="0">
              <a:latin typeface="標楷體" panose="03000509000000000000" pitchFamily="65" charset="-120"/>
              <a:ea typeface="標楷體" panose="03000509000000000000" pitchFamily="65" charset="-120"/>
            </a:endParaRPr>
          </a:p>
          <a:p>
            <a:pPr marL="800100" lvl="1" indent="-342900">
              <a:spcAft>
                <a:spcPts val="600"/>
              </a:spcAft>
              <a:buFont typeface="Wingdings" panose="05000000000000000000" pitchFamily="2" charset="2"/>
              <a:buAutoNum type="circleNumWdWhitePlain"/>
            </a:pPr>
            <a:r>
              <a:rPr lang="zh-TW" altLang="en-US" sz="1200" b="1" dirty="0">
                <a:latin typeface="標楷體" panose="03000509000000000000" pitchFamily="65" charset="-120"/>
                <a:ea typeface="標楷體" panose="03000509000000000000" pitchFamily="65" charset="-120"/>
              </a:rPr>
              <a:t>通知廠商變更契約</a:t>
            </a:r>
            <a:r>
              <a:rPr lang="en-US" altLang="zh-TW" sz="1200" b="1" dirty="0" smtClean="0">
                <a:latin typeface="標楷體" panose="03000509000000000000" pitchFamily="65" charset="-120"/>
                <a:ea typeface="標楷體" panose="03000509000000000000" pitchFamily="65" charset="-120"/>
              </a:rPr>
              <a:t>:</a:t>
            </a:r>
            <a:r>
              <a:rPr lang="zh-TW" altLang="en-US" sz="1200" b="1" dirty="0" smtClean="0">
                <a:latin typeface="標楷體" panose="03000509000000000000" pitchFamily="65" charset="-120"/>
                <a:ea typeface="標楷體" panose="03000509000000000000" pitchFamily="65" charset="-120"/>
              </a:rPr>
              <a:t>機關備妥契約</a:t>
            </a:r>
            <a:r>
              <a:rPr lang="zh-TW" altLang="en-US" sz="1200" b="1" dirty="0">
                <a:latin typeface="標楷體" panose="03000509000000000000" pitchFamily="65" charset="-120"/>
                <a:ea typeface="標楷體" panose="03000509000000000000" pitchFamily="65" charset="-120"/>
              </a:rPr>
              <a:t>變更議價</a:t>
            </a:r>
            <a:r>
              <a:rPr lang="en-US" altLang="zh-TW" sz="1200" b="1" dirty="0">
                <a:latin typeface="標楷體" panose="03000509000000000000" pitchFamily="65" charset="-120"/>
                <a:ea typeface="標楷體" panose="03000509000000000000" pitchFamily="65" charset="-120"/>
              </a:rPr>
              <a:t>(</a:t>
            </a:r>
            <a:r>
              <a:rPr lang="zh-TW" altLang="en-US" sz="1200" b="1" dirty="0">
                <a:latin typeface="標楷體" panose="03000509000000000000" pitchFamily="65" charset="-120"/>
                <a:ea typeface="標楷體" panose="03000509000000000000" pitchFamily="65" charset="-120"/>
              </a:rPr>
              <a:t>約</a:t>
            </a:r>
            <a:r>
              <a:rPr lang="en-US" altLang="zh-TW" sz="1200" b="1" dirty="0" smtClean="0">
                <a:latin typeface="標楷體" panose="03000509000000000000" pitchFamily="65" charset="-120"/>
                <a:ea typeface="標楷體" panose="03000509000000000000" pitchFamily="65" charset="-120"/>
              </a:rPr>
              <a:t>)</a:t>
            </a:r>
            <a:r>
              <a:rPr lang="zh-TW" altLang="en-US" sz="1200" b="1" dirty="0" smtClean="0">
                <a:latin typeface="標楷體" panose="03000509000000000000" pitchFamily="65" charset="-120"/>
                <a:ea typeface="標楷體" panose="03000509000000000000" pitchFamily="65" charset="-120"/>
              </a:rPr>
              <a:t>文件後，經簽奉核准同意再通知廠商。</a:t>
            </a:r>
            <a:r>
              <a:rPr lang="en-US" altLang="zh-TW" sz="1200" b="1" dirty="0">
                <a:solidFill>
                  <a:srgbClr val="00B050"/>
                </a:solidFill>
                <a:latin typeface="標楷體" panose="03000509000000000000" pitchFamily="65" charset="-120"/>
                <a:ea typeface="標楷體" panose="03000509000000000000" pitchFamily="65" charset="-120"/>
              </a:rPr>
              <a:t>(</a:t>
            </a:r>
            <a:r>
              <a:rPr lang="zh-TW" altLang="en-US" sz="1200" b="1" dirty="0">
                <a:solidFill>
                  <a:srgbClr val="00B050"/>
                </a:solidFill>
                <a:latin typeface="標楷體" panose="03000509000000000000" pitchFamily="65" charset="-120"/>
                <a:ea typeface="標楷體" panose="03000509000000000000" pitchFamily="65" charset="-120"/>
              </a:rPr>
              <a:t>簽奉核准</a:t>
            </a:r>
            <a:r>
              <a:rPr lang="en-US" altLang="zh-TW" sz="1200" b="1" dirty="0" smtClean="0">
                <a:solidFill>
                  <a:srgbClr val="00B050"/>
                </a:solidFill>
                <a:latin typeface="標楷體" panose="03000509000000000000" pitchFamily="65" charset="-120"/>
                <a:ea typeface="標楷體" panose="03000509000000000000" pitchFamily="65" charset="-120"/>
              </a:rPr>
              <a:t>)</a:t>
            </a:r>
          </a:p>
          <a:p>
            <a:pPr marL="342900" indent="-342900">
              <a:spcAft>
                <a:spcPts val="600"/>
              </a:spcAft>
              <a:buFont typeface="+mj-ea"/>
              <a:buAutoNum type="ea1ChtPeriod"/>
            </a:pPr>
            <a:r>
              <a:rPr lang="zh-TW" altLang="en-US" sz="1400" b="1" dirty="0">
                <a:latin typeface="標楷體" panose="03000509000000000000" pitchFamily="65" charset="-120"/>
                <a:ea typeface="標楷體" panose="03000509000000000000" pitchFamily="65" charset="-120"/>
              </a:rPr>
              <a:t> </a:t>
            </a:r>
            <a:r>
              <a:rPr lang="zh-TW" altLang="en-US" sz="1400" b="1" dirty="0" smtClean="0">
                <a:solidFill>
                  <a:srgbClr val="FFC000"/>
                </a:solidFill>
                <a:latin typeface="Arial Unicode MS"/>
                <a:ea typeface="Arial Unicode MS"/>
                <a:cs typeface="Arial Unicode MS"/>
              </a:rPr>
              <a:t>①</a:t>
            </a:r>
            <a:r>
              <a:rPr lang="zh-TW" altLang="zh-TW" sz="1400" b="1" dirty="0" smtClean="0">
                <a:solidFill>
                  <a:srgbClr val="FF0000"/>
                </a:solidFill>
                <a:latin typeface="標楷體" panose="03000509000000000000" pitchFamily="65" charset="-120"/>
                <a:ea typeface="標楷體" panose="03000509000000000000" pitchFamily="65" charset="-120"/>
              </a:rPr>
              <a:t>廠商</a:t>
            </a:r>
            <a:r>
              <a:rPr lang="zh-TW" altLang="zh-TW" sz="1400" b="1" dirty="0">
                <a:solidFill>
                  <a:srgbClr val="FF0000"/>
                </a:solidFill>
                <a:latin typeface="標楷體" panose="03000509000000000000" pitchFamily="65" charset="-120"/>
                <a:ea typeface="標楷體" panose="03000509000000000000" pitchFamily="65" charset="-120"/>
              </a:rPr>
              <a:t>於接獲通知</a:t>
            </a:r>
            <a:r>
              <a:rPr lang="zh-TW" altLang="zh-TW" sz="1400" b="1" dirty="0">
                <a:latin typeface="標楷體" panose="03000509000000000000" pitchFamily="65" charset="-120"/>
                <a:ea typeface="標楷體" panose="03000509000000000000" pitchFamily="65" charset="-120"/>
              </a:rPr>
              <a:t>後，</a:t>
            </a:r>
            <a:r>
              <a:rPr lang="zh-TW" altLang="zh-TW" sz="1400" b="1" dirty="0" smtClean="0">
                <a:latin typeface="標楷體" panose="03000509000000000000" pitchFamily="65" charset="-120"/>
                <a:ea typeface="標楷體" panose="03000509000000000000" pitchFamily="65" charset="-120"/>
              </a:rPr>
              <a:t>除</a:t>
            </a:r>
            <a:r>
              <a:rPr lang="zh-TW" altLang="en-US" sz="1400" b="1" dirty="0">
                <a:solidFill>
                  <a:srgbClr val="FFC000"/>
                </a:solidFill>
                <a:latin typeface="Arial Unicode MS"/>
                <a:ea typeface="Arial Unicode MS"/>
                <a:cs typeface="Arial Unicode MS"/>
              </a:rPr>
              <a:t>②</a:t>
            </a:r>
            <a:r>
              <a:rPr lang="zh-TW" altLang="zh-TW" sz="1400" b="1" dirty="0" smtClean="0">
                <a:solidFill>
                  <a:srgbClr val="FF0000"/>
                </a:solidFill>
                <a:latin typeface="標楷體" panose="03000509000000000000" pitchFamily="65" charset="-120"/>
                <a:ea typeface="標楷體" panose="03000509000000000000" pitchFamily="65" charset="-120"/>
              </a:rPr>
              <a:t>雙方</a:t>
            </a:r>
            <a:r>
              <a:rPr lang="zh-TW" altLang="zh-TW" sz="1400" b="1" dirty="0">
                <a:solidFill>
                  <a:srgbClr val="FF0000"/>
                </a:solidFill>
                <a:latin typeface="標楷體" panose="03000509000000000000" pitchFamily="65" charset="-120"/>
                <a:ea typeface="標楷體" panose="03000509000000000000" pitchFamily="65" charset="-120"/>
              </a:rPr>
              <a:t>另有協議外</a:t>
            </a:r>
            <a:r>
              <a:rPr lang="zh-TW" altLang="zh-TW" sz="1400" b="1" dirty="0" smtClean="0">
                <a:solidFill>
                  <a:srgbClr val="FF0000"/>
                </a:solidFill>
                <a:latin typeface="標楷體" panose="03000509000000000000" pitchFamily="65" charset="-120"/>
                <a:ea typeface="標楷體" panose="03000509000000000000" pitchFamily="65" charset="-120"/>
              </a:rPr>
              <a:t>，</a:t>
            </a:r>
            <a:r>
              <a:rPr lang="zh-TW" altLang="zh-TW" sz="1400" b="1" dirty="0" smtClean="0">
                <a:latin typeface="標楷體" panose="03000509000000000000" pitchFamily="65" charset="-120"/>
                <a:ea typeface="標楷體" panose="03000509000000000000" pitchFamily="65" charset="-120"/>
              </a:rPr>
              <a:t>應於</a:t>
            </a:r>
            <a:r>
              <a:rPr lang="en-US" altLang="zh-TW" sz="1400" b="1" dirty="0" smtClean="0">
                <a:latin typeface="標楷體" panose="03000509000000000000" pitchFamily="65" charset="-120"/>
                <a:ea typeface="標楷體" panose="03000509000000000000" pitchFamily="65" charset="-120"/>
              </a:rPr>
              <a:t>10</a:t>
            </a:r>
            <a:r>
              <a:rPr lang="zh-TW" altLang="zh-TW" sz="1400" b="1" dirty="0" smtClean="0">
                <a:latin typeface="標楷體" panose="03000509000000000000" pitchFamily="65" charset="-120"/>
                <a:ea typeface="標楷體" panose="03000509000000000000" pitchFamily="65" charset="-120"/>
              </a:rPr>
              <a:t>天內向</a:t>
            </a:r>
            <a:r>
              <a:rPr lang="zh-TW" altLang="zh-TW" sz="1400" b="1" dirty="0">
                <a:latin typeface="標楷體" panose="03000509000000000000" pitchFamily="65" charset="-120"/>
                <a:ea typeface="標楷體" panose="03000509000000000000" pitchFamily="65" charset="-120"/>
              </a:rPr>
              <a:t>機關</a:t>
            </a:r>
            <a:r>
              <a:rPr lang="zh-TW" altLang="zh-TW" sz="1400" b="1" dirty="0" smtClean="0">
                <a:latin typeface="標楷體" panose="03000509000000000000" pitchFamily="65" charset="-120"/>
                <a:ea typeface="標楷體" panose="03000509000000000000" pitchFamily="65" charset="-120"/>
              </a:rPr>
              <a:t>提出</a:t>
            </a:r>
            <a:r>
              <a:rPr lang="en-US" altLang="zh-TW" sz="1400" b="1" dirty="0" smtClean="0">
                <a:latin typeface="標楷體" panose="03000509000000000000" pitchFamily="65" charset="-120"/>
                <a:ea typeface="標楷體" panose="03000509000000000000" pitchFamily="65" charset="-120"/>
              </a:rPr>
              <a:t>…</a:t>
            </a:r>
            <a:r>
              <a:rPr lang="zh-TW" altLang="zh-TW" sz="1400" b="1" dirty="0" smtClean="0">
                <a:latin typeface="標楷體" panose="03000509000000000000" pitchFamily="65" charset="-120"/>
                <a:ea typeface="標楷體" panose="03000509000000000000" pitchFamily="65" charset="-120"/>
              </a:rPr>
              <a:t>變更</a:t>
            </a:r>
            <a:r>
              <a:rPr lang="zh-TW" altLang="zh-TW" sz="1400" b="1" dirty="0">
                <a:latin typeface="標楷體" panose="03000509000000000000" pitchFamily="65" charset="-120"/>
                <a:ea typeface="標楷體" panose="03000509000000000000" pitchFamily="65" charset="-120"/>
              </a:rPr>
              <a:t>之相關</a:t>
            </a:r>
            <a:r>
              <a:rPr lang="zh-TW" altLang="zh-TW" sz="1400" b="1" dirty="0" smtClean="0">
                <a:latin typeface="標楷體" panose="03000509000000000000" pitchFamily="65" charset="-120"/>
                <a:ea typeface="標楷體" panose="03000509000000000000" pitchFamily="65" charset="-120"/>
              </a:rPr>
              <a:t>文件。</a:t>
            </a:r>
            <a:endParaRPr lang="en-US" altLang="zh-TW" sz="1400" b="1" dirty="0" smtClean="0">
              <a:latin typeface="標楷體" panose="03000509000000000000" pitchFamily="65" charset="-120"/>
              <a:ea typeface="標楷體" panose="03000509000000000000" pitchFamily="65" charset="-120"/>
            </a:endParaRPr>
          </a:p>
          <a:p>
            <a:pPr marL="800100" lvl="1" indent="-342900">
              <a:spcAft>
                <a:spcPts val="600"/>
              </a:spcAft>
              <a:buFont typeface="Wingdings" panose="05000000000000000000" pitchFamily="2" charset="2"/>
              <a:buAutoNum type="circleNumWdWhitePlain"/>
            </a:pPr>
            <a:r>
              <a:rPr lang="zh-TW" altLang="en-US" sz="1200" b="1" dirty="0">
                <a:latin typeface="標楷體" panose="03000509000000000000" pitchFamily="65" charset="-120"/>
                <a:ea typeface="標楷體" panose="03000509000000000000" pitchFamily="65" charset="-120"/>
              </a:rPr>
              <a:t>廠商接獲</a:t>
            </a:r>
            <a:r>
              <a:rPr lang="zh-TW" altLang="en-US" sz="1200" b="1" dirty="0" smtClean="0">
                <a:latin typeface="標楷體" panose="03000509000000000000" pitchFamily="65" charset="-120"/>
                <a:ea typeface="標楷體" panose="03000509000000000000" pitchFamily="65" charset="-120"/>
              </a:rPr>
              <a:t>通知</a:t>
            </a:r>
            <a:r>
              <a:rPr lang="en-US" altLang="zh-TW" sz="1200" b="1" dirty="0" smtClean="0">
                <a:latin typeface="標楷體" panose="03000509000000000000" pitchFamily="65" charset="-120"/>
                <a:ea typeface="標楷體" panose="03000509000000000000" pitchFamily="65" charset="-120"/>
              </a:rPr>
              <a:t>:</a:t>
            </a:r>
            <a:r>
              <a:rPr lang="zh-TW" altLang="en-US" sz="1200" b="1" dirty="0">
                <a:latin typeface="標楷體" panose="03000509000000000000" pitchFamily="65" charset="-120"/>
                <a:ea typeface="標楷體" panose="03000509000000000000" pitchFamily="65" charset="-120"/>
              </a:rPr>
              <a:t>接獲本</a:t>
            </a:r>
            <a:r>
              <a:rPr lang="zh-TW" altLang="en-US" sz="1200" b="1" dirty="0" smtClean="0">
                <a:latin typeface="標楷體" panose="03000509000000000000" pitchFamily="65" charset="-120"/>
                <a:ea typeface="標楷體" panose="03000509000000000000" pitchFamily="65" charset="-120"/>
              </a:rPr>
              <a:t>所</a:t>
            </a:r>
            <a:r>
              <a:rPr lang="zh-TW" altLang="en-US" sz="1200" b="1" dirty="0">
                <a:latin typeface="標楷體" panose="03000509000000000000" pitchFamily="65" charset="-120"/>
                <a:ea typeface="標楷體" panose="03000509000000000000" pitchFamily="65" charset="-120"/>
              </a:rPr>
              <a:t>契約</a:t>
            </a:r>
            <a:r>
              <a:rPr lang="zh-TW" altLang="en-US" sz="1200" b="1" dirty="0" smtClean="0">
                <a:latin typeface="標楷體" panose="03000509000000000000" pitchFamily="65" charset="-120"/>
                <a:ea typeface="標楷體" panose="03000509000000000000" pitchFamily="65" charset="-120"/>
              </a:rPr>
              <a:t>變更之議價</a:t>
            </a:r>
            <a:r>
              <a:rPr lang="en-US" altLang="zh-TW" sz="1200" b="1" dirty="0" smtClean="0">
                <a:latin typeface="標楷體" panose="03000509000000000000" pitchFamily="65" charset="-120"/>
                <a:ea typeface="標楷體" panose="03000509000000000000" pitchFamily="65" charset="-120"/>
              </a:rPr>
              <a:t>(</a:t>
            </a:r>
            <a:r>
              <a:rPr lang="zh-TW" altLang="en-US" sz="1200" b="1" dirty="0" smtClean="0">
                <a:latin typeface="標楷體" panose="03000509000000000000" pitchFamily="65" charset="-120"/>
                <a:ea typeface="標楷體" panose="03000509000000000000" pitchFamily="65" charset="-120"/>
              </a:rPr>
              <a:t>約</a:t>
            </a:r>
            <a:r>
              <a:rPr lang="en-US" altLang="zh-TW" sz="1200" b="1" dirty="0" smtClean="0">
                <a:latin typeface="標楷體" panose="03000509000000000000" pitchFamily="65" charset="-120"/>
                <a:ea typeface="標楷體" panose="03000509000000000000" pitchFamily="65" charset="-120"/>
              </a:rPr>
              <a:t>)</a:t>
            </a:r>
            <a:r>
              <a:rPr lang="zh-TW" altLang="en-US" sz="1200" b="1" dirty="0" smtClean="0">
                <a:latin typeface="標楷體" panose="03000509000000000000" pitchFamily="65" charset="-120"/>
                <a:ea typeface="標楷體" panose="03000509000000000000" pitchFamily="65" charset="-120"/>
              </a:rPr>
              <a:t>文件及通知書函。</a:t>
            </a:r>
            <a:endParaRPr lang="en-US" altLang="zh-TW" sz="1200" b="1" dirty="0">
              <a:latin typeface="標楷體" panose="03000509000000000000" pitchFamily="65" charset="-120"/>
              <a:ea typeface="標楷體" panose="03000509000000000000" pitchFamily="65" charset="-120"/>
            </a:endParaRPr>
          </a:p>
          <a:p>
            <a:pPr marL="800100" lvl="1" indent="-342900">
              <a:spcAft>
                <a:spcPts val="600"/>
              </a:spcAft>
              <a:buFont typeface="Wingdings" panose="05000000000000000000" pitchFamily="2" charset="2"/>
              <a:buAutoNum type="circleNumWdWhitePlain"/>
            </a:pPr>
            <a:r>
              <a:rPr lang="zh-TW" altLang="en-US" sz="1200" b="1" dirty="0">
                <a:latin typeface="標楷體" panose="03000509000000000000" pitchFamily="65" charset="-120"/>
                <a:ea typeface="標楷體" panose="03000509000000000000" pitchFamily="65" charset="-120"/>
              </a:rPr>
              <a:t>雙方另有協議</a:t>
            </a:r>
            <a:r>
              <a:rPr lang="zh-TW" altLang="en-US" sz="1200" b="1" dirty="0" smtClean="0">
                <a:latin typeface="標楷體" panose="03000509000000000000" pitchFamily="65" charset="-120"/>
                <a:ea typeface="標楷體" panose="03000509000000000000" pitchFamily="65" charset="-120"/>
              </a:rPr>
              <a:t>外</a:t>
            </a:r>
            <a:r>
              <a:rPr lang="en-US" altLang="zh-TW" sz="1200" b="1" dirty="0" smtClean="0">
                <a:latin typeface="標楷體" panose="03000509000000000000" pitchFamily="65" charset="-120"/>
                <a:ea typeface="標楷體" panose="03000509000000000000" pitchFamily="65" charset="-120"/>
              </a:rPr>
              <a:t>:</a:t>
            </a:r>
            <a:r>
              <a:rPr lang="zh-TW" altLang="en-US" sz="1200" b="1" dirty="0" smtClean="0">
                <a:latin typeface="標楷體" panose="03000509000000000000" pitchFamily="65" charset="-120"/>
                <a:ea typeface="標楷體" panose="03000509000000000000" pitchFamily="65" charset="-120"/>
              </a:rPr>
              <a:t>依本所書面通知之議價</a:t>
            </a:r>
            <a:r>
              <a:rPr lang="en-US" altLang="zh-TW" sz="1200" b="1" dirty="0" smtClean="0">
                <a:latin typeface="標楷體" panose="03000509000000000000" pitchFamily="65" charset="-120"/>
                <a:ea typeface="標楷體" panose="03000509000000000000" pitchFamily="65" charset="-120"/>
              </a:rPr>
              <a:t>(</a:t>
            </a:r>
            <a:r>
              <a:rPr lang="zh-TW" altLang="en-US" sz="1200" b="1" dirty="0" smtClean="0">
                <a:latin typeface="標楷體" panose="03000509000000000000" pitchFamily="65" charset="-120"/>
                <a:ea typeface="標楷體" panose="03000509000000000000" pitchFamily="65" charset="-120"/>
              </a:rPr>
              <a:t>約</a:t>
            </a:r>
            <a:r>
              <a:rPr lang="en-US" altLang="zh-TW" sz="1200" b="1" dirty="0" smtClean="0">
                <a:latin typeface="標楷體" panose="03000509000000000000" pitchFamily="65" charset="-120"/>
                <a:ea typeface="標楷體" panose="03000509000000000000" pitchFamily="65" charset="-120"/>
              </a:rPr>
              <a:t>)</a:t>
            </a:r>
            <a:r>
              <a:rPr lang="zh-TW" altLang="en-US" sz="1200" b="1" dirty="0" smtClean="0">
                <a:latin typeface="標楷體" panose="03000509000000000000" pitchFamily="65" charset="-120"/>
                <a:ea typeface="標楷體" panose="03000509000000000000" pitchFamily="65" charset="-120"/>
              </a:rPr>
              <a:t>期限辦理。</a:t>
            </a:r>
            <a:endParaRPr lang="en-US" altLang="zh-TW" sz="1200" b="1" dirty="0" smtClean="0">
              <a:latin typeface="標楷體" panose="03000509000000000000" pitchFamily="65" charset="-120"/>
              <a:ea typeface="標楷體" panose="03000509000000000000" pitchFamily="65" charset="-120"/>
            </a:endParaRPr>
          </a:p>
          <a:p>
            <a:pPr marL="342900" indent="-342900">
              <a:spcAft>
                <a:spcPts val="600"/>
              </a:spcAft>
              <a:buFont typeface="+mj-ea"/>
              <a:buAutoNum type="ea1ChtPeriod"/>
            </a:pPr>
            <a:r>
              <a:rPr lang="zh-TW" altLang="en-US" sz="1400" b="1" dirty="0" smtClean="0">
                <a:latin typeface="標楷體" panose="03000509000000000000" pitchFamily="65" charset="-120"/>
                <a:ea typeface="標楷體" panose="03000509000000000000" pitchFamily="65" charset="-120"/>
              </a:rPr>
              <a:t> 廠商於</a:t>
            </a:r>
            <a:r>
              <a:rPr lang="zh-TW" altLang="en-US" sz="1400" b="1" dirty="0" smtClean="0">
                <a:solidFill>
                  <a:srgbClr val="FFC000"/>
                </a:solidFill>
                <a:latin typeface="Arial Unicode MS"/>
                <a:ea typeface="Arial Unicode MS"/>
                <a:cs typeface="Arial Unicode MS"/>
              </a:rPr>
              <a:t>①</a:t>
            </a:r>
            <a:r>
              <a:rPr lang="zh-TW" altLang="en-US" sz="1400" b="1" dirty="0" smtClean="0">
                <a:solidFill>
                  <a:srgbClr val="FF0000"/>
                </a:solidFill>
                <a:latin typeface="標楷體" panose="03000509000000000000" pitchFamily="65" charset="-120"/>
                <a:ea typeface="標楷體" panose="03000509000000000000" pitchFamily="65" charset="-120"/>
              </a:rPr>
              <a:t>機關接受其所提出須變更</a:t>
            </a:r>
            <a:r>
              <a:rPr lang="zh-TW" altLang="en-US" sz="1400" b="1" dirty="0" smtClean="0">
                <a:latin typeface="標楷體" panose="03000509000000000000" pitchFamily="65" charset="-120"/>
                <a:ea typeface="標楷體" panose="03000509000000000000" pitchFamily="65" charset="-120"/>
              </a:rPr>
              <a:t>之</a:t>
            </a:r>
            <a:r>
              <a:rPr lang="zh-TW" altLang="en-US" sz="1400" b="1" dirty="0">
                <a:latin typeface="標楷體" panose="03000509000000000000" pitchFamily="65" charset="-120"/>
                <a:ea typeface="標楷體" panose="03000509000000000000" pitchFamily="65" charset="-120"/>
              </a:rPr>
              <a:t>相關文件前，不得自行變更契約</a:t>
            </a:r>
            <a:r>
              <a:rPr lang="zh-TW" altLang="en-US" sz="1400" b="1" dirty="0" smtClean="0">
                <a:latin typeface="標楷體" panose="03000509000000000000" pitchFamily="65" charset="-120"/>
                <a:ea typeface="標楷體" panose="03000509000000000000" pitchFamily="65" charset="-120"/>
              </a:rPr>
              <a:t>。</a:t>
            </a:r>
            <a:endParaRPr lang="en-US" altLang="zh-TW" sz="1400" b="1" dirty="0" smtClean="0">
              <a:latin typeface="標楷體" panose="03000509000000000000" pitchFamily="65" charset="-120"/>
              <a:ea typeface="標楷體" panose="03000509000000000000" pitchFamily="65" charset="-120"/>
            </a:endParaRPr>
          </a:p>
          <a:p>
            <a:pPr marL="800100" lvl="1" indent="-342900" algn="r">
              <a:spcAft>
                <a:spcPts val="600"/>
              </a:spcAft>
              <a:buFont typeface="Wingdings" panose="05000000000000000000" pitchFamily="2" charset="2"/>
              <a:buAutoNum type="circleNumWdWhitePlain"/>
            </a:pPr>
            <a:r>
              <a:rPr lang="zh-TW" altLang="en-US" sz="1200" b="1" dirty="0">
                <a:latin typeface="標楷體" panose="03000509000000000000" pitchFamily="65" charset="-120"/>
                <a:ea typeface="標楷體" panose="03000509000000000000" pitchFamily="65" charset="-120"/>
              </a:rPr>
              <a:t>機關接受其所提出須</a:t>
            </a:r>
            <a:r>
              <a:rPr lang="zh-TW" altLang="en-US" sz="1200" b="1" dirty="0" smtClean="0">
                <a:latin typeface="標楷體" panose="03000509000000000000" pitchFamily="65" charset="-120"/>
                <a:ea typeface="標楷體" panose="03000509000000000000" pitchFamily="65" charset="-120"/>
              </a:rPr>
              <a:t>變更</a:t>
            </a:r>
            <a:r>
              <a:rPr lang="en-US" altLang="zh-TW" sz="1200" b="1" dirty="0" smtClean="0">
                <a:latin typeface="標楷體" panose="03000509000000000000" pitchFamily="65" charset="-120"/>
                <a:ea typeface="標楷體" panose="03000509000000000000" pitchFamily="65" charset="-120"/>
              </a:rPr>
              <a:t>:</a:t>
            </a:r>
            <a:r>
              <a:rPr lang="zh-TW" altLang="en-US" sz="1200" b="1" dirty="0" smtClean="0">
                <a:latin typeface="標楷體" panose="03000509000000000000" pitchFamily="65" charset="-120"/>
                <a:ea typeface="標楷體" panose="03000509000000000000" pitchFamily="65" charset="-120"/>
              </a:rPr>
              <a:t>指機關依前述二辦理契約變更議價</a:t>
            </a:r>
            <a:r>
              <a:rPr lang="en-US" altLang="zh-TW" sz="1200" b="1" dirty="0" smtClean="0">
                <a:latin typeface="標楷體" panose="03000509000000000000" pitchFamily="65" charset="-120"/>
                <a:ea typeface="標楷體" panose="03000509000000000000" pitchFamily="65" charset="-120"/>
              </a:rPr>
              <a:t>(</a:t>
            </a:r>
            <a:r>
              <a:rPr lang="zh-TW" altLang="en-US" sz="1200" b="1" dirty="0" smtClean="0">
                <a:latin typeface="標楷體" panose="03000509000000000000" pitchFamily="65" charset="-120"/>
                <a:ea typeface="標楷體" panose="03000509000000000000" pitchFamily="65" charset="-120"/>
              </a:rPr>
              <a:t>約</a:t>
            </a:r>
            <a:r>
              <a:rPr lang="en-US" altLang="zh-TW" sz="1200" b="1" dirty="0" smtClean="0">
                <a:latin typeface="標楷體" panose="03000509000000000000" pitchFamily="65" charset="-120"/>
                <a:ea typeface="標楷體" panose="03000509000000000000" pitchFamily="65" charset="-120"/>
              </a:rPr>
              <a:t>)</a:t>
            </a:r>
            <a:r>
              <a:rPr lang="zh-TW" altLang="en-US" sz="1200" b="1" dirty="0" smtClean="0">
                <a:latin typeface="標楷體" panose="03000509000000000000" pitchFamily="65" charset="-120"/>
                <a:ea typeface="標楷體" panose="03000509000000000000" pitchFamily="65" charset="-120"/>
              </a:rPr>
              <a:t>後並再經簽奉核准同意，完成契約變更程序。</a:t>
            </a:r>
            <a:r>
              <a:rPr lang="en-US" altLang="zh-TW" sz="1200" b="1" dirty="0" smtClean="0">
                <a:latin typeface="標楷體" panose="03000509000000000000" pitchFamily="65" charset="-120"/>
                <a:ea typeface="標楷體" panose="03000509000000000000" pitchFamily="65" charset="-120"/>
              </a:rPr>
              <a:t/>
            </a:r>
            <a:br>
              <a:rPr lang="en-US" altLang="zh-TW" sz="1200" b="1" dirty="0" smtClean="0">
                <a:latin typeface="標楷體" panose="03000509000000000000" pitchFamily="65" charset="-120"/>
                <a:ea typeface="標楷體" panose="03000509000000000000" pitchFamily="65" charset="-120"/>
              </a:rPr>
            </a:br>
            <a:r>
              <a:rPr lang="en-US" altLang="zh-TW" sz="1200" b="1" dirty="0" smtClean="0">
                <a:solidFill>
                  <a:srgbClr val="00B050"/>
                </a:solidFill>
                <a:latin typeface="標楷體" panose="03000509000000000000" pitchFamily="65" charset="-120"/>
                <a:ea typeface="標楷體" panose="03000509000000000000" pitchFamily="65" charset="-120"/>
              </a:rPr>
              <a:t>(</a:t>
            </a:r>
            <a:r>
              <a:rPr lang="zh-TW" altLang="en-US" sz="1200" b="1" dirty="0">
                <a:solidFill>
                  <a:srgbClr val="00B050"/>
                </a:solidFill>
                <a:latin typeface="標楷體" panose="03000509000000000000" pitchFamily="65" charset="-120"/>
                <a:ea typeface="標楷體" panose="03000509000000000000" pitchFamily="65" charset="-120"/>
              </a:rPr>
              <a:t>簽奉核准</a:t>
            </a:r>
            <a:r>
              <a:rPr lang="en-US" altLang="zh-TW" sz="1200" b="1" dirty="0" smtClean="0">
                <a:solidFill>
                  <a:srgbClr val="00B050"/>
                </a:solidFill>
                <a:latin typeface="標楷體" panose="03000509000000000000" pitchFamily="65" charset="-120"/>
                <a:ea typeface="標楷體" panose="03000509000000000000" pitchFamily="65" charset="-120"/>
              </a:rPr>
              <a:t>)</a:t>
            </a:r>
          </a:p>
        </p:txBody>
      </p:sp>
      <p:sp>
        <p:nvSpPr>
          <p:cNvPr id="5" name="投影片編號版面配置區 4"/>
          <p:cNvSpPr>
            <a:spLocks noGrp="1"/>
          </p:cNvSpPr>
          <p:nvPr>
            <p:ph type="sldNum" sz="quarter" idx="12"/>
          </p:nvPr>
        </p:nvSpPr>
        <p:spPr>
          <a:xfrm>
            <a:off x="8153400" y="6492877"/>
            <a:ext cx="990600" cy="365125"/>
          </a:xfrm>
        </p:spPr>
        <p:txBody>
          <a:bodyPr/>
          <a:lstStyle/>
          <a:p>
            <a:fld id="{BA180C71-5188-449A-AFF2-FA152B4CECC9}" type="slidenum">
              <a:rPr lang="zh-TW" altLang="en-US" sz="1200" b="1" smtClean="0">
                <a:latin typeface="標楷體" panose="03000509000000000000" pitchFamily="65" charset="-120"/>
                <a:ea typeface="標楷體" panose="03000509000000000000" pitchFamily="65" charset="-120"/>
              </a:rPr>
              <a:t>15</a:t>
            </a:fld>
            <a:r>
              <a:rPr lang="en-US" altLang="zh-TW" sz="1200" b="1" dirty="0" smtClean="0">
                <a:latin typeface="標楷體" panose="03000509000000000000" pitchFamily="65" charset="-120"/>
                <a:ea typeface="標楷體" panose="03000509000000000000" pitchFamily="65" charset="-120"/>
              </a:rPr>
              <a:t>/17</a:t>
            </a:r>
            <a:endParaRPr lang="zh-TW" altLang="en-US" sz="1200" b="1" dirty="0">
              <a:latin typeface="標楷體" panose="03000509000000000000" pitchFamily="65" charset="-120"/>
              <a:ea typeface="標楷體" panose="03000509000000000000" pitchFamily="65" charset="-120"/>
            </a:endParaRPr>
          </a:p>
        </p:txBody>
      </p:sp>
      <p:sp>
        <p:nvSpPr>
          <p:cNvPr id="12" name="文字方塊 11"/>
          <p:cNvSpPr txBox="1"/>
          <p:nvPr/>
        </p:nvSpPr>
        <p:spPr>
          <a:xfrm>
            <a:off x="553" y="6430402"/>
            <a:ext cx="8709962" cy="400110"/>
          </a:xfrm>
          <a:prstGeom prst="rect">
            <a:avLst/>
          </a:prstGeom>
          <a:noFill/>
        </p:spPr>
        <p:txBody>
          <a:bodyPr wrap="square" rtlCol="0">
            <a:spAutoFit/>
          </a:bodyPr>
          <a:lstStyle/>
          <a:p>
            <a:pPr algn="ctr">
              <a:spcBef>
                <a:spcPts val="1800"/>
              </a:spcBef>
              <a:spcAft>
                <a:spcPts val="1800"/>
              </a:spcAft>
            </a:pPr>
            <a:r>
              <a:rPr lang="zh-TW" altLang="en-US" sz="2000" b="1" i="1" dirty="0" smtClean="0">
                <a:solidFill>
                  <a:srgbClr val="00B050"/>
                </a:solidFill>
                <a:latin typeface="標楷體" panose="03000509000000000000" pitchFamily="65" charset="-120"/>
                <a:ea typeface="標楷體" panose="03000509000000000000" pitchFamily="65" charset="-120"/>
              </a:rPr>
              <a:t>依機關指示辦理契約變更雖條件較為寬待，但機關不得浮濫操作</a:t>
            </a:r>
            <a:endParaRPr lang="zh-TW" altLang="en-US" sz="2000" b="1" i="1" dirty="0">
              <a:solidFill>
                <a:srgbClr val="00B050"/>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344626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7924800" cy="634082"/>
          </a:xfrm>
        </p:spPr>
        <p:txBody>
          <a:bodyPr/>
          <a:lstStyle/>
          <a:p>
            <a:pPr marL="514350" indent="-514350">
              <a:buFont typeface="+mj-ea"/>
              <a:buAutoNum type="ea1ChtPeriod" startAt="3"/>
            </a:pPr>
            <a:r>
              <a:rPr lang="zh-TW" altLang="en-US" dirty="0" smtClean="0">
                <a:latin typeface="標楷體" panose="03000509000000000000" pitchFamily="65" charset="-120"/>
                <a:ea typeface="標楷體" panose="03000509000000000000" pitchFamily="65" charset="-120"/>
              </a:rPr>
              <a:t>契約變更原則摘要說明</a:t>
            </a:r>
            <a:r>
              <a:rPr lang="en-US" altLang="zh-TW" sz="2000" dirty="0" smtClean="0">
                <a:latin typeface="標楷體" panose="03000509000000000000" pitchFamily="65" charset="-120"/>
                <a:ea typeface="標楷體" panose="03000509000000000000" pitchFamily="65" charset="-120"/>
              </a:rPr>
              <a:t>(3/3)</a:t>
            </a:r>
            <a:endParaRPr lang="zh-TW" altLang="en-US" sz="2000" dirty="0">
              <a:latin typeface="標楷體" panose="03000509000000000000" pitchFamily="65" charset="-120"/>
              <a:ea typeface="標楷體" panose="03000509000000000000" pitchFamily="65" charset="-120"/>
            </a:endParaRPr>
          </a:p>
        </p:txBody>
      </p:sp>
      <p:sp>
        <p:nvSpPr>
          <p:cNvPr id="8" name="矩形 7"/>
          <p:cNvSpPr/>
          <p:nvPr/>
        </p:nvSpPr>
        <p:spPr>
          <a:xfrm>
            <a:off x="395534" y="958752"/>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勞務</a:t>
            </a:r>
            <a:r>
              <a:rPr lang="zh-TW" altLang="en-US" sz="2800" dirty="0" smtClean="0">
                <a:latin typeface="標楷體" panose="03000509000000000000" pitchFamily="65" charset="-120"/>
                <a:ea typeface="標楷體" panose="03000509000000000000" pitchFamily="65" charset="-120"/>
              </a:rPr>
              <a:t>契約</a:t>
            </a:r>
            <a:r>
              <a:rPr lang="en-US" altLang="zh-TW" sz="1200" dirty="0" smtClean="0">
                <a:latin typeface="標楷體" panose="03000509000000000000" pitchFamily="65" charset="-120"/>
                <a:ea typeface="標楷體" panose="03000509000000000000" pitchFamily="65" charset="-120"/>
              </a:rPr>
              <a:t>(109.06.30</a:t>
            </a:r>
            <a:r>
              <a:rPr lang="zh-TW" altLang="en-US" sz="1200" dirty="0" smtClean="0">
                <a:latin typeface="標楷體" panose="03000509000000000000" pitchFamily="65" charset="-120"/>
                <a:ea typeface="標楷體" panose="03000509000000000000" pitchFamily="65" charset="-120"/>
              </a:rPr>
              <a:t>版本</a:t>
            </a:r>
            <a:r>
              <a:rPr lang="en-US" altLang="zh-TW" sz="1200" dirty="0" smtClean="0">
                <a:latin typeface="標楷體" panose="03000509000000000000" pitchFamily="65" charset="-120"/>
                <a:ea typeface="標楷體" panose="03000509000000000000" pitchFamily="65" charset="-120"/>
              </a:rPr>
              <a:t>)</a:t>
            </a:r>
            <a:endParaRPr lang="zh-TW" altLang="en-US" sz="2800" dirty="0">
              <a:latin typeface="標楷體" panose="03000509000000000000" pitchFamily="65" charset="-120"/>
              <a:ea typeface="標楷體" panose="03000509000000000000" pitchFamily="65" charset="-120"/>
            </a:endParaRPr>
          </a:p>
        </p:txBody>
      </p:sp>
      <p:sp>
        <p:nvSpPr>
          <p:cNvPr id="21" name="矩形 20"/>
          <p:cNvSpPr/>
          <p:nvPr/>
        </p:nvSpPr>
        <p:spPr>
          <a:xfrm>
            <a:off x="4736642" y="958752"/>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財物</a:t>
            </a:r>
            <a:r>
              <a:rPr lang="zh-TW" altLang="en-US" sz="2800" dirty="0" smtClean="0">
                <a:latin typeface="標楷體" panose="03000509000000000000" pitchFamily="65" charset="-120"/>
                <a:ea typeface="標楷體" panose="03000509000000000000" pitchFamily="65" charset="-120"/>
              </a:rPr>
              <a:t>契約</a:t>
            </a:r>
            <a:r>
              <a:rPr lang="en-US" altLang="zh-TW" sz="1200" dirty="0">
                <a:latin typeface="標楷體" panose="03000509000000000000" pitchFamily="65" charset="-120"/>
                <a:ea typeface="標楷體" panose="03000509000000000000" pitchFamily="65" charset="-120"/>
              </a:rPr>
              <a:t>(</a:t>
            </a:r>
            <a:r>
              <a:rPr lang="en-US" altLang="zh-TW" sz="1200" dirty="0" smtClean="0">
                <a:latin typeface="標楷體" panose="03000509000000000000" pitchFamily="65" charset="-120"/>
                <a:ea typeface="標楷體" panose="03000509000000000000" pitchFamily="65" charset="-120"/>
              </a:rPr>
              <a:t>109.01.15</a:t>
            </a:r>
            <a:r>
              <a:rPr lang="zh-TW" altLang="en-US" sz="1200" dirty="0" smtClean="0">
                <a:latin typeface="標楷體" panose="03000509000000000000" pitchFamily="65" charset="-120"/>
                <a:ea typeface="標楷體" panose="03000509000000000000" pitchFamily="65" charset="-120"/>
              </a:rPr>
              <a:t>版本</a:t>
            </a:r>
            <a:r>
              <a:rPr lang="en-US" altLang="zh-TW" sz="1200" dirty="0">
                <a:latin typeface="標楷體" panose="03000509000000000000" pitchFamily="65" charset="-120"/>
                <a:ea typeface="標楷體" panose="03000509000000000000" pitchFamily="65" charset="-120"/>
              </a:rPr>
              <a:t>)</a:t>
            </a:r>
            <a:endParaRPr lang="zh-TW" altLang="en-US" sz="1200" dirty="0">
              <a:latin typeface="標楷體" panose="03000509000000000000" pitchFamily="65" charset="-120"/>
              <a:ea typeface="標楷體" panose="03000509000000000000" pitchFamily="65" charset="-120"/>
            </a:endParaRPr>
          </a:p>
        </p:txBody>
      </p:sp>
      <p:sp useBgFill="1">
        <p:nvSpPr>
          <p:cNvPr id="11" name="文字方塊 10"/>
          <p:cNvSpPr txBox="1"/>
          <p:nvPr/>
        </p:nvSpPr>
        <p:spPr>
          <a:xfrm>
            <a:off x="395536" y="1485998"/>
            <a:ext cx="8301106" cy="5001369"/>
          </a:xfrm>
          <a:prstGeom prst="rect">
            <a:avLst/>
          </a:prstGeom>
          <a:ln w="12700">
            <a:solidFill>
              <a:schemeClr val="bg1">
                <a:lumMod val="85000"/>
                <a:lumOff val="15000"/>
              </a:schemeClr>
            </a:solidFill>
          </a:ln>
        </p:spPr>
        <p:txBody>
          <a:bodyPr wrap="square" rtlCol="0">
            <a:spAutoFit/>
          </a:bodyPr>
          <a:lstStyle/>
          <a:p>
            <a:pPr>
              <a:spcBef>
                <a:spcPts val="1200"/>
              </a:spcBef>
              <a:spcAft>
                <a:spcPts val="600"/>
              </a:spcAft>
            </a:pPr>
            <a:r>
              <a:rPr lang="zh-TW" altLang="en-US" sz="1400" b="1" dirty="0" smtClean="0">
                <a:latin typeface="標楷體" panose="03000509000000000000" pitchFamily="65" charset="-120"/>
                <a:ea typeface="標楷體" panose="03000509000000000000" pitchFamily="65" charset="-120"/>
              </a:rPr>
              <a:t>第十五條</a:t>
            </a:r>
            <a:r>
              <a:rPr lang="en-US" altLang="zh-TW" sz="1400" b="1" dirty="0" smtClean="0">
                <a:latin typeface="標楷體" panose="03000509000000000000" pitchFamily="65" charset="-120"/>
                <a:ea typeface="標楷體" panose="03000509000000000000" pitchFamily="65" charset="-120"/>
              </a:rPr>
              <a:t>(</a:t>
            </a:r>
            <a:r>
              <a:rPr lang="zh-TW" altLang="zh-TW" sz="1400" b="1" dirty="0" smtClean="0">
                <a:latin typeface="標楷體" panose="03000509000000000000" pitchFamily="65" charset="-120"/>
                <a:ea typeface="標楷體" panose="03000509000000000000" pitchFamily="65" charset="-120"/>
              </a:rPr>
              <a:t>第十</a:t>
            </a:r>
            <a:r>
              <a:rPr lang="zh-TW" altLang="en-US" sz="1400" b="1" dirty="0" smtClean="0">
                <a:latin typeface="標楷體" panose="03000509000000000000" pitchFamily="65" charset="-120"/>
                <a:ea typeface="標楷體" panose="03000509000000000000" pitchFamily="65" charset="-120"/>
              </a:rPr>
              <a:t>六</a:t>
            </a:r>
            <a:r>
              <a:rPr lang="zh-TW" altLang="zh-TW" sz="1400" b="1" dirty="0" smtClean="0">
                <a:latin typeface="標楷體" panose="03000509000000000000" pitchFamily="65" charset="-120"/>
                <a:ea typeface="標楷體" panose="03000509000000000000" pitchFamily="65" charset="-120"/>
              </a:rPr>
              <a:t>條</a:t>
            </a:r>
            <a:r>
              <a:rPr lang="en-US" altLang="zh-TW" sz="1400" b="1" dirty="0" smtClean="0">
                <a:latin typeface="標楷體" panose="03000509000000000000" pitchFamily="65" charset="-120"/>
                <a:ea typeface="標楷體" panose="03000509000000000000" pitchFamily="65" charset="-120"/>
              </a:rPr>
              <a:t>)</a:t>
            </a:r>
            <a:r>
              <a:rPr lang="zh-TW" altLang="en-US" sz="1400" b="1" dirty="0">
                <a:latin typeface="標楷體" panose="03000509000000000000" pitchFamily="65" charset="-120"/>
                <a:ea typeface="標楷體" panose="03000509000000000000" pitchFamily="65" charset="-120"/>
              </a:rPr>
              <a:t>　</a:t>
            </a:r>
            <a:r>
              <a:rPr lang="zh-TW" altLang="zh-TW" sz="1400" b="1" dirty="0">
                <a:latin typeface="標楷體" panose="03000509000000000000" pitchFamily="65" charset="-120"/>
                <a:ea typeface="標楷體" panose="03000509000000000000" pitchFamily="65" charset="-120"/>
              </a:rPr>
              <a:t>契約變更及</a:t>
            </a:r>
            <a:r>
              <a:rPr lang="zh-TW" altLang="zh-TW" sz="1400" b="1" dirty="0" smtClean="0">
                <a:latin typeface="標楷體" panose="03000509000000000000" pitchFamily="65" charset="-120"/>
                <a:ea typeface="標楷體" panose="03000509000000000000" pitchFamily="65" charset="-120"/>
              </a:rPr>
              <a:t>轉讓</a:t>
            </a:r>
            <a:r>
              <a:rPr lang="zh-TW" altLang="en-US" sz="1400" b="1" dirty="0" smtClean="0">
                <a:latin typeface="標楷體" panose="03000509000000000000" pitchFamily="65" charset="-120"/>
                <a:ea typeface="標楷體" panose="03000509000000000000" pitchFamily="65" charset="-120"/>
              </a:rPr>
              <a:t>（</a:t>
            </a:r>
            <a:r>
              <a:rPr lang="zh-TW" altLang="en-US" sz="1400" b="1" dirty="0">
                <a:latin typeface="標楷體" panose="03000509000000000000" pitchFamily="65" charset="-120"/>
                <a:ea typeface="標楷體" panose="03000509000000000000" pitchFamily="65" charset="-120"/>
              </a:rPr>
              <a:t>四</a:t>
            </a:r>
            <a:r>
              <a:rPr lang="zh-TW" altLang="en-US" sz="1400" b="1" dirty="0" smtClean="0">
                <a:latin typeface="標楷體" panose="03000509000000000000" pitchFamily="65" charset="-120"/>
                <a:ea typeface="標楷體" panose="03000509000000000000" pitchFamily="65" charset="-120"/>
              </a:rPr>
              <a:t>）</a:t>
            </a:r>
            <a:r>
              <a:rPr lang="en-US" altLang="zh-TW" sz="1400" b="1" dirty="0" smtClean="0">
                <a:latin typeface="標楷體" panose="03000509000000000000" pitchFamily="65" charset="-120"/>
                <a:ea typeface="標楷體" panose="03000509000000000000" pitchFamily="65" charset="-120"/>
              </a:rPr>
              <a:t>…</a:t>
            </a:r>
            <a:r>
              <a:rPr lang="zh-TW" altLang="en-US" sz="1400" b="1" dirty="0" smtClean="0">
                <a:latin typeface="標楷體" panose="03000509000000000000" pitchFamily="65" charset="-120"/>
                <a:ea typeface="標楷體" panose="03000509000000000000" pitchFamily="65" charset="-120"/>
              </a:rPr>
              <a:t>廠商</a:t>
            </a:r>
            <a:r>
              <a:rPr lang="zh-TW" altLang="en-US" sz="1400" b="1" dirty="0">
                <a:latin typeface="標楷體" panose="03000509000000000000" pitchFamily="65" charset="-120"/>
                <a:ea typeface="標楷體" panose="03000509000000000000" pitchFamily="65" charset="-120"/>
              </a:rPr>
              <a:t>得敘明理</a:t>
            </a:r>
            <a:r>
              <a:rPr lang="zh-TW" altLang="en-US" sz="1400" b="1" dirty="0" smtClean="0">
                <a:latin typeface="標楷體" panose="03000509000000000000" pitchFamily="65" charset="-120"/>
                <a:ea typeface="標楷體" panose="03000509000000000000" pitchFamily="65" charset="-120"/>
              </a:rPr>
              <a:t>由</a:t>
            </a:r>
            <a:r>
              <a:rPr lang="en-US" altLang="zh-TW" sz="1400" b="1" dirty="0" smtClean="0">
                <a:latin typeface="標楷體" panose="03000509000000000000" pitchFamily="65" charset="-120"/>
                <a:ea typeface="標楷體" panose="03000509000000000000" pitchFamily="65" charset="-120"/>
              </a:rPr>
              <a:t>…</a:t>
            </a:r>
          </a:p>
          <a:p>
            <a:pPr>
              <a:spcBef>
                <a:spcPts val="1200"/>
              </a:spcBef>
              <a:spcAft>
                <a:spcPts val="600"/>
              </a:spcAft>
            </a:pPr>
            <a:r>
              <a:rPr lang="zh-TW" altLang="en-US" sz="1400" b="1" i="1" dirty="0" smtClean="0">
                <a:solidFill>
                  <a:srgbClr val="00B050"/>
                </a:solidFill>
                <a:latin typeface="標楷體" panose="03000509000000000000" pitchFamily="65" charset="-120"/>
                <a:ea typeface="標楷體" panose="03000509000000000000" pitchFamily="65" charset="-120"/>
              </a:rPr>
              <a:t>廠商契約</a:t>
            </a:r>
            <a:r>
              <a:rPr lang="zh-TW" altLang="en-US" sz="1400" b="1" i="1" dirty="0">
                <a:solidFill>
                  <a:srgbClr val="00B050"/>
                </a:solidFill>
                <a:latin typeface="標楷體" panose="03000509000000000000" pitchFamily="65" charset="-120"/>
                <a:ea typeface="標楷體" panose="03000509000000000000" pitchFamily="65" charset="-120"/>
              </a:rPr>
              <a:t>變更內涵</a:t>
            </a:r>
            <a:r>
              <a:rPr lang="en-US" altLang="zh-TW" sz="1400" b="1" i="1" dirty="0" smtClean="0">
                <a:solidFill>
                  <a:srgbClr val="00B050"/>
                </a:solidFill>
                <a:latin typeface="標楷體" panose="03000509000000000000" pitchFamily="65" charset="-120"/>
                <a:ea typeface="標楷體" panose="03000509000000000000" pitchFamily="65" charset="-120"/>
              </a:rPr>
              <a:t>:</a:t>
            </a:r>
            <a:br>
              <a:rPr lang="en-US" altLang="zh-TW" sz="1400" b="1" i="1" dirty="0" smtClean="0">
                <a:solidFill>
                  <a:srgbClr val="00B050"/>
                </a:solidFill>
                <a:latin typeface="標楷體" panose="03000509000000000000" pitchFamily="65" charset="-120"/>
                <a:ea typeface="標楷體" panose="03000509000000000000" pitchFamily="65" charset="-120"/>
              </a:rPr>
            </a:br>
            <a:r>
              <a:rPr lang="zh-TW" altLang="en-US" sz="1400" b="1" i="1" dirty="0" smtClean="0">
                <a:solidFill>
                  <a:srgbClr val="00B050"/>
                </a:solidFill>
                <a:latin typeface="標楷體" panose="03000509000000000000" pitchFamily="65" charset="-120"/>
                <a:ea typeface="標楷體" panose="03000509000000000000" pitchFamily="65" charset="-120"/>
              </a:rPr>
              <a:t>　　廠商於履約階段，有契約所約定範圍內之條件改變或調整，以致繼續履約有不符合原契約條件時，</a:t>
            </a:r>
            <a:r>
              <a:rPr lang="en-US" altLang="zh-TW" sz="1400" b="1" i="1" dirty="0" smtClean="0">
                <a:solidFill>
                  <a:srgbClr val="00B050"/>
                </a:solidFill>
                <a:latin typeface="標楷體" panose="03000509000000000000" pitchFamily="65" charset="-120"/>
                <a:ea typeface="標楷體" panose="03000509000000000000" pitchFamily="65" charset="-120"/>
              </a:rPr>
              <a:t/>
            </a:r>
            <a:br>
              <a:rPr lang="en-US" altLang="zh-TW" sz="1400" b="1" i="1" dirty="0" smtClean="0">
                <a:solidFill>
                  <a:srgbClr val="00B050"/>
                </a:solidFill>
                <a:latin typeface="標楷體" panose="03000509000000000000" pitchFamily="65" charset="-120"/>
                <a:ea typeface="標楷體" panose="03000509000000000000" pitchFamily="65" charset="-120"/>
              </a:rPr>
            </a:br>
            <a:r>
              <a:rPr lang="zh-TW" altLang="en-US" sz="1400" b="1" i="1" dirty="0" smtClean="0">
                <a:solidFill>
                  <a:srgbClr val="00B050"/>
                </a:solidFill>
                <a:latin typeface="標楷體" panose="03000509000000000000" pitchFamily="65" charset="-120"/>
                <a:ea typeface="標楷體" panose="03000509000000000000" pitchFamily="65" charset="-120"/>
              </a:rPr>
              <a:t>　　應依原契約規定條件先報請機關並徵得同意</a:t>
            </a:r>
            <a:r>
              <a:rPr lang="zh-TW" altLang="en-US" sz="1400" b="1" i="1" dirty="0">
                <a:solidFill>
                  <a:srgbClr val="00B050"/>
                </a:solidFill>
                <a:latin typeface="標楷體" panose="03000509000000000000" pitchFamily="65" charset="-120"/>
                <a:ea typeface="標楷體" panose="03000509000000000000" pitchFamily="65" charset="-120"/>
              </a:rPr>
              <a:t>後</a:t>
            </a:r>
            <a:r>
              <a:rPr lang="zh-TW" altLang="en-US" sz="1400" b="1" i="1" dirty="0" smtClean="0">
                <a:solidFill>
                  <a:srgbClr val="00B050"/>
                </a:solidFill>
                <a:latin typeface="標楷體" panose="03000509000000000000" pitchFamily="65" charset="-120"/>
                <a:ea typeface="標楷體" panose="03000509000000000000" pitchFamily="65" charset="-120"/>
              </a:rPr>
              <a:t>，才可改變履約條件。</a:t>
            </a:r>
            <a:endParaRPr lang="en-US" altLang="zh-TW" sz="1400" b="1" i="1" dirty="0" smtClean="0">
              <a:solidFill>
                <a:srgbClr val="00B050"/>
              </a:solidFill>
              <a:latin typeface="標楷體" panose="03000509000000000000" pitchFamily="65" charset="-120"/>
              <a:ea typeface="標楷體" panose="03000509000000000000" pitchFamily="65" charset="-120"/>
            </a:endParaRPr>
          </a:p>
          <a:p>
            <a:pPr>
              <a:spcBef>
                <a:spcPts val="600"/>
              </a:spcBef>
              <a:spcAft>
                <a:spcPts val="600"/>
              </a:spcAft>
            </a:pPr>
            <a:r>
              <a:rPr lang="zh-TW" altLang="en-US" sz="1400" b="1" dirty="0" smtClean="0">
                <a:solidFill>
                  <a:srgbClr val="FF0000"/>
                </a:solidFill>
                <a:latin typeface="標楷體" panose="03000509000000000000" pitchFamily="65" charset="-120"/>
                <a:ea typeface="標楷體" panose="03000509000000000000" pitchFamily="65" charset="-120"/>
              </a:rPr>
              <a:t>廠商申請</a:t>
            </a:r>
            <a:r>
              <a:rPr lang="en-US" altLang="zh-TW" sz="1400" b="1" dirty="0" smtClean="0">
                <a:solidFill>
                  <a:srgbClr val="FF0000"/>
                </a:solidFill>
                <a:latin typeface="標楷體" panose="03000509000000000000" pitchFamily="65" charset="-120"/>
                <a:ea typeface="標楷體" panose="03000509000000000000" pitchFamily="65" charset="-120"/>
              </a:rPr>
              <a:t>:</a:t>
            </a:r>
          </a:p>
          <a:p>
            <a:pPr marL="342900" indent="-342900">
              <a:spcAft>
                <a:spcPts val="600"/>
              </a:spcAft>
              <a:buFont typeface="+mj-ea"/>
              <a:buAutoNum type="ea1ChtPeriod"/>
            </a:pPr>
            <a:r>
              <a:rPr lang="zh-TW" altLang="en-US" sz="1400" b="1" dirty="0">
                <a:latin typeface="標楷體" panose="03000509000000000000" pitchFamily="65" charset="-120"/>
                <a:ea typeface="標楷體" panose="03000509000000000000" pitchFamily="65" charset="-120"/>
                <a:cs typeface="Arial Unicode MS"/>
              </a:rPr>
              <a:t>契約約定之採購標的，</a:t>
            </a:r>
            <a:r>
              <a:rPr lang="zh-TW" altLang="en-US" sz="1400" b="1" dirty="0" smtClean="0">
                <a:latin typeface="標楷體" panose="03000509000000000000" pitchFamily="65" charset="-120"/>
                <a:ea typeface="標楷體" panose="03000509000000000000" pitchFamily="65" charset="-120"/>
                <a:cs typeface="Arial Unicode MS"/>
              </a:rPr>
              <a:t>其</a:t>
            </a:r>
            <a:r>
              <a:rPr lang="zh-TW" altLang="en-US" sz="1400" b="1" dirty="0" smtClean="0">
                <a:solidFill>
                  <a:srgbClr val="FF0000"/>
                </a:solidFill>
                <a:latin typeface="標楷體" panose="03000509000000000000" pitchFamily="65" charset="-120"/>
                <a:ea typeface="標楷體" panose="03000509000000000000" pitchFamily="65" charset="-120"/>
                <a:cs typeface="Arial Unicode MS"/>
              </a:rPr>
              <a:t>有</a:t>
            </a:r>
            <a:r>
              <a:rPr lang="zh-TW" altLang="en-US" sz="1400" b="1" dirty="0">
                <a:solidFill>
                  <a:srgbClr val="FF0000"/>
                </a:solidFill>
                <a:latin typeface="標楷體" panose="03000509000000000000" pitchFamily="65" charset="-120"/>
                <a:ea typeface="標楷體" panose="03000509000000000000" pitchFamily="65" charset="-120"/>
                <a:cs typeface="Arial Unicode MS"/>
              </a:rPr>
              <a:t>下列情形之一</a:t>
            </a:r>
            <a:r>
              <a:rPr lang="zh-TW" altLang="en-US" sz="1400" b="1" dirty="0" smtClean="0">
                <a:solidFill>
                  <a:srgbClr val="FF0000"/>
                </a:solidFill>
                <a:latin typeface="標楷體" panose="03000509000000000000" pitchFamily="65" charset="-120"/>
                <a:ea typeface="標楷體" panose="03000509000000000000" pitchFamily="65" charset="-120"/>
                <a:cs typeface="Arial Unicode MS"/>
              </a:rPr>
              <a:t>者</a:t>
            </a:r>
            <a:endParaRPr lang="en-US" altLang="zh-TW" sz="1400" b="1" dirty="0">
              <a:latin typeface="標楷體" panose="03000509000000000000" pitchFamily="65" charset="-120"/>
              <a:ea typeface="標楷體" panose="03000509000000000000" pitchFamily="65" charset="-120"/>
              <a:cs typeface="Arial Unicode MS"/>
            </a:endParaRPr>
          </a:p>
          <a:p>
            <a:pPr marL="800100" lvl="1" indent="-342900">
              <a:spcAft>
                <a:spcPts val="600"/>
              </a:spcAft>
              <a:buFont typeface="Wingdings" panose="05000000000000000000" pitchFamily="2" charset="2"/>
              <a:buAutoNum type="circleNumWdWhitePlain"/>
            </a:pPr>
            <a:r>
              <a:rPr lang="zh-TW" altLang="en-US" sz="1200" b="1" dirty="0" smtClean="0">
                <a:latin typeface="標楷體" panose="03000509000000000000" pitchFamily="65" charset="-120"/>
                <a:ea typeface="標楷體" panose="03000509000000000000" pitchFamily="65" charset="-120"/>
                <a:cs typeface="Arial Unicode MS"/>
              </a:rPr>
              <a:t>契約</a:t>
            </a:r>
            <a:r>
              <a:rPr lang="zh-TW" altLang="en-US" sz="1200" b="1" dirty="0">
                <a:latin typeface="標楷體" panose="03000509000000000000" pitchFamily="65" charset="-120"/>
                <a:ea typeface="標楷體" panose="03000509000000000000" pitchFamily="65" charset="-120"/>
                <a:cs typeface="Arial Unicode MS"/>
              </a:rPr>
              <a:t>原標示之廠牌或型號不再製造或供應</a:t>
            </a:r>
            <a:r>
              <a:rPr lang="zh-TW" altLang="en-US" sz="1200" b="1" dirty="0" smtClean="0">
                <a:latin typeface="標楷體" panose="03000509000000000000" pitchFamily="65" charset="-120"/>
                <a:ea typeface="標楷體" panose="03000509000000000000" pitchFamily="65" charset="-120"/>
                <a:cs typeface="Arial Unicode MS"/>
              </a:rPr>
              <a:t>。</a:t>
            </a:r>
            <a:endParaRPr lang="en-US" altLang="zh-TW" sz="1200" b="1" dirty="0" smtClean="0">
              <a:latin typeface="標楷體" panose="03000509000000000000" pitchFamily="65" charset="-120"/>
              <a:ea typeface="標楷體" panose="03000509000000000000" pitchFamily="65" charset="-120"/>
              <a:cs typeface="Arial Unicode MS"/>
            </a:endParaRPr>
          </a:p>
          <a:p>
            <a:pPr marL="800100" lvl="1" indent="-342900">
              <a:spcAft>
                <a:spcPts val="600"/>
              </a:spcAft>
              <a:buFont typeface="Wingdings" panose="05000000000000000000" pitchFamily="2" charset="2"/>
              <a:buAutoNum type="circleNumWdWhitePlain"/>
            </a:pPr>
            <a:r>
              <a:rPr lang="zh-TW" altLang="en-US" sz="1200" b="1" dirty="0">
                <a:latin typeface="標楷體" panose="03000509000000000000" pitchFamily="65" charset="-120"/>
                <a:ea typeface="標楷體" panose="03000509000000000000" pitchFamily="65" charset="-120"/>
                <a:cs typeface="Arial Unicode MS"/>
              </a:rPr>
              <a:t>契約原標示之分包廠商不再營業或拒絕供應</a:t>
            </a:r>
            <a:r>
              <a:rPr lang="zh-TW" altLang="en-US" sz="1200" b="1" dirty="0" smtClean="0">
                <a:latin typeface="標楷體" panose="03000509000000000000" pitchFamily="65" charset="-120"/>
                <a:ea typeface="標楷體" panose="03000509000000000000" pitchFamily="65" charset="-120"/>
                <a:cs typeface="Arial Unicode MS"/>
              </a:rPr>
              <a:t>。</a:t>
            </a:r>
            <a:endParaRPr lang="en-US" altLang="zh-TW" sz="1200" b="1" dirty="0" smtClean="0">
              <a:latin typeface="標楷體" panose="03000509000000000000" pitchFamily="65" charset="-120"/>
              <a:ea typeface="標楷體" panose="03000509000000000000" pitchFamily="65" charset="-120"/>
              <a:cs typeface="Arial Unicode MS"/>
            </a:endParaRPr>
          </a:p>
          <a:p>
            <a:pPr marL="800100" lvl="1" indent="-342900">
              <a:spcAft>
                <a:spcPts val="600"/>
              </a:spcAft>
              <a:buFont typeface="Wingdings" panose="05000000000000000000" pitchFamily="2" charset="2"/>
              <a:buAutoNum type="circleNumWdWhitePlain"/>
            </a:pPr>
            <a:r>
              <a:rPr lang="zh-TW" altLang="en-US" sz="1200" b="1" dirty="0">
                <a:latin typeface="標楷體" panose="03000509000000000000" pitchFamily="65" charset="-120"/>
                <a:ea typeface="標楷體" panose="03000509000000000000" pitchFamily="65" charset="-120"/>
                <a:cs typeface="Arial Unicode MS"/>
              </a:rPr>
              <a:t>較契約原標示者更優或對機關更有利</a:t>
            </a:r>
            <a:r>
              <a:rPr lang="zh-TW" altLang="en-US" sz="1200" b="1" dirty="0" smtClean="0">
                <a:latin typeface="標楷體" panose="03000509000000000000" pitchFamily="65" charset="-120"/>
                <a:ea typeface="標楷體" panose="03000509000000000000" pitchFamily="65" charset="-120"/>
                <a:cs typeface="Arial Unicode MS"/>
              </a:rPr>
              <a:t>。</a:t>
            </a:r>
            <a:r>
              <a:rPr lang="zh-TW" altLang="en-US" sz="1200" b="1" dirty="0" smtClean="0">
                <a:solidFill>
                  <a:srgbClr val="00B050"/>
                </a:solidFill>
                <a:latin typeface="標楷體" panose="03000509000000000000" pitchFamily="65" charset="-120"/>
                <a:ea typeface="標楷體" panose="03000509000000000000" pitchFamily="65" charset="-120"/>
                <a:cs typeface="Arial Unicode MS"/>
              </a:rPr>
              <a:t>（得增加契約價金，以議價方式辦理）</a:t>
            </a:r>
            <a:endParaRPr lang="en-US" altLang="zh-TW" sz="1200" b="1" dirty="0" smtClean="0">
              <a:solidFill>
                <a:srgbClr val="00B050"/>
              </a:solidFill>
              <a:latin typeface="標楷體" panose="03000509000000000000" pitchFamily="65" charset="-120"/>
              <a:ea typeface="標楷體" panose="03000509000000000000" pitchFamily="65" charset="-120"/>
              <a:cs typeface="Arial Unicode MS"/>
            </a:endParaRPr>
          </a:p>
          <a:p>
            <a:pPr marL="800100" lvl="1" indent="-342900">
              <a:spcAft>
                <a:spcPts val="600"/>
              </a:spcAft>
              <a:buFont typeface="Wingdings" panose="05000000000000000000" pitchFamily="2" charset="2"/>
              <a:buAutoNum type="circleNumWdWhitePlain"/>
            </a:pPr>
            <a:r>
              <a:rPr lang="zh-TW" altLang="en-US" sz="1200" b="1" dirty="0">
                <a:latin typeface="標楷體" panose="03000509000000000000" pitchFamily="65" charset="-120"/>
                <a:ea typeface="標楷體" panose="03000509000000000000" pitchFamily="65" charset="-120"/>
                <a:cs typeface="Arial Unicode MS"/>
              </a:rPr>
              <a:t> </a:t>
            </a:r>
            <a:r>
              <a:rPr lang="zh-TW" altLang="en-US" sz="1200" b="1" dirty="0" smtClean="0">
                <a:solidFill>
                  <a:srgbClr val="00B050"/>
                </a:solidFill>
                <a:latin typeface="標楷體" panose="03000509000000000000" pitchFamily="65" charset="-120"/>
                <a:ea typeface="標楷體" panose="03000509000000000000" pitchFamily="65" charset="-120"/>
                <a:cs typeface="Arial Unicode MS"/>
              </a:rPr>
              <a:t>（勞）</a:t>
            </a:r>
            <a:r>
              <a:rPr lang="zh-TW" altLang="en-US" sz="1200" b="1" dirty="0" smtClean="0">
                <a:latin typeface="標楷體" panose="03000509000000000000" pitchFamily="65" charset="-120"/>
                <a:ea typeface="標楷體" panose="03000509000000000000" pitchFamily="65" charset="-120"/>
                <a:cs typeface="Arial Unicode MS"/>
              </a:rPr>
              <a:t>因</a:t>
            </a:r>
            <a:r>
              <a:rPr lang="zh-TW" altLang="en-US" sz="1200" b="1" dirty="0">
                <a:latin typeface="標楷體" panose="03000509000000000000" pitchFamily="65" charset="-120"/>
                <a:ea typeface="標楷體" panose="03000509000000000000" pitchFamily="65" charset="-120"/>
                <a:cs typeface="Arial Unicode MS"/>
              </a:rPr>
              <a:t>不可抗力原因必須更換。</a:t>
            </a:r>
            <a:r>
              <a:rPr lang="zh-TW" altLang="en-US" sz="1200" b="1" dirty="0" smtClean="0">
                <a:latin typeface="標楷體" panose="03000509000000000000" pitchFamily="65" charset="-120"/>
                <a:ea typeface="標楷體" panose="03000509000000000000" pitchFamily="65" charset="-120"/>
                <a:cs typeface="Arial Unicode MS"/>
              </a:rPr>
              <a:t>／</a:t>
            </a:r>
            <a:r>
              <a:rPr lang="zh-TW" altLang="en-US" sz="1200" b="1" dirty="0" smtClean="0">
                <a:solidFill>
                  <a:srgbClr val="00B050"/>
                </a:solidFill>
                <a:latin typeface="標楷體" panose="03000509000000000000" pitchFamily="65" charset="-120"/>
                <a:ea typeface="標楷體" panose="03000509000000000000" pitchFamily="65" charset="-120"/>
                <a:cs typeface="Arial Unicode MS"/>
              </a:rPr>
              <a:t>（財）</a:t>
            </a:r>
            <a:r>
              <a:rPr lang="zh-TW" altLang="en-US" sz="1200" b="1" dirty="0" smtClean="0">
                <a:latin typeface="標楷體" panose="03000509000000000000" pitchFamily="65" charset="-120"/>
                <a:ea typeface="標楷體" panose="03000509000000000000" pitchFamily="65" charset="-120"/>
                <a:cs typeface="Arial Unicode MS"/>
              </a:rPr>
              <a:t>契約</a:t>
            </a:r>
            <a:r>
              <a:rPr lang="zh-TW" altLang="en-US" sz="1200" b="1" dirty="0">
                <a:latin typeface="標楷體" panose="03000509000000000000" pitchFamily="65" charset="-120"/>
                <a:ea typeface="標楷體" panose="03000509000000000000" pitchFamily="65" charset="-120"/>
                <a:cs typeface="Arial Unicode MS"/>
              </a:rPr>
              <a:t>所定技術規格違反採購法第</a:t>
            </a:r>
            <a:r>
              <a:rPr lang="en-US" altLang="zh-TW" sz="1200" b="1" dirty="0">
                <a:latin typeface="標楷體" panose="03000509000000000000" pitchFamily="65" charset="-120"/>
                <a:ea typeface="標楷體" panose="03000509000000000000" pitchFamily="65" charset="-120"/>
                <a:cs typeface="Arial Unicode MS"/>
              </a:rPr>
              <a:t>26</a:t>
            </a:r>
            <a:r>
              <a:rPr lang="zh-TW" altLang="en-US" sz="1200" b="1" dirty="0">
                <a:latin typeface="標楷體" panose="03000509000000000000" pitchFamily="65" charset="-120"/>
                <a:ea typeface="標楷體" panose="03000509000000000000" pitchFamily="65" charset="-120"/>
                <a:cs typeface="Arial Unicode MS"/>
              </a:rPr>
              <a:t>條規定。</a:t>
            </a:r>
            <a:endParaRPr lang="en-US" altLang="zh-TW" sz="1200" b="1" dirty="0" smtClean="0">
              <a:latin typeface="標楷體" panose="03000509000000000000" pitchFamily="65" charset="-120"/>
              <a:ea typeface="標楷體" panose="03000509000000000000" pitchFamily="65" charset="-120"/>
              <a:cs typeface="Arial Unicode MS"/>
            </a:endParaRPr>
          </a:p>
          <a:p>
            <a:pPr marL="342900" indent="-342900">
              <a:spcAft>
                <a:spcPts val="600"/>
              </a:spcAft>
              <a:buFont typeface="+mj-ea"/>
              <a:buAutoNum type="ea1ChtPeriod"/>
            </a:pPr>
            <a:r>
              <a:rPr lang="zh-TW" altLang="en-US" sz="1400" b="1" dirty="0" smtClean="0">
                <a:latin typeface="標楷體" panose="03000509000000000000" pitchFamily="65" charset="-120"/>
                <a:ea typeface="標楷體" panose="03000509000000000000" pitchFamily="65" charset="-120"/>
                <a:cs typeface="Arial Unicode MS"/>
              </a:rPr>
              <a:t>廠商</a:t>
            </a:r>
            <a:r>
              <a:rPr lang="zh-TW" altLang="en-US" sz="1400" b="1" dirty="0">
                <a:solidFill>
                  <a:srgbClr val="FFC000"/>
                </a:solidFill>
                <a:latin typeface="Arial Unicode MS"/>
                <a:ea typeface="Arial Unicode MS"/>
                <a:cs typeface="Arial Unicode MS"/>
              </a:rPr>
              <a:t>①</a:t>
            </a:r>
            <a:r>
              <a:rPr lang="zh-TW" altLang="en-US" sz="1400" b="1" dirty="0" smtClean="0">
                <a:solidFill>
                  <a:srgbClr val="FF0000"/>
                </a:solidFill>
                <a:latin typeface="標楷體" panose="03000509000000000000" pitchFamily="65" charset="-120"/>
                <a:ea typeface="標楷體" panose="03000509000000000000" pitchFamily="65" charset="-120"/>
                <a:cs typeface="Arial Unicode MS"/>
              </a:rPr>
              <a:t>得敘</a:t>
            </a:r>
            <a:r>
              <a:rPr lang="zh-TW" altLang="en-US" sz="1400" b="1" dirty="0">
                <a:solidFill>
                  <a:srgbClr val="FF0000"/>
                </a:solidFill>
                <a:latin typeface="標楷體" panose="03000509000000000000" pitchFamily="65" charset="-120"/>
                <a:ea typeface="標楷體" panose="03000509000000000000" pitchFamily="65" charset="-120"/>
                <a:cs typeface="Arial Unicode MS"/>
              </a:rPr>
              <a:t>明理由</a:t>
            </a:r>
            <a:r>
              <a:rPr lang="zh-TW" altLang="en-US" sz="1400" b="1" dirty="0">
                <a:latin typeface="標楷體" panose="03000509000000000000" pitchFamily="65" charset="-120"/>
                <a:ea typeface="標楷體" panose="03000509000000000000" pitchFamily="65" charset="-120"/>
                <a:cs typeface="Arial Unicode MS"/>
              </a:rPr>
              <a:t>，檢</a:t>
            </a:r>
            <a:r>
              <a:rPr lang="zh-TW" altLang="en-US" sz="1400" b="1" dirty="0" smtClean="0">
                <a:latin typeface="標楷體" panose="03000509000000000000" pitchFamily="65" charset="-120"/>
                <a:ea typeface="標楷體" panose="03000509000000000000" pitchFamily="65" charset="-120"/>
                <a:cs typeface="Arial Unicode MS"/>
              </a:rPr>
              <a:t>附</a:t>
            </a:r>
            <a:r>
              <a:rPr lang="zh-TW" altLang="en-US" sz="1400" b="1" dirty="0" smtClean="0">
                <a:solidFill>
                  <a:srgbClr val="FFC000"/>
                </a:solidFill>
                <a:latin typeface="Arial Unicode MS"/>
                <a:ea typeface="Arial Unicode MS"/>
                <a:cs typeface="Arial Unicode MS"/>
              </a:rPr>
              <a:t>②</a:t>
            </a:r>
            <a:r>
              <a:rPr lang="zh-TW" altLang="en-US" sz="1400" b="1" u="sng" dirty="0" smtClean="0">
                <a:solidFill>
                  <a:srgbClr val="FF0000"/>
                </a:solidFill>
                <a:latin typeface="標楷體" panose="03000509000000000000" pitchFamily="65" charset="-120"/>
                <a:ea typeface="標楷體" panose="03000509000000000000" pitchFamily="65" charset="-120"/>
                <a:cs typeface="Arial Unicode MS"/>
              </a:rPr>
              <a:t>規格</a:t>
            </a:r>
            <a:r>
              <a:rPr lang="zh-TW" altLang="en-US" sz="1400" b="1" u="sng" dirty="0">
                <a:solidFill>
                  <a:srgbClr val="FF0000"/>
                </a:solidFill>
                <a:latin typeface="標楷體" panose="03000509000000000000" pitchFamily="65" charset="-120"/>
                <a:ea typeface="標楷體" panose="03000509000000000000" pitchFamily="65" charset="-120"/>
                <a:cs typeface="Arial Unicode MS"/>
              </a:rPr>
              <a:t>、功能、效益</a:t>
            </a:r>
            <a:r>
              <a:rPr lang="zh-TW" altLang="en-US" sz="1400" b="1" dirty="0">
                <a:solidFill>
                  <a:srgbClr val="FF0000"/>
                </a:solidFill>
                <a:latin typeface="標楷體" panose="03000509000000000000" pitchFamily="65" charset="-120"/>
                <a:ea typeface="標楷體" panose="03000509000000000000" pitchFamily="65" charset="-120"/>
                <a:cs typeface="Arial Unicode MS"/>
              </a:rPr>
              <a:t>及</a:t>
            </a:r>
            <a:r>
              <a:rPr lang="zh-TW" altLang="en-US" sz="1400" b="1" u="sng" dirty="0">
                <a:solidFill>
                  <a:srgbClr val="FF0000"/>
                </a:solidFill>
                <a:latin typeface="標楷體" panose="03000509000000000000" pitchFamily="65" charset="-120"/>
                <a:ea typeface="標楷體" panose="03000509000000000000" pitchFamily="65" charset="-120"/>
                <a:cs typeface="Arial Unicode MS"/>
              </a:rPr>
              <a:t>價格</a:t>
            </a:r>
            <a:r>
              <a:rPr lang="zh-TW" altLang="en-US" sz="1400" b="1" dirty="0">
                <a:solidFill>
                  <a:srgbClr val="FF0000"/>
                </a:solidFill>
                <a:latin typeface="標楷體" panose="03000509000000000000" pitchFamily="65" charset="-120"/>
                <a:ea typeface="標楷體" panose="03000509000000000000" pitchFamily="65" charset="-120"/>
                <a:cs typeface="Arial Unicode MS"/>
              </a:rPr>
              <a:t>比較</a:t>
            </a:r>
            <a:r>
              <a:rPr lang="zh-TW" altLang="en-US" sz="1400" b="1" dirty="0" smtClean="0">
                <a:solidFill>
                  <a:srgbClr val="FF0000"/>
                </a:solidFill>
                <a:latin typeface="標楷體" panose="03000509000000000000" pitchFamily="65" charset="-120"/>
                <a:ea typeface="標楷體" panose="03000509000000000000" pitchFamily="65" charset="-120"/>
                <a:cs typeface="Arial Unicode MS"/>
              </a:rPr>
              <a:t>表</a:t>
            </a:r>
            <a:endParaRPr lang="en-US" altLang="zh-TW" sz="1400" b="1" dirty="0" smtClean="0">
              <a:solidFill>
                <a:srgbClr val="FF0000"/>
              </a:solidFill>
              <a:latin typeface="標楷體" panose="03000509000000000000" pitchFamily="65" charset="-120"/>
              <a:ea typeface="標楷體" panose="03000509000000000000" pitchFamily="65" charset="-120"/>
              <a:cs typeface="Arial Unicode MS"/>
            </a:endParaRPr>
          </a:p>
          <a:p>
            <a:pPr marL="800100" lvl="1" indent="-342900">
              <a:spcAft>
                <a:spcPts val="600"/>
              </a:spcAft>
              <a:buFont typeface="Wingdings" panose="05000000000000000000" pitchFamily="2" charset="2"/>
              <a:buAutoNum type="circleNumWdWhitePlain"/>
            </a:pPr>
            <a:r>
              <a:rPr lang="zh-TW" altLang="en-US" sz="1200" b="1" dirty="0">
                <a:latin typeface="標楷體" panose="03000509000000000000" pitchFamily="65" charset="-120"/>
                <a:ea typeface="標楷體" panose="03000509000000000000" pitchFamily="65" charset="-120"/>
                <a:cs typeface="Arial Unicode MS"/>
              </a:rPr>
              <a:t>得</a:t>
            </a:r>
            <a:r>
              <a:rPr lang="zh-TW" altLang="en-US" sz="1200" b="1" dirty="0" smtClean="0">
                <a:latin typeface="標楷體" panose="03000509000000000000" pitchFamily="65" charset="-120"/>
                <a:ea typeface="標楷體" panose="03000509000000000000" pitchFamily="65" charset="-120"/>
                <a:cs typeface="Arial Unicode MS"/>
              </a:rPr>
              <a:t>敘明理由：依前述情形說明理由並檢附佐證文件，並以書面通知機關，若非依前述情形辦理者即屬無理由。</a:t>
            </a:r>
            <a:endParaRPr lang="en-US" altLang="zh-TW" sz="1200" b="1" dirty="0" smtClean="0">
              <a:latin typeface="標楷體" panose="03000509000000000000" pitchFamily="65" charset="-120"/>
              <a:ea typeface="標楷體" panose="03000509000000000000" pitchFamily="65" charset="-120"/>
              <a:cs typeface="Arial Unicode MS"/>
            </a:endParaRPr>
          </a:p>
          <a:p>
            <a:pPr marL="800100" lvl="1" indent="-342900">
              <a:spcAft>
                <a:spcPts val="600"/>
              </a:spcAft>
              <a:buFont typeface="Wingdings" panose="05000000000000000000" pitchFamily="2" charset="2"/>
              <a:buAutoNum type="circleNumWdWhitePlain"/>
            </a:pPr>
            <a:r>
              <a:rPr lang="zh-TW" altLang="en-US" sz="1200" b="1" u="sng" dirty="0">
                <a:latin typeface="標楷體" panose="03000509000000000000" pitchFamily="65" charset="-120"/>
                <a:ea typeface="標楷體" panose="03000509000000000000" pitchFamily="65" charset="-120"/>
                <a:cs typeface="Arial Unicode MS"/>
              </a:rPr>
              <a:t>規格、功能、效益</a:t>
            </a:r>
            <a:r>
              <a:rPr lang="zh-TW" altLang="en-US" sz="1200" b="1" dirty="0">
                <a:latin typeface="標楷體" panose="03000509000000000000" pitchFamily="65" charset="-120"/>
                <a:ea typeface="標楷體" panose="03000509000000000000" pitchFamily="65" charset="-120"/>
                <a:cs typeface="Arial Unicode MS"/>
              </a:rPr>
              <a:t>及</a:t>
            </a:r>
            <a:r>
              <a:rPr lang="zh-TW" altLang="en-US" sz="1200" b="1" u="sng" dirty="0">
                <a:latin typeface="標楷體" panose="03000509000000000000" pitchFamily="65" charset="-120"/>
                <a:ea typeface="標楷體" panose="03000509000000000000" pitchFamily="65" charset="-120"/>
                <a:cs typeface="Arial Unicode MS"/>
              </a:rPr>
              <a:t>價格</a:t>
            </a:r>
            <a:r>
              <a:rPr lang="zh-TW" altLang="en-US" sz="1200" b="1" dirty="0">
                <a:latin typeface="標楷體" panose="03000509000000000000" pitchFamily="65" charset="-120"/>
                <a:ea typeface="標楷體" panose="03000509000000000000" pitchFamily="65" charset="-120"/>
                <a:cs typeface="Arial Unicode MS"/>
              </a:rPr>
              <a:t>比較表</a:t>
            </a:r>
            <a:r>
              <a:rPr lang="zh-TW" altLang="en-US" sz="1200" b="1" dirty="0" smtClean="0">
                <a:latin typeface="標楷體" panose="03000509000000000000" pitchFamily="65" charset="-120"/>
                <a:ea typeface="標楷體" panose="03000509000000000000" pitchFamily="65" charset="-120"/>
                <a:cs typeface="Arial Unicode MS"/>
              </a:rPr>
              <a:t>：其比較表需列有原契約及申請變更項目之各項對照。</a:t>
            </a:r>
            <a:endParaRPr lang="en-US" altLang="zh-TW" sz="1200" b="1" dirty="0" smtClean="0">
              <a:latin typeface="標楷體" panose="03000509000000000000" pitchFamily="65" charset="-120"/>
              <a:ea typeface="標楷體" panose="03000509000000000000" pitchFamily="65" charset="-120"/>
              <a:cs typeface="Arial Unicode MS"/>
            </a:endParaRPr>
          </a:p>
          <a:p>
            <a:pPr marL="342900" indent="-342900">
              <a:spcAft>
                <a:spcPts val="600"/>
              </a:spcAft>
              <a:buFont typeface="+mj-ea"/>
              <a:buAutoNum type="ea1ChtPeriod"/>
            </a:pPr>
            <a:r>
              <a:rPr lang="zh-TW" altLang="en-US" sz="1400" b="1" dirty="0" smtClean="0">
                <a:latin typeface="標楷體" panose="03000509000000000000" pitchFamily="65" charset="-120"/>
                <a:ea typeface="標楷體" panose="03000509000000000000" pitchFamily="65" charset="-120"/>
                <a:cs typeface="Arial Unicode MS"/>
              </a:rPr>
              <a:t> </a:t>
            </a:r>
            <a:r>
              <a:rPr lang="zh-TW" altLang="en-US" sz="1400" b="1" dirty="0" smtClean="0">
                <a:solidFill>
                  <a:srgbClr val="FFC000"/>
                </a:solidFill>
                <a:latin typeface="Arial Unicode MS"/>
                <a:ea typeface="Arial Unicode MS"/>
                <a:cs typeface="Arial Unicode MS"/>
              </a:rPr>
              <a:t>①</a:t>
            </a:r>
            <a:r>
              <a:rPr lang="zh-TW" altLang="en-US" sz="1400" b="1" dirty="0" smtClean="0">
                <a:solidFill>
                  <a:srgbClr val="FF0000"/>
                </a:solidFill>
                <a:latin typeface="標楷體" panose="03000509000000000000" pitchFamily="65" charset="-120"/>
                <a:ea typeface="標楷體" panose="03000509000000000000" pitchFamily="65" charset="-120"/>
                <a:cs typeface="Arial Unicode MS"/>
              </a:rPr>
              <a:t>徵</a:t>
            </a:r>
            <a:r>
              <a:rPr lang="zh-TW" altLang="en-US" sz="1400" b="1" dirty="0">
                <a:solidFill>
                  <a:srgbClr val="FF0000"/>
                </a:solidFill>
                <a:latin typeface="標楷體" panose="03000509000000000000" pitchFamily="65" charset="-120"/>
                <a:ea typeface="標楷體" panose="03000509000000000000" pitchFamily="65" charset="-120"/>
                <a:cs typeface="Arial Unicode MS"/>
              </a:rPr>
              <a:t>得機關書面同意後</a:t>
            </a:r>
            <a:r>
              <a:rPr lang="zh-TW" altLang="en-US" sz="1400" b="1" dirty="0">
                <a:latin typeface="標楷體" panose="03000509000000000000" pitchFamily="65" charset="-120"/>
                <a:ea typeface="標楷體" panose="03000509000000000000" pitchFamily="65" charset="-120"/>
                <a:cs typeface="Arial Unicode MS"/>
              </a:rPr>
              <a:t>，以其他規格、功能及效益相同或較優者代</a:t>
            </a:r>
            <a:r>
              <a:rPr lang="zh-TW" altLang="en-US" sz="1400" b="1" dirty="0" smtClean="0">
                <a:latin typeface="標楷體" panose="03000509000000000000" pitchFamily="65" charset="-120"/>
                <a:ea typeface="標楷體" panose="03000509000000000000" pitchFamily="65" charset="-120"/>
                <a:cs typeface="Arial Unicode MS"/>
              </a:rPr>
              <a:t>之</a:t>
            </a:r>
            <a:endParaRPr lang="en-US" altLang="zh-TW" sz="1400" b="1" dirty="0" smtClean="0">
              <a:latin typeface="標楷體" panose="03000509000000000000" pitchFamily="65" charset="-120"/>
              <a:ea typeface="標楷體" panose="03000509000000000000" pitchFamily="65" charset="-120"/>
              <a:cs typeface="Arial Unicode MS"/>
            </a:endParaRPr>
          </a:p>
          <a:p>
            <a:pPr marL="800100" lvl="1" indent="-342900">
              <a:spcAft>
                <a:spcPts val="600"/>
              </a:spcAft>
              <a:buFont typeface="Wingdings" panose="05000000000000000000" pitchFamily="2" charset="2"/>
              <a:buAutoNum type="circleNumWdWhitePlain"/>
            </a:pPr>
            <a:r>
              <a:rPr lang="zh-TW" altLang="en-US" sz="1200" b="1" dirty="0">
                <a:latin typeface="標楷體" panose="03000509000000000000" pitchFamily="65" charset="-120"/>
                <a:ea typeface="標楷體" panose="03000509000000000000" pitchFamily="65" charset="-120"/>
                <a:cs typeface="Arial Unicode MS"/>
              </a:rPr>
              <a:t>徵得機關書面同意</a:t>
            </a:r>
            <a:r>
              <a:rPr lang="zh-TW" altLang="en-US" sz="1200" b="1" dirty="0" smtClean="0">
                <a:latin typeface="標楷體" panose="03000509000000000000" pitchFamily="65" charset="-120"/>
                <a:ea typeface="標楷體" panose="03000509000000000000" pitchFamily="65" charset="-120"/>
                <a:cs typeface="Arial Unicode MS"/>
              </a:rPr>
              <a:t>後：機關依</a:t>
            </a:r>
            <a:r>
              <a:rPr lang="zh-TW" altLang="en-US" sz="1200" b="1" dirty="0">
                <a:latin typeface="標楷體" panose="03000509000000000000" pitchFamily="65" charset="-120"/>
                <a:ea typeface="標楷體" panose="03000509000000000000" pitchFamily="65" charset="-120"/>
                <a:cs typeface="Arial Unicode MS"/>
              </a:rPr>
              <a:t>政府採購法第二十六條執行注意事項辦理</a:t>
            </a:r>
            <a:r>
              <a:rPr lang="zh-TW" altLang="en-US" sz="1200" b="1" dirty="0" smtClean="0">
                <a:latin typeface="標楷體" panose="03000509000000000000" pitchFamily="65" charset="-120"/>
                <a:ea typeface="標楷體" panose="03000509000000000000" pitchFamily="65" charset="-120"/>
                <a:cs typeface="Arial Unicode MS"/>
              </a:rPr>
              <a:t>審查後，將其結果簽奉核示，並依核示結果函覆廠商申請准駁情形。</a:t>
            </a:r>
            <a:r>
              <a:rPr lang="en-US" altLang="zh-TW" sz="1200" b="1" dirty="0">
                <a:solidFill>
                  <a:srgbClr val="00B050"/>
                </a:solidFill>
                <a:latin typeface="標楷體" panose="03000509000000000000" pitchFamily="65" charset="-120"/>
                <a:ea typeface="標楷體" panose="03000509000000000000" pitchFamily="65" charset="-120"/>
              </a:rPr>
              <a:t>(</a:t>
            </a:r>
            <a:r>
              <a:rPr lang="zh-TW" altLang="en-US" sz="1200" b="1" dirty="0">
                <a:solidFill>
                  <a:srgbClr val="00B050"/>
                </a:solidFill>
                <a:latin typeface="標楷體" panose="03000509000000000000" pitchFamily="65" charset="-120"/>
                <a:ea typeface="標楷體" panose="03000509000000000000" pitchFamily="65" charset="-120"/>
              </a:rPr>
              <a:t>簽奉核准</a:t>
            </a:r>
            <a:r>
              <a:rPr lang="en-US" altLang="zh-TW" sz="1200" b="1" dirty="0" smtClean="0">
                <a:solidFill>
                  <a:srgbClr val="00B050"/>
                </a:solidFill>
                <a:latin typeface="標楷體" panose="03000509000000000000" pitchFamily="65" charset="-120"/>
                <a:ea typeface="標楷體" panose="03000509000000000000" pitchFamily="65" charset="-120"/>
              </a:rPr>
              <a:t>)</a:t>
            </a:r>
            <a:endParaRPr lang="en-US" altLang="zh-TW" sz="1200" b="1" dirty="0" smtClean="0">
              <a:solidFill>
                <a:srgbClr val="00B050"/>
              </a:solidFill>
              <a:latin typeface="標楷體" panose="03000509000000000000" pitchFamily="65" charset="-120"/>
              <a:ea typeface="標楷體" panose="03000509000000000000" pitchFamily="65" charset="-120"/>
              <a:cs typeface="Arial Unicode MS"/>
            </a:endParaRPr>
          </a:p>
          <a:p>
            <a:pPr marL="342900" indent="-342900">
              <a:spcAft>
                <a:spcPts val="600"/>
              </a:spcAft>
              <a:buFont typeface="+mj-ea"/>
              <a:buAutoNum type="ea1ChtPeriod"/>
            </a:pPr>
            <a:r>
              <a:rPr lang="zh-TW" altLang="en-US" sz="1400" b="1" dirty="0" smtClean="0">
                <a:latin typeface="標楷體" panose="03000509000000000000" pitchFamily="65" charset="-120"/>
                <a:ea typeface="標楷體" panose="03000509000000000000" pitchFamily="65" charset="-120"/>
                <a:cs typeface="Arial Unicode MS"/>
              </a:rPr>
              <a:t>但</a:t>
            </a:r>
            <a:r>
              <a:rPr lang="zh-TW" altLang="en-US" sz="1400" b="1" dirty="0">
                <a:latin typeface="標楷體" panose="03000509000000000000" pitchFamily="65" charset="-120"/>
                <a:ea typeface="標楷體" panose="03000509000000000000" pitchFamily="65" charset="-120"/>
                <a:cs typeface="Arial Unicode MS"/>
              </a:rPr>
              <a:t>不得據以增加契約價金。其</a:t>
            </a:r>
            <a:r>
              <a:rPr lang="zh-TW" altLang="en-US" sz="1400" b="1" dirty="0" smtClean="0">
                <a:latin typeface="標楷體" panose="03000509000000000000" pitchFamily="65" charset="-120"/>
                <a:ea typeface="標楷體" panose="03000509000000000000" pitchFamily="65" charset="-120"/>
                <a:cs typeface="Arial Unicode MS"/>
              </a:rPr>
              <a:t>因而</a:t>
            </a:r>
            <a:r>
              <a:rPr lang="zh-TW" altLang="en-US" sz="1400" b="1" dirty="0" smtClean="0">
                <a:solidFill>
                  <a:srgbClr val="FFC000"/>
                </a:solidFill>
                <a:latin typeface="Arial Unicode MS"/>
                <a:ea typeface="Arial Unicode MS"/>
                <a:cs typeface="Arial Unicode MS"/>
              </a:rPr>
              <a:t>①</a:t>
            </a:r>
            <a:r>
              <a:rPr lang="zh-TW" altLang="en-US" sz="1400" b="1" dirty="0" smtClean="0">
                <a:solidFill>
                  <a:srgbClr val="FF0000"/>
                </a:solidFill>
                <a:latin typeface="標楷體" panose="03000509000000000000" pitchFamily="65" charset="-120"/>
                <a:ea typeface="標楷體" panose="03000509000000000000" pitchFamily="65" charset="-120"/>
                <a:cs typeface="Arial Unicode MS"/>
              </a:rPr>
              <a:t>減</a:t>
            </a:r>
            <a:r>
              <a:rPr lang="zh-TW" altLang="en-US" sz="1400" b="1" dirty="0">
                <a:solidFill>
                  <a:srgbClr val="FF0000"/>
                </a:solidFill>
                <a:latin typeface="標楷體" panose="03000509000000000000" pitchFamily="65" charset="-120"/>
                <a:ea typeface="標楷體" panose="03000509000000000000" pitchFamily="65" charset="-120"/>
                <a:cs typeface="Arial Unicode MS"/>
              </a:rPr>
              <a:t>省廠商履約費用者</a:t>
            </a:r>
            <a:r>
              <a:rPr lang="zh-TW" altLang="en-US" sz="1400" b="1" dirty="0">
                <a:latin typeface="標楷體" panose="03000509000000000000" pitchFamily="65" charset="-120"/>
                <a:ea typeface="標楷體" panose="03000509000000000000" pitchFamily="65" charset="-120"/>
                <a:cs typeface="Arial Unicode MS"/>
              </a:rPr>
              <a:t>，應自契約價金中</a:t>
            </a:r>
            <a:r>
              <a:rPr lang="zh-TW" altLang="en-US" sz="1400" b="1" dirty="0" smtClean="0">
                <a:latin typeface="標楷體" panose="03000509000000000000" pitchFamily="65" charset="-120"/>
                <a:ea typeface="標楷體" panose="03000509000000000000" pitchFamily="65" charset="-120"/>
                <a:cs typeface="Arial Unicode MS"/>
              </a:rPr>
              <a:t>扣除</a:t>
            </a:r>
            <a:endParaRPr lang="en-US" altLang="zh-TW" sz="1400" b="1" dirty="0" smtClean="0">
              <a:latin typeface="標楷體" panose="03000509000000000000" pitchFamily="65" charset="-120"/>
              <a:ea typeface="標楷體" panose="03000509000000000000" pitchFamily="65" charset="-120"/>
              <a:cs typeface="Arial Unicode MS"/>
            </a:endParaRPr>
          </a:p>
          <a:p>
            <a:pPr marL="800100" lvl="1" indent="-342900">
              <a:spcAft>
                <a:spcPts val="600"/>
              </a:spcAft>
              <a:buFont typeface="Wingdings" panose="05000000000000000000" pitchFamily="2" charset="2"/>
              <a:buAutoNum type="circleNumWdWhitePlain"/>
            </a:pPr>
            <a:r>
              <a:rPr lang="zh-TW" altLang="en-US" sz="1200" b="1" dirty="0">
                <a:latin typeface="標楷體" panose="03000509000000000000" pitchFamily="65" charset="-120"/>
                <a:ea typeface="標楷體" panose="03000509000000000000" pitchFamily="65" charset="-120"/>
              </a:rPr>
              <a:t>減省廠商履約費用</a:t>
            </a:r>
            <a:r>
              <a:rPr lang="zh-TW" altLang="en-US" sz="1200" b="1" dirty="0" smtClean="0">
                <a:latin typeface="標楷體" panose="03000509000000000000" pitchFamily="65" charset="-120"/>
                <a:ea typeface="標楷體" panose="03000509000000000000" pitchFamily="65" charset="-120"/>
              </a:rPr>
              <a:t>者</a:t>
            </a:r>
            <a:r>
              <a:rPr lang="en-US" altLang="zh-TW" sz="1200" b="1" dirty="0" smtClean="0">
                <a:latin typeface="標楷體" panose="03000509000000000000" pitchFamily="65" charset="-120"/>
                <a:ea typeface="標楷體" panose="03000509000000000000" pitchFamily="65" charset="-120"/>
              </a:rPr>
              <a:t>:</a:t>
            </a:r>
            <a:r>
              <a:rPr lang="zh-TW" altLang="en-US" sz="1200" b="1" dirty="0" smtClean="0">
                <a:latin typeface="標楷體" panose="03000509000000000000" pitchFamily="65" charset="-120"/>
                <a:ea typeface="標楷體" panose="03000509000000000000" pitchFamily="65" charset="-120"/>
              </a:rPr>
              <a:t>以契約變更金額前後對照方式辦理，併前述審查及簽奉核示階段辦理。</a:t>
            </a:r>
            <a:endParaRPr lang="en-US" altLang="zh-TW" sz="1200" b="1" dirty="0" smtClean="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a:xfrm>
            <a:off x="8157729" y="6492877"/>
            <a:ext cx="990600" cy="365125"/>
          </a:xfrm>
        </p:spPr>
        <p:txBody>
          <a:bodyPr/>
          <a:lstStyle/>
          <a:p>
            <a:fld id="{BA180C71-5188-449A-AFF2-FA152B4CECC9}" type="slidenum">
              <a:rPr lang="zh-TW" altLang="en-US" sz="1200" b="1" smtClean="0">
                <a:latin typeface="標楷體" panose="03000509000000000000" pitchFamily="65" charset="-120"/>
                <a:ea typeface="標楷體" panose="03000509000000000000" pitchFamily="65" charset="-120"/>
              </a:rPr>
              <a:t>16</a:t>
            </a:fld>
            <a:r>
              <a:rPr lang="en-US" altLang="zh-TW" sz="1200" b="1" dirty="0" smtClean="0">
                <a:latin typeface="標楷體" panose="03000509000000000000" pitchFamily="65" charset="-120"/>
                <a:ea typeface="標楷體" panose="03000509000000000000" pitchFamily="65" charset="-120"/>
              </a:rPr>
              <a:t>/17</a:t>
            </a:r>
            <a:endParaRPr lang="zh-TW" altLang="en-US" sz="1200" b="1" dirty="0">
              <a:latin typeface="標楷體" panose="03000509000000000000" pitchFamily="65" charset="-120"/>
              <a:ea typeface="標楷體" panose="03000509000000000000" pitchFamily="65" charset="-120"/>
            </a:endParaRPr>
          </a:p>
        </p:txBody>
      </p:sp>
      <p:sp>
        <p:nvSpPr>
          <p:cNvPr id="9" name="文字方塊 8"/>
          <p:cNvSpPr txBox="1"/>
          <p:nvPr/>
        </p:nvSpPr>
        <p:spPr>
          <a:xfrm>
            <a:off x="395536" y="6439987"/>
            <a:ext cx="8301106" cy="400110"/>
          </a:xfrm>
          <a:prstGeom prst="rect">
            <a:avLst/>
          </a:prstGeom>
          <a:noFill/>
        </p:spPr>
        <p:txBody>
          <a:bodyPr wrap="square" rtlCol="0">
            <a:spAutoFit/>
          </a:bodyPr>
          <a:lstStyle/>
          <a:p>
            <a:pPr algn="ctr">
              <a:spcBef>
                <a:spcPts val="1800"/>
              </a:spcBef>
              <a:spcAft>
                <a:spcPts val="1800"/>
              </a:spcAft>
            </a:pPr>
            <a:r>
              <a:rPr lang="zh-TW" altLang="en-US" sz="2000" b="1" i="1" dirty="0" smtClean="0">
                <a:solidFill>
                  <a:srgbClr val="00B050"/>
                </a:solidFill>
                <a:latin typeface="標楷體" panose="03000509000000000000" pitchFamily="65" charset="-120"/>
                <a:ea typeface="標楷體" panose="03000509000000000000" pitchFamily="65" charset="-120"/>
              </a:rPr>
              <a:t>依廠商申請辦理契約變更雖條件較為限縮，但</a:t>
            </a:r>
            <a:r>
              <a:rPr lang="zh-TW" altLang="en-US" sz="2000" b="1" i="1" dirty="0">
                <a:solidFill>
                  <a:srgbClr val="00B050"/>
                </a:solidFill>
                <a:latin typeface="標楷體" panose="03000509000000000000" pitchFamily="65" charset="-120"/>
                <a:ea typeface="標楷體" panose="03000509000000000000" pitchFamily="65" charset="-120"/>
              </a:rPr>
              <a:t>機關</a:t>
            </a:r>
            <a:r>
              <a:rPr lang="zh-TW" altLang="en-US" sz="2000" b="1" i="1" dirty="0" smtClean="0">
                <a:solidFill>
                  <a:srgbClr val="00B050"/>
                </a:solidFill>
                <a:latin typeface="標楷體" panose="03000509000000000000" pitchFamily="65" charset="-120"/>
                <a:ea typeface="標楷體" panose="03000509000000000000" pitchFamily="65" charset="-120"/>
              </a:rPr>
              <a:t>不宜過度限制</a:t>
            </a:r>
            <a:endParaRPr lang="zh-TW" altLang="en-US" sz="2000" b="1" i="1" dirty="0">
              <a:solidFill>
                <a:srgbClr val="00B050"/>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8179759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3"/>
          </p:nvPr>
        </p:nvSpPr>
        <p:spPr>
          <a:xfrm>
            <a:off x="683568" y="908720"/>
            <a:ext cx="7924800" cy="5256584"/>
          </a:xfrm>
        </p:spPr>
        <p:txBody>
          <a:bodyPr>
            <a:normAutofit fontScale="70000" lnSpcReduction="20000"/>
          </a:bodyPr>
          <a:lstStyle/>
          <a:p>
            <a:pPr marL="0" indent="0" algn="ctr">
              <a:buNone/>
            </a:pPr>
            <a:r>
              <a:rPr lang="zh-TW" altLang="en-US" sz="6300" b="1" dirty="0" smtClean="0">
                <a:solidFill>
                  <a:srgbClr val="FFC000"/>
                </a:solidFill>
                <a:latin typeface="標楷體" panose="03000509000000000000" pitchFamily="65" charset="-120"/>
                <a:ea typeface="標楷體" panose="03000509000000000000" pitchFamily="65" charset="-120"/>
              </a:rPr>
              <a:t>～Ｑ＆</a:t>
            </a:r>
            <a:r>
              <a:rPr lang="en-US" altLang="zh-TW" sz="6300" b="1" dirty="0" smtClean="0">
                <a:solidFill>
                  <a:srgbClr val="FFC000"/>
                </a:solidFill>
                <a:latin typeface="標楷體" panose="03000509000000000000" pitchFamily="65" charset="-120"/>
                <a:ea typeface="標楷體" panose="03000509000000000000" pitchFamily="65" charset="-120"/>
              </a:rPr>
              <a:t>A</a:t>
            </a:r>
            <a:r>
              <a:rPr lang="zh-TW" altLang="en-US" sz="6300" b="1" dirty="0" smtClean="0">
                <a:solidFill>
                  <a:srgbClr val="FFC000"/>
                </a:solidFill>
                <a:latin typeface="標楷體" panose="03000509000000000000" pitchFamily="65" charset="-120"/>
                <a:ea typeface="標楷體" panose="03000509000000000000" pitchFamily="65" charset="-120"/>
              </a:rPr>
              <a:t>～</a:t>
            </a:r>
            <a:endParaRPr lang="en-US" altLang="zh-TW" sz="6300" b="1" dirty="0" smtClean="0">
              <a:solidFill>
                <a:srgbClr val="FFC000"/>
              </a:solidFill>
              <a:latin typeface="標楷體" panose="03000509000000000000" pitchFamily="65" charset="-120"/>
              <a:ea typeface="標楷體" panose="03000509000000000000" pitchFamily="65" charset="-120"/>
            </a:endParaRPr>
          </a:p>
          <a:p>
            <a:pPr marL="0" indent="0" algn="ctr">
              <a:buNone/>
            </a:pPr>
            <a:endParaRPr lang="en-US" altLang="zh-TW" sz="5400" b="1" dirty="0" smtClean="0">
              <a:solidFill>
                <a:srgbClr val="FFC000"/>
              </a:solidFill>
              <a:latin typeface="+mn-ea"/>
            </a:endParaRPr>
          </a:p>
          <a:p>
            <a:pPr marL="0" indent="0" algn="ctr">
              <a:buNone/>
            </a:pPr>
            <a:r>
              <a:rPr lang="zh-TW" altLang="en-US" sz="3500" b="1" i="1" dirty="0">
                <a:solidFill>
                  <a:srgbClr val="00B050"/>
                </a:solidFill>
                <a:latin typeface="標楷體" panose="03000509000000000000" pitchFamily="65" charset="-120"/>
                <a:ea typeface="標楷體" panose="03000509000000000000" pitchFamily="65" charset="-120"/>
              </a:rPr>
              <a:t>採購案件眉角多，遇到不懂停看聽</a:t>
            </a:r>
            <a:endParaRPr lang="en-US" altLang="zh-TW" sz="3500" b="1" i="1" dirty="0">
              <a:solidFill>
                <a:srgbClr val="00B050"/>
              </a:solidFill>
              <a:latin typeface="標楷體" panose="03000509000000000000" pitchFamily="65" charset="-120"/>
              <a:ea typeface="標楷體" panose="03000509000000000000" pitchFamily="65" charset="-120"/>
            </a:endParaRPr>
          </a:p>
          <a:p>
            <a:pPr marL="0" indent="0" algn="ctr">
              <a:buNone/>
            </a:pPr>
            <a:r>
              <a:rPr lang="zh-TW" altLang="en-US" sz="3500" b="1" i="1" dirty="0" smtClean="0">
                <a:solidFill>
                  <a:srgbClr val="00B050"/>
                </a:solidFill>
                <a:latin typeface="標楷體" panose="03000509000000000000" pitchFamily="65" charset="-120"/>
                <a:ea typeface="標楷體" panose="03000509000000000000" pitchFamily="65" charset="-120"/>
              </a:rPr>
              <a:t>申請</a:t>
            </a:r>
            <a:r>
              <a:rPr lang="zh-TW" altLang="en-US" sz="3500" b="1" i="1" dirty="0">
                <a:solidFill>
                  <a:srgbClr val="00B050"/>
                </a:solidFill>
                <a:latin typeface="標楷體" panose="03000509000000000000" pitchFamily="65" charset="-120"/>
                <a:ea typeface="標楷體" panose="03000509000000000000" pitchFamily="65" charset="-120"/>
              </a:rPr>
              <a:t>階段多用心，履約階段少</a:t>
            </a:r>
            <a:r>
              <a:rPr lang="zh-TW" altLang="en-US" sz="3500" b="1" i="1" dirty="0" smtClean="0">
                <a:solidFill>
                  <a:srgbClr val="00B050"/>
                </a:solidFill>
                <a:latin typeface="標楷體" panose="03000509000000000000" pitchFamily="65" charset="-120"/>
                <a:ea typeface="標楷體" panose="03000509000000000000" pitchFamily="65" charset="-120"/>
              </a:rPr>
              <a:t>費心</a:t>
            </a:r>
            <a:endParaRPr lang="en-US" altLang="zh-TW" sz="3500" b="1" i="1" dirty="0" smtClean="0">
              <a:solidFill>
                <a:srgbClr val="00B050"/>
              </a:solidFill>
              <a:latin typeface="標楷體" panose="03000509000000000000" pitchFamily="65" charset="-120"/>
              <a:ea typeface="標楷體" panose="03000509000000000000" pitchFamily="65" charset="-120"/>
            </a:endParaRPr>
          </a:p>
          <a:p>
            <a:pPr marL="0" indent="0" algn="ctr">
              <a:buNone/>
            </a:pPr>
            <a:r>
              <a:rPr lang="zh-TW" altLang="en-US" sz="3500" b="1" i="1" dirty="0" smtClean="0">
                <a:solidFill>
                  <a:srgbClr val="00B050"/>
                </a:solidFill>
                <a:latin typeface="標楷體" panose="03000509000000000000" pitchFamily="65" charset="-120"/>
                <a:ea typeface="標楷體" panose="03000509000000000000" pitchFamily="65" charset="-120"/>
              </a:rPr>
              <a:t>履約</a:t>
            </a:r>
            <a:r>
              <a:rPr lang="zh-TW" altLang="en-US" sz="3500" b="1" i="1" dirty="0">
                <a:solidFill>
                  <a:srgbClr val="00B050"/>
                </a:solidFill>
                <a:latin typeface="標楷體" panose="03000509000000000000" pitchFamily="65" charset="-120"/>
                <a:ea typeface="標楷體" panose="03000509000000000000" pitchFamily="65" charset="-120"/>
              </a:rPr>
              <a:t>管理做得好，</a:t>
            </a:r>
            <a:r>
              <a:rPr lang="zh-TW" altLang="en-US" sz="3500" b="1" i="1" dirty="0" smtClean="0">
                <a:solidFill>
                  <a:srgbClr val="00B050"/>
                </a:solidFill>
                <a:latin typeface="標楷體" panose="03000509000000000000" pitchFamily="65" charset="-120"/>
                <a:ea typeface="標楷體" panose="03000509000000000000" pitchFamily="65" charset="-120"/>
              </a:rPr>
              <a:t>爭議調解一定少</a:t>
            </a:r>
            <a:endParaRPr lang="en-US" altLang="zh-TW" sz="3500" b="1" i="1" dirty="0" smtClean="0">
              <a:solidFill>
                <a:srgbClr val="00B050"/>
              </a:solidFill>
              <a:latin typeface="標楷體" panose="03000509000000000000" pitchFamily="65" charset="-120"/>
              <a:ea typeface="標楷體" panose="03000509000000000000" pitchFamily="65" charset="-120"/>
            </a:endParaRPr>
          </a:p>
          <a:p>
            <a:pPr marL="0" indent="0" algn="ctr">
              <a:buNone/>
            </a:pPr>
            <a:r>
              <a:rPr lang="zh-TW" altLang="en-US" sz="3500" b="1" i="1" dirty="0" smtClean="0">
                <a:solidFill>
                  <a:srgbClr val="00B050"/>
                </a:solidFill>
                <a:latin typeface="標楷體" panose="03000509000000000000" pitchFamily="65" charset="-120"/>
                <a:ea typeface="標楷體" panose="03000509000000000000" pitchFamily="65" charset="-120"/>
              </a:rPr>
              <a:t>需求規範訂</a:t>
            </a:r>
            <a:r>
              <a:rPr lang="zh-TW" altLang="en-US" sz="3500" b="1" i="1" dirty="0">
                <a:solidFill>
                  <a:srgbClr val="00B050"/>
                </a:solidFill>
                <a:latin typeface="標楷體" panose="03000509000000000000" pitchFamily="65" charset="-120"/>
                <a:ea typeface="標楷體" panose="03000509000000000000" pitchFamily="65" charset="-120"/>
              </a:rPr>
              <a:t>的巧，驗收結報問題小</a:t>
            </a:r>
            <a:endParaRPr lang="en-US" altLang="zh-TW" sz="3500" b="1" i="1" dirty="0">
              <a:solidFill>
                <a:srgbClr val="00B050"/>
              </a:solidFill>
              <a:latin typeface="標楷體" panose="03000509000000000000" pitchFamily="65" charset="-120"/>
              <a:ea typeface="標楷體" panose="03000509000000000000" pitchFamily="65" charset="-120"/>
            </a:endParaRPr>
          </a:p>
          <a:p>
            <a:pPr marL="0" indent="0" algn="ctr">
              <a:buNone/>
            </a:pPr>
            <a:endParaRPr lang="en-US" altLang="zh-TW" sz="4000" dirty="0" smtClean="0">
              <a:solidFill>
                <a:srgbClr val="FFC000"/>
              </a:solidFill>
              <a:latin typeface="標楷體" panose="03000509000000000000" pitchFamily="65" charset="-120"/>
              <a:ea typeface="標楷體" panose="03000509000000000000" pitchFamily="65" charset="-120"/>
            </a:endParaRPr>
          </a:p>
          <a:p>
            <a:pPr marL="0" indent="0" algn="ctr">
              <a:buNone/>
            </a:pPr>
            <a:r>
              <a:rPr lang="zh-TW" altLang="en-US" sz="4600" dirty="0" smtClean="0">
                <a:solidFill>
                  <a:srgbClr val="FFC000"/>
                </a:solidFill>
                <a:latin typeface="標楷體" panose="03000509000000000000" pitchFamily="65" charset="-120"/>
                <a:ea typeface="標楷體" panose="03000509000000000000" pitchFamily="65" charset="-120"/>
              </a:rPr>
              <a:t>今日核研所</a:t>
            </a:r>
            <a:r>
              <a:rPr lang="zh-TW" altLang="en-US" sz="4600" b="1" dirty="0" smtClean="0">
                <a:solidFill>
                  <a:srgbClr val="FF0000"/>
                </a:solidFill>
                <a:latin typeface="標楷體" panose="03000509000000000000" pitchFamily="65" charset="-120"/>
                <a:ea typeface="標楷體" panose="03000509000000000000" pitchFamily="65" charset="-120"/>
              </a:rPr>
              <a:t>≠</a:t>
            </a:r>
            <a:r>
              <a:rPr lang="zh-TW" altLang="en-US" sz="4600" dirty="0" smtClean="0">
                <a:solidFill>
                  <a:srgbClr val="FFC000"/>
                </a:solidFill>
                <a:latin typeface="標楷體" panose="03000509000000000000" pitchFamily="65" charset="-120"/>
                <a:ea typeface="標楷體" panose="03000509000000000000" pitchFamily="65" charset="-120"/>
              </a:rPr>
              <a:t>明日看守所</a:t>
            </a:r>
            <a:endParaRPr lang="en-US" altLang="zh-TW" sz="4600" dirty="0" smtClean="0">
              <a:solidFill>
                <a:srgbClr val="FFC000"/>
              </a:solidFill>
              <a:latin typeface="標楷體" panose="03000509000000000000" pitchFamily="65" charset="-120"/>
              <a:ea typeface="標楷體" panose="03000509000000000000" pitchFamily="65" charset="-120"/>
            </a:endParaRPr>
          </a:p>
          <a:p>
            <a:pPr marL="0" indent="0" algn="ctr">
              <a:buNone/>
            </a:pPr>
            <a:endParaRPr lang="en-US" altLang="zh-TW" sz="4000" dirty="0" smtClean="0">
              <a:solidFill>
                <a:srgbClr val="FFC000"/>
              </a:solidFill>
              <a:latin typeface="標楷體" panose="03000509000000000000" pitchFamily="65" charset="-120"/>
              <a:ea typeface="標楷體" panose="03000509000000000000" pitchFamily="65" charset="-120"/>
            </a:endParaRPr>
          </a:p>
          <a:p>
            <a:pPr marL="0" indent="0" algn="ctr">
              <a:buNone/>
            </a:pPr>
            <a:r>
              <a:rPr lang="zh-TW" altLang="en-US" sz="2900" dirty="0" smtClean="0">
                <a:solidFill>
                  <a:srgbClr val="FFC000"/>
                </a:solidFill>
                <a:latin typeface="標楷體" panose="03000509000000000000" pitchFamily="65" charset="-120"/>
                <a:ea typeface="標楷體" panose="03000509000000000000" pitchFamily="65" charset="-120"/>
              </a:rPr>
              <a:t>秘書室管理科</a:t>
            </a:r>
            <a:r>
              <a:rPr lang="en-US" altLang="zh-TW" sz="2900" dirty="0" smtClean="0">
                <a:solidFill>
                  <a:srgbClr val="FFC000"/>
                </a:solidFill>
                <a:latin typeface="標楷體" panose="03000509000000000000" pitchFamily="65" charset="-120"/>
                <a:ea typeface="標楷體" panose="03000509000000000000" pitchFamily="65" charset="-120"/>
              </a:rPr>
              <a:t>_</a:t>
            </a:r>
            <a:r>
              <a:rPr lang="zh-TW" altLang="en-US" sz="2900" dirty="0" smtClean="0">
                <a:solidFill>
                  <a:srgbClr val="FFC000"/>
                </a:solidFill>
                <a:latin typeface="標楷體" panose="03000509000000000000" pitchFamily="65" charset="-120"/>
                <a:ea typeface="標楷體" panose="03000509000000000000" pitchFamily="65" charset="-120"/>
              </a:rPr>
              <a:t>關心</a:t>
            </a:r>
            <a:r>
              <a:rPr lang="zh-TW" altLang="en-US" sz="2900" dirty="0">
                <a:solidFill>
                  <a:srgbClr val="FFC000"/>
                </a:solidFill>
                <a:latin typeface="標楷體" panose="03000509000000000000" pitchFamily="65" charset="-120"/>
                <a:ea typeface="標楷體" panose="03000509000000000000" pitchFamily="65" charset="-120"/>
              </a:rPr>
              <a:t>您的未來</a:t>
            </a:r>
          </a:p>
        </p:txBody>
      </p:sp>
      <p:sp>
        <p:nvSpPr>
          <p:cNvPr id="4" name="投影片編號版面配置區 3"/>
          <p:cNvSpPr>
            <a:spLocks noGrp="1"/>
          </p:cNvSpPr>
          <p:nvPr>
            <p:ph type="sldNum" sz="quarter" idx="12"/>
          </p:nvPr>
        </p:nvSpPr>
        <p:spPr>
          <a:xfrm>
            <a:off x="8153400" y="6492877"/>
            <a:ext cx="990600" cy="365125"/>
          </a:xfrm>
        </p:spPr>
        <p:txBody>
          <a:bodyPr/>
          <a:lstStyle/>
          <a:p>
            <a:fld id="{BA180C71-5188-449A-AFF2-FA152B4CECC9}" type="slidenum">
              <a:rPr lang="zh-TW" altLang="en-US" sz="1200" b="1" smtClean="0">
                <a:latin typeface="標楷體" panose="03000509000000000000" pitchFamily="65" charset="-120"/>
                <a:ea typeface="標楷體" panose="03000509000000000000" pitchFamily="65" charset="-120"/>
              </a:rPr>
              <a:t>17</a:t>
            </a:fld>
            <a:r>
              <a:rPr lang="en-US" altLang="zh-TW" sz="1200" b="1" dirty="0" smtClean="0">
                <a:latin typeface="標楷體" panose="03000509000000000000" pitchFamily="65" charset="-120"/>
                <a:ea typeface="標楷體" panose="03000509000000000000" pitchFamily="65" charset="-120"/>
              </a:rPr>
              <a:t>/17</a:t>
            </a:r>
            <a:endParaRPr lang="zh-TW" altLang="en-US" sz="1200" b="1"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6928255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7924800" cy="634082"/>
          </a:xfrm>
        </p:spPr>
        <p:txBody>
          <a:bodyPr/>
          <a:lstStyle/>
          <a:p>
            <a:pPr marL="514350" indent="-514350">
              <a:buFont typeface="+mj-ea"/>
              <a:buAutoNum type="ea1ChtPeriod"/>
            </a:pPr>
            <a:r>
              <a:rPr lang="zh-TW" altLang="en-US" dirty="0" smtClean="0">
                <a:latin typeface="標楷體" panose="03000509000000000000" pitchFamily="65" charset="-120"/>
                <a:ea typeface="標楷體" panose="03000509000000000000" pitchFamily="65" charset="-120"/>
              </a:rPr>
              <a:t>契約範本種類</a:t>
            </a:r>
            <a:r>
              <a:rPr lang="en-US" altLang="zh-TW" sz="2000" dirty="0" smtClean="0">
                <a:latin typeface="標楷體" panose="03000509000000000000" pitchFamily="65" charset="-120"/>
                <a:ea typeface="標楷體" panose="03000509000000000000" pitchFamily="65" charset="-120"/>
              </a:rPr>
              <a:t>(1/1)</a:t>
            </a:r>
            <a:endParaRPr lang="zh-TW" altLang="en-US" sz="2000" dirty="0">
              <a:latin typeface="標楷體" panose="03000509000000000000" pitchFamily="65" charset="-120"/>
              <a:ea typeface="標楷體" panose="03000509000000000000" pitchFamily="65" charset="-120"/>
            </a:endParaRPr>
          </a:p>
        </p:txBody>
      </p:sp>
      <p:grpSp>
        <p:nvGrpSpPr>
          <p:cNvPr id="3" name="群組 2"/>
          <p:cNvGrpSpPr/>
          <p:nvPr/>
        </p:nvGrpSpPr>
        <p:grpSpPr>
          <a:xfrm>
            <a:off x="501962" y="976637"/>
            <a:ext cx="3812851" cy="4932419"/>
            <a:chOff x="4965059" y="978601"/>
            <a:chExt cx="3812851" cy="4932419"/>
          </a:xfrm>
        </p:grpSpPr>
        <p:sp>
          <p:nvSpPr>
            <p:cNvPr id="8" name="矩形 7"/>
            <p:cNvSpPr/>
            <p:nvPr/>
          </p:nvSpPr>
          <p:spPr>
            <a:xfrm>
              <a:off x="4982463" y="978601"/>
              <a:ext cx="3780071" cy="900000"/>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勞務</a:t>
              </a:r>
              <a:r>
                <a:rPr lang="zh-TW" altLang="en-US" sz="2800" dirty="0" smtClean="0">
                  <a:latin typeface="標楷體" panose="03000509000000000000" pitchFamily="65" charset="-120"/>
                  <a:ea typeface="標楷體" panose="03000509000000000000" pitchFamily="65" charset="-120"/>
                </a:rPr>
                <a:t>契約</a:t>
              </a:r>
              <a:endParaRPr lang="zh-TW" altLang="en-US" sz="2800" dirty="0">
                <a:latin typeface="標楷體" panose="03000509000000000000" pitchFamily="65" charset="-120"/>
                <a:ea typeface="標楷體" panose="03000509000000000000" pitchFamily="65" charset="-120"/>
              </a:endParaRPr>
            </a:p>
          </p:txBody>
        </p:sp>
        <p:sp>
          <p:nvSpPr>
            <p:cNvPr id="10" name="矩形 9"/>
            <p:cNvSpPr/>
            <p:nvPr/>
          </p:nvSpPr>
          <p:spPr>
            <a:xfrm>
              <a:off x="4982464" y="1988840"/>
              <a:ext cx="1800000" cy="900000"/>
            </a:xfrm>
            <a:prstGeom prst="rect">
              <a:avLst/>
            </a:prstGeom>
            <a:solidFill>
              <a:srgbClr val="667C4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技服</a:t>
              </a:r>
              <a:r>
                <a:rPr lang="zh-TW" altLang="en-US" sz="2800" dirty="0" smtClean="0">
                  <a:latin typeface="標楷體" panose="03000509000000000000" pitchFamily="65" charset="-120"/>
                  <a:ea typeface="標楷體" panose="03000509000000000000" pitchFamily="65" charset="-120"/>
                </a:rPr>
                <a:t>契約</a:t>
              </a:r>
              <a:endParaRPr lang="zh-TW" altLang="en-US" sz="2800" dirty="0">
                <a:latin typeface="標楷體" panose="03000509000000000000" pitchFamily="65" charset="-120"/>
                <a:ea typeface="標楷體" panose="03000509000000000000" pitchFamily="65" charset="-120"/>
              </a:endParaRPr>
            </a:p>
          </p:txBody>
        </p:sp>
        <p:sp>
          <p:nvSpPr>
            <p:cNvPr id="11" name="矩形 10"/>
            <p:cNvSpPr/>
            <p:nvPr/>
          </p:nvSpPr>
          <p:spPr>
            <a:xfrm>
              <a:off x="4982464" y="3013676"/>
              <a:ext cx="1800000" cy="90000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smtClean="0">
                  <a:latin typeface="標楷體" panose="03000509000000000000" pitchFamily="65" charset="-120"/>
                  <a:ea typeface="標楷體" panose="03000509000000000000" pitchFamily="65" charset="-120"/>
                </a:rPr>
                <a:t>災修開口技服契約</a:t>
              </a:r>
              <a:endParaRPr lang="zh-TW" altLang="en-US" sz="2800" dirty="0">
                <a:latin typeface="標楷體" panose="03000509000000000000" pitchFamily="65" charset="-120"/>
                <a:ea typeface="標楷體" panose="03000509000000000000" pitchFamily="65" charset="-120"/>
              </a:endParaRPr>
            </a:p>
          </p:txBody>
        </p:sp>
        <p:sp>
          <p:nvSpPr>
            <p:cNvPr id="13" name="矩形 12"/>
            <p:cNvSpPr/>
            <p:nvPr/>
          </p:nvSpPr>
          <p:spPr>
            <a:xfrm>
              <a:off x="6962534" y="2011880"/>
              <a:ext cx="1800000" cy="900000"/>
            </a:xfrm>
            <a:prstGeom prst="rect">
              <a:avLst/>
            </a:prstGeom>
            <a:solidFill>
              <a:srgbClr val="667C4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smtClean="0">
                  <a:latin typeface="標楷體" panose="03000509000000000000" pitchFamily="65" charset="-120"/>
                  <a:ea typeface="標楷體" panose="03000509000000000000" pitchFamily="65" charset="-120"/>
                </a:rPr>
                <a:t>專案管理契約</a:t>
              </a:r>
              <a:endParaRPr lang="zh-TW" altLang="en-US" sz="2800" dirty="0">
                <a:latin typeface="標楷體" panose="03000509000000000000" pitchFamily="65" charset="-120"/>
                <a:ea typeface="標楷體" panose="03000509000000000000" pitchFamily="65" charset="-120"/>
              </a:endParaRPr>
            </a:p>
          </p:txBody>
        </p:sp>
        <p:sp>
          <p:nvSpPr>
            <p:cNvPr id="14" name="矩形 13"/>
            <p:cNvSpPr/>
            <p:nvPr/>
          </p:nvSpPr>
          <p:spPr>
            <a:xfrm>
              <a:off x="6977910" y="3013676"/>
              <a:ext cx="1800000" cy="9000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smtClean="0">
                  <a:latin typeface="標楷體" panose="03000509000000000000" pitchFamily="65" charset="-120"/>
                  <a:ea typeface="標楷體" panose="03000509000000000000" pitchFamily="65" charset="-120"/>
                </a:rPr>
                <a:t>資訊服務契約</a:t>
              </a:r>
              <a:endParaRPr lang="zh-TW" altLang="en-US" sz="2800" dirty="0">
                <a:latin typeface="標楷體" panose="03000509000000000000" pitchFamily="65" charset="-120"/>
                <a:ea typeface="標楷體" panose="03000509000000000000" pitchFamily="65" charset="-120"/>
              </a:endParaRPr>
            </a:p>
          </p:txBody>
        </p:sp>
        <p:sp>
          <p:nvSpPr>
            <p:cNvPr id="15" name="矩形 14"/>
            <p:cNvSpPr/>
            <p:nvPr/>
          </p:nvSpPr>
          <p:spPr>
            <a:xfrm>
              <a:off x="4965059" y="4005064"/>
              <a:ext cx="1800000" cy="90000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smtClean="0">
                  <a:latin typeface="標楷體" panose="03000509000000000000" pitchFamily="65" charset="-120"/>
                  <a:ea typeface="標楷體" panose="03000509000000000000" pitchFamily="65" charset="-120"/>
                </a:rPr>
                <a:t>勞動派遣契約</a:t>
              </a:r>
              <a:endParaRPr lang="zh-TW" altLang="en-US" sz="2800" dirty="0">
                <a:latin typeface="標楷體" panose="03000509000000000000" pitchFamily="65" charset="-120"/>
                <a:ea typeface="標楷體" panose="03000509000000000000" pitchFamily="65" charset="-120"/>
              </a:endParaRPr>
            </a:p>
          </p:txBody>
        </p:sp>
        <p:sp>
          <p:nvSpPr>
            <p:cNvPr id="16" name="矩形 15"/>
            <p:cNvSpPr/>
            <p:nvPr/>
          </p:nvSpPr>
          <p:spPr>
            <a:xfrm>
              <a:off x="6977910" y="4001594"/>
              <a:ext cx="1800000" cy="90000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smtClean="0">
                  <a:latin typeface="標楷體" panose="03000509000000000000" pitchFamily="65" charset="-120"/>
                  <a:ea typeface="標楷體" panose="03000509000000000000" pitchFamily="65" charset="-120"/>
                </a:rPr>
                <a:t>媒體服務契約</a:t>
              </a:r>
              <a:endParaRPr lang="zh-TW" altLang="en-US" sz="2800" dirty="0">
                <a:latin typeface="標楷體" panose="03000509000000000000" pitchFamily="65" charset="-120"/>
                <a:ea typeface="標楷體" panose="03000509000000000000" pitchFamily="65" charset="-120"/>
              </a:endParaRPr>
            </a:p>
          </p:txBody>
        </p:sp>
        <p:sp>
          <p:nvSpPr>
            <p:cNvPr id="19" name="矩形 18"/>
            <p:cNvSpPr/>
            <p:nvPr/>
          </p:nvSpPr>
          <p:spPr>
            <a:xfrm>
              <a:off x="4965059" y="5011020"/>
              <a:ext cx="1800000" cy="90000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smtClean="0">
                  <a:latin typeface="標楷體" panose="03000509000000000000" pitchFamily="65" charset="-120"/>
                  <a:ea typeface="標楷體" panose="03000509000000000000" pitchFamily="65" charset="-120"/>
                </a:rPr>
                <a:t>文藝採購勞務契約</a:t>
              </a:r>
              <a:endParaRPr lang="zh-TW" altLang="en-US" sz="2800" dirty="0">
                <a:latin typeface="標楷體" panose="03000509000000000000" pitchFamily="65" charset="-120"/>
                <a:ea typeface="標楷體" panose="03000509000000000000" pitchFamily="65" charset="-120"/>
              </a:endParaRPr>
            </a:p>
          </p:txBody>
        </p:sp>
      </p:grpSp>
      <p:grpSp>
        <p:nvGrpSpPr>
          <p:cNvPr id="5" name="群組 4"/>
          <p:cNvGrpSpPr/>
          <p:nvPr/>
        </p:nvGrpSpPr>
        <p:grpSpPr>
          <a:xfrm>
            <a:off x="5004049" y="976635"/>
            <a:ext cx="3784091" cy="3918900"/>
            <a:chOff x="5004048" y="976635"/>
            <a:chExt cx="3784091" cy="3918900"/>
          </a:xfrm>
        </p:grpSpPr>
        <p:sp>
          <p:nvSpPr>
            <p:cNvPr id="6" name="矩形 5"/>
            <p:cNvSpPr/>
            <p:nvPr/>
          </p:nvSpPr>
          <p:spPr>
            <a:xfrm>
              <a:off x="6975451" y="976635"/>
              <a:ext cx="1800000" cy="900000"/>
            </a:xfrm>
            <a:prstGeom prst="rect">
              <a:avLst/>
            </a:prstGeom>
            <a:solidFill>
              <a:srgbClr val="667C4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smtClean="0">
                  <a:latin typeface="標楷體" panose="03000509000000000000" pitchFamily="65" charset="-120"/>
                  <a:ea typeface="標楷體" panose="03000509000000000000" pitchFamily="65" charset="-120"/>
                </a:rPr>
                <a:t>工程契約</a:t>
              </a:r>
              <a:endParaRPr lang="zh-TW" altLang="en-US" sz="2800" dirty="0">
                <a:latin typeface="標楷體" panose="03000509000000000000" pitchFamily="65" charset="-120"/>
                <a:ea typeface="標楷體" panose="03000509000000000000" pitchFamily="65" charset="-120"/>
              </a:endParaRPr>
            </a:p>
          </p:txBody>
        </p:sp>
        <p:sp>
          <p:nvSpPr>
            <p:cNvPr id="7" name="矩形 6"/>
            <p:cNvSpPr/>
            <p:nvPr/>
          </p:nvSpPr>
          <p:spPr>
            <a:xfrm>
              <a:off x="5024469" y="976635"/>
              <a:ext cx="1800000" cy="900000"/>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財務</a:t>
              </a:r>
              <a:r>
                <a:rPr lang="zh-TW" altLang="en-US" sz="2800" dirty="0" smtClean="0">
                  <a:latin typeface="標楷體" panose="03000509000000000000" pitchFamily="65" charset="-120"/>
                  <a:ea typeface="標楷體" panose="03000509000000000000" pitchFamily="65" charset="-120"/>
                </a:rPr>
                <a:t>契約</a:t>
              </a:r>
              <a:endParaRPr lang="zh-TW" altLang="en-US" sz="2800" dirty="0">
                <a:latin typeface="標楷體" panose="03000509000000000000" pitchFamily="65" charset="-120"/>
                <a:ea typeface="標楷體" panose="03000509000000000000" pitchFamily="65" charset="-120"/>
              </a:endParaRPr>
            </a:p>
          </p:txBody>
        </p:sp>
        <p:sp>
          <p:nvSpPr>
            <p:cNvPr id="9" name="矩形 8"/>
            <p:cNvSpPr/>
            <p:nvPr/>
          </p:nvSpPr>
          <p:spPr>
            <a:xfrm>
              <a:off x="5018110" y="1972216"/>
              <a:ext cx="3757341" cy="900000"/>
            </a:xfrm>
            <a:prstGeom prst="rect">
              <a:avLst/>
            </a:prstGeom>
            <a:solidFill>
              <a:srgbClr val="667C4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統</a:t>
              </a:r>
              <a:r>
                <a:rPr lang="zh-TW" altLang="en-US" sz="2800" dirty="0" smtClean="0">
                  <a:latin typeface="標楷體" panose="03000509000000000000" pitchFamily="65" charset="-120"/>
                  <a:ea typeface="標楷體" panose="03000509000000000000" pitchFamily="65" charset="-120"/>
                </a:rPr>
                <a:t>包工程採購契約</a:t>
              </a:r>
              <a:endParaRPr lang="zh-TW" altLang="en-US" sz="2800" dirty="0">
                <a:latin typeface="標楷體" panose="03000509000000000000" pitchFamily="65" charset="-120"/>
                <a:ea typeface="標楷體" panose="03000509000000000000" pitchFamily="65" charset="-120"/>
              </a:endParaRPr>
            </a:p>
          </p:txBody>
        </p:sp>
        <p:sp>
          <p:nvSpPr>
            <p:cNvPr id="12" name="矩形 11"/>
            <p:cNvSpPr/>
            <p:nvPr/>
          </p:nvSpPr>
          <p:spPr>
            <a:xfrm>
              <a:off x="6988139" y="3995535"/>
              <a:ext cx="1800000" cy="90000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smtClean="0">
                  <a:latin typeface="標楷體" panose="03000509000000000000" pitchFamily="65" charset="-120"/>
                  <a:ea typeface="標楷體" panose="03000509000000000000" pitchFamily="65" charset="-120"/>
                </a:rPr>
                <a:t>災修開口契約</a:t>
              </a:r>
              <a:endParaRPr lang="zh-TW" altLang="en-US" sz="2800" dirty="0">
                <a:latin typeface="標楷體" panose="03000509000000000000" pitchFamily="65" charset="-120"/>
                <a:ea typeface="標楷體" panose="03000509000000000000" pitchFamily="65" charset="-120"/>
              </a:endParaRPr>
            </a:p>
          </p:txBody>
        </p:sp>
        <p:sp>
          <p:nvSpPr>
            <p:cNvPr id="18" name="矩形 17"/>
            <p:cNvSpPr/>
            <p:nvPr/>
          </p:nvSpPr>
          <p:spPr>
            <a:xfrm>
              <a:off x="5018110" y="3988440"/>
              <a:ext cx="1800000" cy="90000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smtClean="0">
                  <a:latin typeface="標楷體" panose="03000509000000000000" pitchFamily="65" charset="-120"/>
                  <a:ea typeface="標楷體" panose="03000509000000000000" pitchFamily="65" charset="-120"/>
                </a:rPr>
                <a:t>文藝採購財物契約</a:t>
              </a:r>
              <a:endParaRPr lang="zh-TW" altLang="en-US" sz="2800" dirty="0">
                <a:latin typeface="標楷體" panose="03000509000000000000" pitchFamily="65" charset="-120"/>
                <a:ea typeface="標楷體" panose="03000509000000000000" pitchFamily="65" charset="-120"/>
              </a:endParaRPr>
            </a:p>
          </p:txBody>
        </p:sp>
        <p:sp>
          <p:nvSpPr>
            <p:cNvPr id="20" name="矩形 19"/>
            <p:cNvSpPr/>
            <p:nvPr/>
          </p:nvSpPr>
          <p:spPr>
            <a:xfrm>
              <a:off x="5004048" y="2997052"/>
              <a:ext cx="3771403" cy="90000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節能績效保證</a:t>
              </a:r>
              <a:r>
                <a:rPr lang="zh-TW" altLang="en-US" sz="2800" dirty="0" smtClean="0">
                  <a:latin typeface="標楷體" panose="03000509000000000000" pitchFamily="65" charset="-120"/>
                  <a:ea typeface="標楷體" panose="03000509000000000000" pitchFamily="65" charset="-120"/>
                </a:rPr>
                <a:t>專案</a:t>
              </a:r>
              <a:r>
                <a:rPr lang="en-US" altLang="zh-TW" sz="2800" dirty="0" smtClean="0">
                  <a:latin typeface="標楷體" panose="03000509000000000000" pitchFamily="65" charset="-120"/>
                  <a:ea typeface="標楷體" panose="03000509000000000000" pitchFamily="65" charset="-120"/>
                </a:rPr>
                <a:t/>
              </a:r>
              <a:br>
                <a:rPr lang="en-US" altLang="zh-TW" sz="2800" dirty="0" smtClean="0">
                  <a:latin typeface="標楷體" panose="03000509000000000000" pitchFamily="65" charset="-120"/>
                  <a:ea typeface="標楷體" panose="03000509000000000000" pitchFamily="65" charset="-120"/>
                </a:rPr>
              </a:br>
              <a:r>
                <a:rPr lang="zh-TW" altLang="en-US" sz="2800" dirty="0" smtClean="0">
                  <a:latin typeface="標楷體" panose="03000509000000000000" pitchFamily="65" charset="-120"/>
                  <a:ea typeface="標楷體" panose="03000509000000000000" pitchFamily="65" charset="-120"/>
                </a:rPr>
                <a:t>統包契約</a:t>
              </a:r>
              <a:endParaRPr lang="zh-TW" altLang="en-US" sz="2800" dirty="0">
                <a:latin typeface="標楷體" panose="03000509000000000000" pitchFamily="65" charset="-120"/>
                <a:ea typeface="標楷體" panose="03000509000000000000" pitchFamily="65" charset="-120"/>
              </a:endParaRPr>
            </a:p>
          </p:txBody>
        </p:sp>
      </p:grpSp>
      <p:sp>
        <p:nvSpPr>
          <p:cNvPr id="21" name="文字方塊 20"/>
          <p:cNvSpPr txBox="1"/>
          <p:nvPr/>
        </p:nvSpPr>
        <p:spPr>
          <a:xfrm>
            <a:off x="9046" y="6113747"/>
            <a:ext cx="9144000" cy="400110"/>
          </a:xfrm>
          <a:prstGeom prst="rect">
            <a:avLst/>
          </a:prstGeom>
          <a:noFill/>
        </p:spPr>
        <p:txBody>
          <a:bodyPr wrap="square" rtlCol="0">
            <a:spAutoFit/>
          </a:bodyPr>
          <a:lstStyle/>
          <a:p>
            <a:pPr algn="ctr"/>
            <a:r>
              <a:rPr lang="zh-TW" altLang="en-US" sz="2000" b="1" i="1" dirty="0" smtClean="0">
                <a:solidFill>
                  <a:srgbClr val="00B050"/>
                </a:solidFill>
                <a:latin typeface="標楷體" panose="03000509000000000000" pitchFamily="65" charset="-120"/>
                <a:ea typeface="標楷體" panose="03000509000000000000" pitchFamily="65" charset="-120"/>
              </a:rPr>
              <a:t>採購法第</a:t>
            </a:r>
            <a:r>
              <a:rPr lang="en-US" altLang="zh-TW" sz="2000" b="1" i="1" dirty="0" smtClean="0">
                <a:solidFill>
                  <a:srgbClr val="00B050"/>
                </a:solidFill>
                <a:latin typeface="標楷體" panose="03000509000000000000" pitchFamily="65" charset="-120"/>
                <a:ea typeface="標楷體" panose="03000509000000000000" pitchFamily="65" charset="-120"/>
              </a:rPr>
              <a:t>63</a:t>
            </a:r>
            <a:r>
              <a:rPr lang="zh-TW" altLang="en-US" sz="2000" b="1" i="1" dirty="0" smtClean="0">
                <a:solidFill>
                  <a:srgbClr val="00B050"/>
                </a:solidFill>
                <a:latin typeface="標楷體" panose="03000509000000000000" pitchFamily="65" charset="-120"/>
                <a:ea typeface="標楷體" panose="03000509000000000000" pitchFamily="65" charset="-120"/>
              </a:rPr>
              <a:t>條 各類</a:t>
            </a:r>
            <a:r>
              <a:rPr lang="zh-TW" altLang="en-US" sz="2000" b="1" i="1" dirty="0">
                <a:solidFill>
                  <a:srgbClr val="00B050"/>
                </a:solidFill>
                <a:latin typeface="標楷體" panose="03000509000000000000" pitchFamily="65" charset="-120"/>
                <a:ea typeface="標楷體" panose="03000509000000000000" pitchFamily="65" charset="-120"/>
              </a:rPr>
              <a:t>採購契約以採用主管機關訂定之範本為</a:t>
            </a:r>
            <a:r>
              <a:rPr lang="zh-TW" altLang="en-US" sz="2000" b="1" i="1" dirty="0" smtClean="0">
                <a:solidFill>
                  <a:srgbClr val="00B050"/>
                </a:solidFill>
                <a:latin typeface="標楷體" panose="03000509000000000000" pitchFamily="65" charset="-120"/>
                <a:ea typeface="標楷體" panose="03000509000000000000" pitchFamily="65" charset="-120"/>
              </a:rPr>
              <a:t>原則</a:t>
            </a:r>
            <a:endParaRPr lang="zh-TW" altLang="en-US" sz="2000" b="1" i="1" dirty="0">
              <a:solidFill>
                <a:srgbClr val="00B050"/>
              </a:solidFill>
              <a:latin typeface="標楷體" panose="03000509000000000000" pitchFamily="65" charset="-120"/>
              <a:ea typeface="標楷體" panose="03000509000000000000" pitchFamily="65" charset="-120"/>
            </a:endParaRPr>
          </a:p>
        </p:txBody>
      </p:sp>
      <p:sp>
        <p:nvSpPr>
          <p:cNvPr id="17" name="投影片編號版面配置區 16"/>
          <p:cNvSpPr>
            <a:spLocks noGrp="1"/>
          </p:cNvSpPr>
          <p:nvPr>
            <p:ph type="sldNum" sz="quarter" idx="12"/>
          </p:nvPr>
        </p:nvSpPr>
        <p:spPr>
          <a:xfrm>
            <a:off x="8162446" y="6492877"/>
            <a:ext cx="990600" cy="365125"/>
          </a:xfrm>
        </p:spPr>
        <p:txBody>
          <a:bodyPr/>
          <a:lstStyle/>
          <a:p>
            <a:fld id="{BA180C71-5188-449A-AFF2-FA152B4CECC9}" type="slidenum">
              <a:rPr lang="zh-TW" altLang="en-US" sz="1200" b="1" smtClean="0">
                <a:latin typeface="標楷體" panose="03000509000000000000" pitchFamily="65" charset="-120"/>
                <a:ea typeface="標楷體" panose="03000509000000000000" pitchFamily="65" charset="-120"/>
              </a:rPr>
              <a:t>2</a:t>
            </a:fld>
            <a:r>
              <a:rPr lang="en-US" altLang="zh-TW" sz="1200" b="1" dirty="0" smtClean="0">
                <a:latin typeface="標楷體" panose="03000509000000000000" pitchFamily="65" charset="-120"/>
                <a:ea typeface="標楷體" panose="03000509000000000000" pitchFamily="65" charset="-120"/>
              </a:rPr>
              <a:t>/17</a:t>
            </a:r>
            <a:endParaRPr lang="zh-TW" altLang="en-US" b="1" dirty="0">
              <a:latin typeface="標楷體" panose="03000509000000000000" pitchFamily="65" charset="-120"/>
              <a:ea typeface="標楷體" panose="03000509000000000000" pitchFamily="65" charset="-120"/>
            </a:endParaRPr>
          </a:p>
        </p:txBody>
      </p:sp>
      <p:sp>
        <p:nvSpPr>
          <p:cNvPr id="28" name="文字方塊 27"/>
          <p:cNvSpPr txBox="1"/>
          <p:nvPr/>
        </p:nvSpPr>
        <p:spPr>
          <a:xfrm>
            <a:off x="2491003" y="5190417"/>
            <a:ext cx="6473486" cy="523220"/>
          </a:xfrm>
          <a:prstGeom prst="rect">
            <a:avLst/>
          </a:prstGeom>
          <a:solidFill>
            <a:schemeClr val="bg1">
              <a:lumMod val="85000"/>
              <a:lumOff val="15000"/>
            </a:schemeClr>
          </a:solidFill>
        </p:spPr>
        <p:txBody>
          <a:bodyPr wrap="square" rtlCol="0">
            <a:spAutoFit/>
          </a:bodyPr>
          <a:lstStyle/>
          <a:p>
            <a:r>
              <a:rPr lang="zh-TW" altLang="en-US" sz="1400" b="1" i="1" dirty="0" smtClean="0">
                <a:solidFill>
                  <a:srgbClr val="FFC000"/>
                </a:solidFill>
                <a:latin typeface="標楷體" panose="03000509000000000000" pitchFamily="65" charset="-120"/>
                <a:ea typeface="標楷體" panose="03000509000000000000" pitchFamily="65" charset="-120"/>
              </a:rPr>
              <a:t>契約特性：</a:t>
            </a:r>
            <a:endParaRPr lang="en-US" altLang="zh-TW" sz="1400" b="1" i="1" dirty="0" smtClean="0">
              <a:solidFill>
                <a:srgbClr val="FFC000"/>
              </a:solidFill>
              <a:latin typeface="標楷體" panose="03000509000000000000" pitchFamily="65" charset="-120"/>
              <a:ea typeface="標楷體" panose="03000509000000000000" pitchFamily="65" charset="-120"/>
            </a:endParaRPr>
          </a:p>
          <a:p>
            <a:r>
              <a:rPr lang="zh-TW" altLang="en-US" sz="1400" b="1" i="1" dirty="0" smtClean="0">
                <a:solidFill>
                  <a:srgbClr val="FFC000"/>
                </a:solidFill>
                <a:latin typeface="標楷體" panose="03000509000000000000" pitchFamily="65" charset="-120"/>
                <a:ea typeface="標楷體" panose="03000509000000000000" pitchFamily="65" charset="-120"/>
              </a:rPr>
              <a:t>工程契約→民法承攬；財物</a:t>
            </a:r>
            <a:r>
              <a:rPr lang="zh-TW" altLang="en-US" sz="1400" b="1" i="1" dirty="0">
                <a:solidFill>
                  <a:srgbClr val="FFC000"/>
                </a:solidFill>
                <a:latin typeface="標楷體" panose="03000509000000000000" pitchFamily="65" charset="-120"/>
                <a:ea typeface="標楷體" panose="03000509000000000000" pitchFamily="65" charset="-120"/>
              </a:rPr>
              <a:t>契約</a:t>
            </a:r>
            <a:r>
              <a:rPr lang="zh-TW" altLang="en-US" sz="1400" b="1" i="1" dirty="0" smtClean="0">
                <a:solidFill>
                  <a:srgbClr val="FFC000"/>
                </a:solidFill>
                <a:latin typeface="標楷體" panose="03000509000000000000" pitchFamily="65" charset="-120"/>
                <a:ea typeface="標楷體" panose="03000509000000000000" pitchFamily="65" charset="-120"/>
              </a:rPr>
              <a:t>→民法買賣、租賃</a:t>
            </a:r>
            <a:r>
              <a:rPr lang="zh-TW" altLang="en-US" sz="1400" b="1" i="1" dirty="0">
                <a:solidFill>
                  <a:srgbClr val="FFC000"/>
                </a:solidFill>
                <a:latin typeface="標楷體" panose="03000509000000000000" pitchFamily="65" charset="-120"/>
                <a:ea typeface="標楷體" panose="03000509000000000000" pitchFamily="65" charset="-120"/>
              </a:rPr>
              <a:t>；</a:t>
            </a:r>
            <a:r>
              <a:rPr lang="zh-TW" altLang="en-US" sz="1400" b="1" i="1" dirty="0" smtClean="0">
                <a:solidFill>
                  <a:srgbClr val="FFC000"/>
                </a:solidFill>
                <a:latin typeface="標楷體" panose="03000509000000000000" pitchFamily="65" charset="-120"/>
                <a:ea typeface="標楷體" panose="03000509000000000000" pitchFamily="65" charset="-120"/>
              </a:rPr>
              <a:t>勞務</a:t>
            </a:r>
            <a:r>
              <a:rPr lang="zh-TW" altLang="en-US" sz="1400" b="1" i="1" dirty="0">
                <a:solidFill>
                  <a:srgbClr val="FFC000"/>
                </a:solidFill>
                <a:latin typeface="標楷體" panose="03000509000000000000" pitchFamily="65" charset="-120"/>
                <a:ea typeface="標楷體" panose="03000509000000000000" pitchFamily="65" charset="-120"/>
              </a:rPr>
              <a:t>契約</a:t>
            </a:r>
            <a:r>
              <a:rPr lang="zh-TW" altLang="en-US" sz="1400" b="1" i="1" dirty="0" smtClean="0">
                <a:solidFill>
                  <a:srgbClr val="FFC000"/>
                </a:solidFill>
                <a:latin typeface="標楷體" panose="03000509000000000000" pitchFamily="65" charset="-120"/>
                <a:ea typeface="標楷體" panose="03000509000000000000" pitchFamily="65" charset="-120"/>
              </a:rPr>
              <a:t>→民法僱傭、委任</a:t>
            </a:r>
            <a:endParaRPr lang="zh-TW" altLang="en-US" sz="1400" b="1" i="1" dirty="0">
              <a:solidFill>
                <a:srgbClr val="FFC000"/>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444830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7924800" cy="634082"/>
          </a:xfrm>
        </p:spPr>
        <p:txBody>
          <a:bodyPr/>
          <a:lstStyle/>
          <a:p>
            <a:pPr marL="514350" indent="-514350">
              <a:buFont typeface="+mj-ea"/>
              <a:buAutoNum type="ea1ChtPeriod" startAt="2"/>
            </a:pPr>
            <a:r>
              <a:rPr lang="zh-TW" altLang="en-US" dirty="0" smtClean="0">
                <a:latin typeface="標楷體" panose="03000509000000000000" pitchFamily="65" charset="-120"/>
                <a:ea typeface="標楷體" panose="03000509000000000000" pitchFamily="65" charset="-120"/>
              </a:rPr>
              <a:t>契約內容填寫摘要說明</a:t>
            </a:r>
            <a:r>
              <a:rPr lang="en-US" altLang="zh-TW" sz="2000" dirty="0" smtClean="0">
                <a:latin typeface="標楷體" panose="03000509000000000000" pitchFamily="65" charset="-120"/>
                <a:ea typeface="標楷體" panose="03000509000000000000" pitchFamily="65" charset="-120"/>
              </a:rPr>
              <a:t>(1/11)</a:t>
            </a:r>
            <a:endParaRPr lang="zh-TW" altLang="en-US" sz="2000" dirty="0">
              <a:latin typeface="標楷體" panose="03000509000000000000" pitchFamily="65" charset="-120"/>
              <a:ea typeface="標楷體" panose="03000509000000000000" pitchFamily="65" charset="-120"/>
            </a:endParaRPr>
          </a:p>
        </p:txBody>
      </p:sp>
      <p:sp>
        <p:nvSpPr>
          <p:cNvPr id="8" name="矩形 7"/>
          <p:cNvSpPr/>
          <p:nvPr/>
        </p:nvSpPr>
        <p:spPr>
          <a:xfrm>
            <a:off x="519364"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勞務</a:t>
            </a:r>
            <a:r>
              <a:rPr lang="zh-TW" altLang="en-US" sz="2800" dirty="0" smtClean="0">
                <a:latin typeface="標楷體" panose="03000509000000000000" pitchFamily="65" charset="-120"/>
                <a:ea typeface="標楷體" panose="03000509000000000000" pitchFamily="65" charset="-120"/>
              </a:rPr>
              <a:t>契約</a:t>
            </a:r>
            <a:r>
              <a:rPr lang="en-US" altLang="zh-TW" sz="1200" dirty="0" smtClean="0">
                <a:latin typeface="標楷體" panose="03000509000000000000" pitchFamily="65" charset="-120"/>
                <a:ea typeface="標楷體" panose="03000509000000000000" pitchFamily="65" charset="-120"/>
              </a:rPr>
              <a:t>(109.06.30</a:t>
            </a:r>
            <a:r>
              <a:rPr lang="zh-TW" altLang="en-US" sz="1200" dirty="0" smtClean="0">
                <a:latin typeface="標楷體" panose="03000509000000000000" pitchFamily="65" charset="-120"/>
                <a:ea typeface="標楷體" panose="03000509000000000000" pitchFamily="65" charset="-120"/>
              </a:rPr>
              <a:t>版本</a:t>
            </a:r>
            <a:r>
              <a:rPr lang="en-US" altLang="zh-TW" sz="1200" dirty="0" smtClean="0">
                <a:latin typeface="標楷體" panose="03000509000000000000" pitchFamily="65" charset="-120"/>
                <a:ea typeface="標楷體" panose="03000509000000000000" pitchFamily="65" charset="-120"/>
              </a:rPr>
              <a:t>)</a:t>
            </a:r>
            <a:endParaRPr lang="zh-TW" altLang="en-US" sz="2800" dirty="0">
              <a:latin typeface="標楷體" panose="03000509000000000000" pitchFamily="65" charset="-120"/>
              <a:ea typeface="標楷體" panose="03000509000000000000" pitchFamily="65" charset="-120"/>
            </a:endParaRPr>
          </a:p>
        </p:txBody>
      </p:sp>
      <p:sp>
        <p:nvSpPr>
          <p:cNvPr id="21" name="矩形 20"/>
          <p:cNvSpPr/>
          <p:nvPr/>
        </p:nvSpPr>
        <p:spPr>
          <a:xfrm>
            <a:off x="4788023"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財物</a:t>
            </a:r>
            <a:r>
              <a:rPr lang="zh-TW" altLang="en-US" sz="2800" dirty="0" smtClean="0">
                <a:latin typeface="標楷體" panose="03000509000000000000" pitchFamily="65" charset="-120"/>
                <a:ea typeface="標楷體" panose="03000509000000000000" pitchFamily="65" charset="-120"/>
              </a:rPr>
              <a:t>契約</a:t>
            </a:r>
            <a:r>
              <a:rPr lang="en-US" altLang="zh-TW" sz="1200" dirty="0">
                <a:latin typeface="標楷體" panose="03000509000000000000" pitchFamily="65" charset="-120"/>
                <a:ea typeface="標楷體" panose="03000509000000000000" pitchFamily="65" charset="-120"/>
              </a:rPr>
              <a:t>(</a:t>
            </a:r>
            <a:r>
              <a:rPr lang="en-US" altLang="zh-TW" sz="1200" dirty="0" smtClean="0">
                <a:latin typeface="標楷體" panose="03000509000000000000" pitchFamily="65" charset="-120"/>
                <a:ea typeface="標楷體" panose="03000509000000000000" pitchFamily="65" charset="-120"/>
              </a:rPr>
              <a:t>109.01.15</a:t>
            </a:r>
            <a:r>
              <a:rPr lang="zh-TW" altLang="en-US" sz="1200" dirty="0" smtClean="0">
                <a:latin typeface="標楷體" panose="03000509000000000000" pitchFamily="65" charset="-120"/>
                <a:ea typeface="標楷體" panose="03000509000000000000" pitchFamily="65" charset="-120"/>
              </a:rPr>
              <a:t>版本</a:t>
            </a:r>
            <a:r>
              <a:rPr lang="en-US" altLang="zh-TW" sz="1200" dirty="0">
                <a:latin typeface="標楷體" panose="03000509000000000000" pitchFamily="65" charset="-120"/>
                <a:ea typeface="標楷體" panose="03000509000000000000" pitchFamily="65" charset="-120"/>
              </a:rPr>
              <a:t>)</a:t>
            </a:r>
            <a:endParaRPr lang="zh-TW" altLang="en-US" sz="1200" dirty="0">
              <a:latin typeface="標楷體" panose="03000509000000000000" pitchFamily="65" charset="-120"/>
              <a:ea typeface="標楷體" panose="03000509000000000000" pitchFamily="65" charset="-120"/>
            </a:endParaRPr>
          </a:p>
        </p:txBody>
      </p:sp>
      <p:sp>
        <p:nvSpPr>
          <p:cNvPr id="4" name="文字方塊 3"/>
          <p:cNvSpPr txBox="1"/>
          <p:nvPr/>
        </p:nvSpPr>
        <p:spPr>
          <a:xfrm>
            <a:off x="531156" y="1484786"/>
            <a:ext cx="3960000" cy="4770537"/>
          </a:xfrm>
          <a:prstGeom prst="rect">
            <a:avLst/>
          </a:prstGeom>
          <a:solidFill>
            <a:schemeClr val="bg1">
              <a:lumMod val="85000"/>
              <a:lumOff val="15000"/>
            </a:schemeClr>
          </a:solidFill>
        </p:spPr>
        <p:txBody>
          <a:bodyPr wrap="square" rtlCol="0">
            <a:spAutoFit/>
          </a:bodyPr>
          <a:lstStyle/>
          <a:p>
            <a:r>
              <a:rPr lang="zh-TW" altLang="en-US" sz="1600" b="1" dirty="0">
                <a:latin typeface="標楷體" panose="03000509000000000000" pitchFamily="65" charset="-120"/>
                <a:ea typeface="標楷體" panose="03000509000000000000" pitchFamily="65" charset="-120"/>
              </a:rPr>
              <a:t>第一</a:t>
            </a:r>
            <a:r>
              <a:rPr lang="zh-TW" altLang="en-US" sz="1600" b="1" dirty="0" smtClean="0">
                <a:latin typeface="標楷體" panose="03000509000000000000" pitchFamily="65" charset="-120"/>
                <a:ea typeface="標楷體" panose="03000509000000000000" pitchFamily="65" charset="-120"/>
              </a:rPr>
              <a:t>條　　契約</a:t>
            </a:r>
            <a:r>
              <a:rPr lang="zh-TW" altLang="en-US" sz="1600" b="1" dirty="0">
                <a:latin typeface="標楷體" panose="03000509000000000000" pitchFamily="65" charset="-120"/>
                <a:ea typeface="標楷體" panose="03000509000000000000" pitchFamily="65" charset="-120"/>
              </a:rPr>
              <a:t>文件及</a:t>
            </a:r>
            <a:r>
              <a:rPr lang="zh-TW" altLang="en-US" sz="1600" b="1" dirty="0" smtClean="0">
                <a:latin typeface="標楷體" panose="03000509000000000000" pitchFamily="65" charset="-120"/>
                <a:ea typeface="標楷體" panose="03000509000000000000" pitchFamily="65" charset="-120"/>
              </a:rPr>
              <a:t>效力</a:t>
            </a:r>
            <a:endParaRPr lang="en-US" altLang="zh-TW" sz="1600" b="1" dirty="0" smtClean="0">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第二</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履約</a:t>
            </a:r>
            <a:r>
              <a:rPr lang="zh-TW" altLang="zh-TW" sz="1600" b="1" dirty="0">
                <a:latin typeface="標楷體" panose="03000509000000000000" pitchFamily="65" charset="-120"/>
                <a:ea typeface="標楷體" panose="03000509000000000000" pitchFamily="65" charset="-120"/>
              </a:rPr>
              <a:t>標</a:t>
            </a:r>
            <a:r>
              <a:rPr lang="zh-TW" altLang="zh-TW" sz="1600" b="1" dirty="0" smtClean="0">
                <a:latin typeface="標楷體" panose="03000509000000000000" pitchFamily="65" charset="-120"/>
                <a:ea typeface="標楷體" panose="03000509000000000000" pitchFamily="65" charset="-120"/>
              </a:rPr>
              <a:t>的</a:t>
            </a:r>
            <a:r>
              <a:rPr lang="zh-TW" altLang="en-US" sz="1600" b="1" dirty="0" smtClean="0">
                <a:latin typeface="標楷體" panose="03000509000000000000" pitchFamily="65" charset="-120"/>
                <a:ea typeface="標楷體" panose="03000509000000000000" pitchFamily="65" charset="-120"/>
              </a:rPr>
              <a:t>（</a:t>
            </a:r>
            <a:r>
              <a:rPr lang="zh-TW" altLang="en-US" sz="1600" b="1" dirty="0" smtClean="0">
                <a:solidFill>
                  <a:srgbClr val="FF0000"/>
                </a:solidFill>
                <a:latin typeface="標楷體" panose="03000509000000000000" pitchFamily="65" charset="-120"/>
                <a:ea typeface="標楷體" panose="03000509000000000000" pitchFamily="65" charset="-120"/>
              </a:rPr>
              <a:t>必填</a:t>
            </a:r>
            <a:r>
              <a:rPr lang="zh-TW" altLang="en-US" sz="1600" b="1" dirty="0" smtClean="0">
                <a:latin typeface="標楷體" panose="03000509000000000000" pitchFamily="65" charset="-120"/>
                <a:ea typeface="標楷體" panose="03000509000000000000" pitchFamily="65" charset="-120"/>
              </a:rPr>
              <a:t>、</a:t>
            </a:r>
            <a:r>
              <a:rPr lang="zh-TW" altLang="en-US" sz="1600" b="1" dirty="0" smtClean="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第三</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契約</a:t>
            </a:r>
            <a:r>
              <a:rPr lang="zh-TW" altLang="zh-TW" sz="1600" b="1" dirty="0">
                <a:latin typeface="標楷體" panose="03000509000000000000" pitchFamily="65" charset="-120"/>
                <a:ea typeface="標楷體" panose="03000509000000000000" pitchFamily="65" charset="-120"/>
              </a:rPr>
              <a:t>價金之</a:t>
            </a:r>
            <a:r>
              <a:rPr lang="zh-TW" altLang="zh-TW" sz="1600" b="1" dirty="0" smtClean="0">
                <a:latin typeface="標楷體" panose="03000509000000000000" pitchFamily="65" charset="-120"/>
                <a:ea typeface="標楷體" panose="03000509000000000000" pitchFamily="65" charset="-120"/>
              </a:rPr>
              <a:t>給付</a:t>
            </a:r>
            <a:r>
              <a:rPr lang="zh-TW" altLang="en-US" sz="1600" b="1" dirty="0" smtClean="0">
                <a:latin typeface="標楷體" panose="03000509000000000000" pitchFamily="65" charset="-120"/>
                <a:ea typeface="標楷體" panose="03000509000000000000" pitchFamily="65" charset="-120"/>
              </a:rPr>
              <a:t>（</a:t>
            </a:r>
            <a:r>
              <a:rPr lang="zh-TW" altLang="en-US" sz="1600" b="1" dirty="0" smtClean="0">
                <a:solidFill>
                  <a:srgbClr val="FF0000"/>
                </a:solidFill>
                <a:latin typeface="標楷體" panose="03000509000000000000" pitchFamily="65" charset="-120"/>
                <a:ea typeface="標楷體" panose="03000509000000000000" pitchFamily="65" charset="-120"/>
              </a:rPr>
              <a:t>必填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第四</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契約</a:t>
            </a:r>
            <a:r>
              <a:rPr lang="zh-TW" altLang="zh-TW" sz="1600" b="1" dirty="0">
                <a:latin typeface="標楷體" panose="03000509000000000000" pitchFamily="65" charset="-120"/>
                <a:ea typeface="標楷體" panose="03000509000000000000" pitchFamily="65" charset="-120"/>
              </a:rPr>
              <a:t>價金之</a:t>
            </a:r>
            <a:r>
              <a:rPr lang="zh-TW" altLang="zh-TW" sz="1600" b="1" dirty="0" smtClean="0">
                <a:latin typeface="標楷體" panose="03000509000000000000" pitchFamily="65" charset="-120"/>
                <a:ea typeface="標楷體" panose="03000509000000000000" pitchFamily="65" charset="-120"/>
              </a:rPr>
              <a:t>調整</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a:t>
            </a:r>
            <a:r>
              <a:rPr lang="zh-TW" altLang="en-US" sz="1600" b="1" dirty="0" smtClean="0">
                <a:solidFill>
                  <a:srgbClr val="FFC000"/>
                </a:solidFill>
                <a:latin typeface="標楷體" panose="03000509000000000000" pitchFamily="65" charset="-120"/>
                <a:ea typeface="標楷體" panose="03000509000000000000" pitchFamily="65" charset="-120"/>
              </a:rPr>
              <a:t>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第五</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契約</a:t>
            </a:r>
            <a:r>
              <a:rPr lang="zh-TW" altLang="zh-TW" sz="1600" b="1" dirty="0">
                <a:latin typeface="標楷體" panose="03000509000000000000" pitchFamily="65" charset="-120"/>
                <a:ea typeface="標楷體" panose="03000509000000000000" pitchFamily="65" charset="-120"/>
              </a:rPr>
              <a:t>價金之給付</a:t>
            </a:r>
            <a:r>
              <a:rPr lang="zh-TW" altLang="zh-TW" sz="1600" b="1" dirty="0" smtClean="0">
                <a:latin typeface="標楷體" panose="03000509000000000000" pitchFamily="65" charset="-120"/>
                <a:ea typeface="標楷體" panose="03000509000000000000" pitchFamily="65" charset="-120"/>
              </a:rPr>
              <a:t>條件</a:t>
            </a:r>
            <a:r>
              <a:rPr lang="zh-TW" altLang="en-US" sz="1600" b="1" dirty="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第六</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稅捐</a:t>
            </a:r>
            <a:endParaRPr lang="zh-TW" altLang="zh-TW" sz="1600" b="1" dirty="0">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第七</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履約期限</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0000"/>
                </a:solidFill>
                <a:latin typeface="標楷體" panose="03000509000000000000" pitchFamily="65" charset="-120"/>
                <a:ea typeface="標楷體" panose="03000509000000000000" pitchFamily="65" charset="-120"/>
              </a:rPr>
              <a:t>必</a:t>
            </a:r>
            <a:r>
              <a:rPr lang="zh-TW" altLang="en-US" sz="1600" b="1" dirty="0" smtClean="0">
                <a:solidFill>
                  <a:srgbClr val="FF0000"/>
                </a:solidFill>
                <a:latin typeface="標楷體" panose="03000509000000000000" pitchFamily="65" charset="-120"/>
                <a:ea typeface="標楷體" panose="03000509000000000000" pitchFamily="65" charset="-120"/>
              </a:rPr>
              <a:t>填</a:t>
            </a:r>
            <a:r>
              <a:rPr lang="zh-TW" altLang="en-US" sz="1600" b="1" dirty="0" smtClean="0">
                <a:latin typeface="標楷體" panose="03000509000000000000" pitchFamily="65" charset="-120"/>
                <a:ea typeface="標楷體" panose="03000509000000000000" pitchFamily="65" charset="-120"/>
              </a:rPr>
              <a:t>、</a:t>
            </a:r>
            <a:r>
              <a:rPr lang="zh-TW" altLang="en-US" sz="1600" b="1" dirty="0" smtClean="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第八</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履約管理</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a:latin typeface="標楷體" panose="03000509000000000000" pitchFamily="65" charset="-120"/>
                <a:ea typeface="標楷體" panose="03000509000000000000" pitchFamily="65" charset="-120"/>
              </a:rPr>
              <a:t>）</a:t>
            </a:r>
            <a:endParaRPr lang="zh-TW" altLang="zh-TW" sz="1600" b="1" dirty="0">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第九</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履約</a:t>
            </a:r>
            <a:r>
              <a:rPr lang="zh-TW" altLang="zh-TW" sz="1600" b="1" dirty="0">
                <a:latin typeface="標楷體" panose="03000509000000000000" pitchFamily="65" charset="-120"/>
                <a:ea typeface="標楷體" panose="03000509000000000000" pitchFamily="65" charset="-120"/>
              </a:rPr>
              <a:t>標</a:t>
            </a:r>
            <a:r>
              <a:rPr lang="zh-TW" altLang="zh-TW" sz="1600" b="1" dirty="0" smtClean="0">
                <a:latin typeface="標楷體" panose="03000509000000000000" pitchFamily="65" charset="-120"/>
                <a:ea typeface="標楷體" panose="03000509000000000000" pitchFamily="65" charset="-120"/>
              </a:rPr>
              <a:t>的品</a:t>
            </a:r>
            <a:r>
              <a:rPr lang="zh-TW" altLang="zh-TW" sz="1600" b="1" dirty="0">
                <a:latin typeface="標楷體" panose="03000509000000000000" pitchFamily="65" charset="-120"/>
                <a:ea typeface="標楷體" panose="03000509000000000000" pitchFamily="65" charset="-120"/>
              </a:rPr>
              <a:t>管</a:t>
            </a:r>
          </a:p>
          <a:p>
            <a:r>
              <a:rPr lang="zh-TW" altLang="zh-TW" sz="1600" b="1" dirty="0">
                <a:latin typeface="標楷體" panose="03000509000000000000" pitchFamily="65" charset="-120"/>
                <a:ea typeface="標楷體" panose="03000509000000000000" pitchFamily="65" charset="-120"/>
              </a:rPr>
              <a:t>第十</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保險</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a:latin typeface="標楷體" panose="03000509000000000000" pitchFamily="65" charset="-120"/>
                <a:ea typeface="標楷體" panose="03000509000000000000" pitchFamily="65" charset="-120"/>
              </a:rPr>
              <a:t>）</a:t>
            </a:r>
            <a:endParaRPr lang="zh-TW" altLang="zh-TW" sz="1600" b="1" dirty="0">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第十一</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保證金</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第十二</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驗收</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0000"/>
                </a:solidFill>
                <a:latin typeface="標楷體" panose="03000509000000000000" pitchFamily="65" charset="-120"/>
                <a:ea typeface="標楷體" panose="03000509000000000000" pitchFamily="65" charset="-120"/>
              </a:rPr>
              <a:t>必填</a:t>
            </a:r>
            <a:r>
              <a:rPr lang="zh-TW" altLang="en-US" sz="1600" b="1" dirty="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a:latin typeface="標楷體" panose="03000509000000000000" pitchFamily="65" charset="-120"/>
                <a:ea typeface="標楷體" panose="03000509000000000000" pitchFamily="65" charset="-120"/>
              </a:rPr>
              <a:t>）</a:t>
            </a:r>
            <a:endParaRPr lang="en-US" altLang="zh-TW" sz="1600" b="1" dirty="0">
              <a:latin typeface="標楷體" panose="03000509000000000000" pitchFamily="65" charset="-120"/>
              <a:ea typeface="標楷體" panose="03000509000000000000" pitchFamily="65" charset="-120"/>
            </a:endParaRPr>
          </a:p>
          <a:p>
            <a:pPr algn="ctr"/>
            <a:r>
              <a:rPr lang="en-US" altLang="zh-TW" sz="1600" b="1" dirty="0">
                <a:solidFill>
                  <a:srgbClr val="FF0000"/>
                </a:solidFill>
                <a:latin typeface="標楷體" panose="03000509000000000000" pitchFamily="65" charset="-120"/>
                <a:ea typeface="標楷體" panose="03000509000000000000" pitchFamily="65" charset="-120"/>
              </a:rPr>
              <a:t>※</a:t>
            </a:r>
            <a:r>
              <a:rPr lang="zh-TW" altLang="en-US" sz="1600" b="1" dirty="0">
                <a:solidFill>
                  <a:srgbClr val="FF0000"/>
                </a:solidFill>
                <a:latin typeface="標楷體" panose="03000509000000000000" pitchFamily="65" charset="-120"/>
                <a:ea typeface="標楷體" panose="03000509000000000000" pitchFamily="65" charset="-120"/>
              </a:rPr>
              <a:t>勞務契約無保固條款</a:t>
            </a:r>
            <a:r>
              <a:rPr lang="en-US" altLang="zh-TW" sz="1600" b="1" dirty="0">
                <a:solidFill>
                  <a:srgbClr val="FF0000"/>
                </a:solidFill>
                <a:latin typeface="標楷體" panose="03000509000000000000" pitchFamily="65" charset="-120"/>
                <a:ea typeface="標楷體" panose="03000509000000000000" pitchFamily="65" charset="-120"/>
              </a:rPr>
              <a:t>※</a:t>
            </a:r>
            <a:endParaRPr lang="en-US" altLang="zh-TW" sz="1600" b="1" dirty="0" smtClean="0">
              <a:solidFill>
                <a:srgbClr val="FF0000"/>
              </a:solidFill>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第十三</a:t>
            </a:r>
            <a:r>
              <a:rPr lang="zh-TW" altLang="zh-TW" sz="1600" b="1" dirty="0" smtClean="0">
                <a:latin typeface="標楷體" panose="03000509000000000000" pitchFamily="65" charset="-120"/>
                <a:ea typeface="標楷體" panose="03000509000000000000" pitchFamily="65" charset="-120"/>
              </a:rPr>
              <a:t>條</a:t>
            </a:r>
            <a:r>
              <a:rPr lang="zh-TW" altLang="en-US" sz="1600" b="1" dirty="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遲延</a:t>
            </a:r>
            <a:r>
              <a:rPr lang="zh-TW" altLang="zh-TW" sz="1600" b="1" dirty="0">
                <a:latin typeface="標楷體" panose="03000509000000000000" pitchFamily="65" charset="-120"/>
                <a:ea typeface="標楷體" panose="03000509000000000000" pitchFamily="65" charset="-120"/>
              </a:rPr>
              <a:t>履約</a:t>
            </a:r>
          </a:p>
          <a:p>
            <a:r>
              <a:rPr lang="zh-TW" altLang="zh-TW" sz="1600" b="1" dirty="0">
                <a:latin typeface="標楷體" panose="03000509000000000000" pitchFamily="65" charset="-120"/>
                <a:ea typeface="標楷體" panose="03000509000000000000" pitchFamily="65" charset="-120"/>
              </a:rPr>
              <a:t>第十四</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權利</a:t>
            </a:r>
            <a:r>
              <a:rPr lang="zh-TW" altLang="zh-TW" sz="1600" b="1" dirty="0">
                <a:latin typeface="標楷體" panose="03000509000000000000" pitchFamily="65" charset="-120"/>
                <a:ea typeface="標楷體" panose="03000509000000000000" pitchFamily="65" charset="-120"/>
              </a:rPr>
              <a:t>及</a:t>
            </a:r>
            <a:r>
              <a:rPr lang="zh-TW" altLang="zh-TW" sz="1600" b="1" dirty="0" smtClean="0">
                <a:latin typeface="標楷體" panose="03000509000000000000" pitchFamily="65" charset="-120"/>
                <a:ea typeface="標楷體" panose="03000509000000000000" pitchFamily="65" charset="-120"/>
              </a:rPr>
              <a:t>責任</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第十五</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契約變更及</a:t>
            </a:r>
            <a:r>
              <a:rPr lang="zh-TW" altLang="zh-TW" sz="1600" b="1" dirty="0">
                <a:latin typeface="標楷體" panose="03000509000000000000" pitchFamily="65" charset="-120"/>
                <a:ea typeface="標楷體" panose="03000509000000000000" pitchFamily="65" charset="-120"/>
              </a:rPr>
              <a:t>轉讓</a:t>
            </a:r>
          </a:p>
          <a:p>
            <a:r>
              <a:rPr lang="zh-TW" altLang="zh-TW" sz="1600" b="1" dirty="0">
                <a:latin typeface="標楷體" panose="03000509000000000000" pitchFamily="65" charset="-120"/>
                <a:ea typeface="標楷體" panose="03000509000000000000" pitchFamily="65" charset="-120"/>
              </a:rPr>
              <a:t>第十六</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契約終止解除及暫停執行</a:t>
            </a:r>
            <a:endParaRPr lang="en-US" altLang="zh-TW" sz="1600" b="1" dirty="0" smtClean="0">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第十七</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爭議</a:t>
            </a:r>
            <a:r>
              <a:rPr lang="zh-TW" altLang="zh-TW" sz="1600" b="1" dirty="0">
                <a:latin typeface="標楷體" panose="03000509000000000000" pitchFamily="65" charset="-120"/>
                <a:ea typeface="標楷體" panose="03000509000000000000" pitchFamily="65" charset="-120"/>
              </a:rPr>
              <a:t>處理</a:t>
            </a:r>
          </a:p>
          <a:p>
            <a:r>
              <a:rPr lang="zh-TW" altLang="zh-TW" sz="1600" b="1" dirty="0">
                <a:latin typeface="標楷體" panose="03000509000000000000" pitchFamily="65" charset="-120"/>
                <a:ea typeface="標楷體" panose="03000509000000000000" pitchFamily="65" charset="-120"/>
              </a:rPr>
              <a:t>第十八</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其他</a:t>
            </a:r>
            <a:endParaRPr lang="en-US" altLang="zh-TW" sz="1600" b="1" dirty="0" smtClean="0">
              <a:latin typeface="標楷體" panose="03000509000000000000" pitchFamily="65" charset="-120"/>
              <a:ea typeface="標楷體" panose="03000509000000000000" pitchFamily="65" charset="-120"/>
            </a:endParaRPr>
          </a:p>
        </p:txBody>
      </p:sp>
      <p:sp>
        <p:nvSpPr>
          <p:cNvPr id="22" name="文字方塊 21"/>
          <p:cNvSpPr txBox="1"/>
          <p:nvPr/>
        </p:nvSpPr>
        <p:spPr>
          <a:xfrm>
            <a:off x="4788023" y="1484786"/>
            <a:ext cx="3960000" cy="4770537"/>
          </a:xfrm>
          <a:prstGeom prst="rect">
            <a:avLst/>
          </a:prstGeom>
          <a:solidFill>
            <a:schemeClr val="bg1">
              <a:lumMod val="85000"/>
              <a:lumOff val="15000"/>
            </a:schemeClr>
          </a:solidFill>
        </p:spPr>
        <p:txBody>
          <a:bodyPr wrap="square" rtlCol="0">
            <a:spAutoFit/>
          </a:bodyPr>
          <a:lstStyle/>
          <a:p>
            <a:r>
              <a:rPr lang="zh-TW" altLang="en-US" sz="1600" b="1" dirty="0">
                <a:latin typeface="標楷體" panose="03000509000000000000" pitchFamily="65" charset="-120"/>
                <a:ea typeface="標楷體" panose="03000509000000000000" pitchFamily="65" charset="-120"/>
              </a:rPr>
              <a:t>第一</a:t>
            </a:r>
            <a:r>
              <a:rPr lang="zh-TW" altLang="en-US" sz="1600" b="1" dirty="0" smtClean="0">
                <a:latin typeface="標楷體" panose="03000509000000000000" pitchFamily="65" charset="-120"/>
                <a:ea typeface="標楷體" panose="03000509000000000000" pitchFamily="65" charset="-120"/>
              </a:rPr>
              <a:t>條　　契約</a:t>
            </a:r>
            <a:r>
              <a:rPr lang="zh-TW" altLang="en-US" sz="1600" b="1" dirty="0">
                <a:latin typeface="標楷體" panose="03000509000000000000" pitchFamily="65" charset="-120"/>
                <a:ea typeface="標楷體" panose="03000509000000000000" pitchFamily="65" charset="-120"/>
              </a:rPr>
              <a:t>文件及</a:t>
            </a:r>
            <a:r>
              <a:rPr lang="zh-TW" altLang="en-US" sz="1600" b="1" dirty="0" smtClean="0">
                <a:latin typeface="標楷體" panose="03000509000000000000" pitchFamily="65" charset="-120"/>
                <a:ea typeface="標楷體" panose="03000509000000000000" pitchFamily="65" charset="-120"/>
              </a:rPr>
              <a:t>效力</a:t>
            </a:r>
            <a:endParaRPr lang="en-US" altLang="zh-TW" sz="1600" b="1" dirty="0" smtClean="0">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第二</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履約</a:t>
            </a:r>
            <a:r>
              <a:rPr lang="zh-TW" altLang="zh-TW" sz="1600" b="1" dirty="0">
                <a:latin typeface="標楷體" panose="03000509000000000000" pitchFamily="65" charset="-120"/>
                <a:ea typeface="標楷體" panose="03000509000000000000" pitchFamily="65" charset="-120"/>
              </a:rPr>
              <a:t>標</a:t>
            </a:r>
            <a:r>
              <a:rPr lang="zh-TW" altLang="zh-TW" sz="1600" b="1" dirty="0" smtClean="0">
                <a:latin typeface="標楷體" panose="03000509000000000000" pitchFamily="65" charset="-120"/>
                <a:ea typeface="標楷體" panose="03000509000000000000" pitchFamily="65" charset="-120"/>
              </a:rPr>
              <a:t>的</a:t>
            </a:r>
            <a:r>
              <a:rPr lang="zh-TW" altLang="en-US" sz="1600" b="1" dirty="0" smtClean="0">
                <a:latin typeface="標楷體" panose="03000509000000000000" pitchFamily="65" charset="-120"/>
                <a:ea typeface="標楷體" panose="03000509000000000000" pitchFamily="65" charset="-120"/>
              </a:rPr>
              <a:t>（</a:t>
            </a:r>
            <a:r>
              <a:rPr lang="zh-TW" altLang="en-US" sz="1600" b="1" dirty="0" smtClean="0">
                <a:solidFill>
                  <a:srgbClr val="FF0000"/>
                </a:solidFill>
                <a:latin typeface="標楷體" panose="03000509000000000000" pitchFamily="65" charset="-120"/>
                <a:ea typeface="標楷體" panose="03000509000000000000" pitchFamily="65" charset="-120"/>
              </a:rPr>
              <a:t>必填</a:t>
            </a:r>
            <a:r>
              <a:rPr lang="zh-TW" altLang="en-US" sz="1600" b="1" dirty="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第三</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契約</a:t>
            </a:r>
            <a:r>
              <a:rPr lang="zh-TW" altLang="zh-TW" sz="1600" b="1" dirty="0">
                <a:latin typeface="標楷體" panose="03000509000000000000" pitchFamily="65" charset="-120"/>
                <a:ea typeface="標楷體" panose="03000509000000000000" pitchFamily="65" charset="-120"/>
              </a:rPr>
              <a:t>價金之</a:t>
            </a:r>
            <a:r>
              <a:rPr lang="zh-TW" altLang="zh-TW" sz="1600" b="1" dirty="0" smtClean="0">
                <a:latin typeface="標楷體" panose="03000509000000000000" pitchFamily="65" charset="-120"/>
                <a:ea typeface="標楷體" panose="03000509000000000000" pitchFamily="65" charset="-120"/>
              </a:rPr>
              <a:t>給付</a:t>
            </a:r>
            <a:r>
              <a:rPr lang="zh-TW" altLang="en-US" sz="1600" b="1" dirty="0" smtClean="0">
                <a:latin typeface="標楷體" panose="03000509000000000000" pitchFamily="65" charset="-120"/>
                <a:ea typeface="標楷體" panose="03000509000000000000" pitchFamily="65" charset="-120"/>
              </a:rPr>
              <a:t>（</a:t>
            </a:r>
            <a:r>
              <a:rPr lang="zh-TW" altLang="en-US" sz="1600" b="1" dirty="0" smtClean="0">
                <a:solidFill>
                  <a:srgbClr val="FF0000"/>
                </a:solidFill>
                <a:latin typeface="標楷體" panose="03000509000000000000" pitchFamily="65" charset="-120"/>
                <a:ea typeface="標楷體" panose="03000509000000000000" pitchFamily="65" charset="-120"/>
              </a:rPr>
              <a:t>必填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第四</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契約</a:t>
            </a:r>
            <a:r>
              <a:rPr lang="zh-TW" altLang="zh-TW" sz="1600" b="1" dirty="0">
                <a:latin typeface="標楷體" panose="03000509000000000000" pitchFamily="65" charset="-120"/>
                <a:ea typeface="標楷體" panose="03000509000000000000" pitchFamily="65" charset="-120"/>
              </a:rPr>
              <a:t>價金之</a:t>
            </a:r>
            <a:r>
              <a:rPr lang="zh-TW" altLang="zh-TW" sz="1600" b="1" dirty="0" smtClean="0">
                <a:latin typeface="標楷體" panose="03000509000000000000" pitchFamily="65" charset="-120"/>
                <a:ea typeface="標楷體" panose="03000509000000000000" pitchFamily="65" charset="-120"/>
              </a:rPr>
              <a:t>調整</a:t>
            </a:r>
            <a:endParaRPr lang="en-US" altLang="zh-TW" sz="1600" b="1" dirty="0" smtClean="0">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第五</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契約</a:t>
            </a:r>
            <a:r>
              <a:rPr lang="zh-TW" altLang="zh-TW" sz="1600" b="1" dirty="0">
                <a:latin typeface="標楷體" panose="03000509000000000000" pitchFamily="65" charset="-120"/>
                <a:ea typeface="標楷體" panose="03000509000000000000" pitchFamily="65" charset="-120"/>
              </a:rPr>
              <a:t>價金之給付</a:t>
            </a:r>
            <a:r>
              <a:rPr lang="zh-TW" altLang="zh-TW" sz="1600" b="1" dirty="0" smtClean="0">
                <a:latin typeface="標楷體" panose="03000509000000000000" pitchFamily="65" charset="-120"/>
                <a:ea typeface="標楷體" panose="03000509000000000000" pitchFamily="65" charset="-120"/>
              </a:rPr>
              <a:t>條件</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第六</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稅捐</a:t>
            </a:r>
            <a:endParaRPr lang="zh-TW" altLang="zh-TW" sz="1600" b="1" dirty="0">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第七</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履約期限</a:t>
            </a:r>
            <a:r>
              <a:rPr lang="zh-TW" altLang="en-US" sz="1600" b="1" dirty="0">
                <a:latin typeface="標楷體" panose="03000509000000000000" pitchFamily="65" charset="-120"/>
                <a:ea typeface="標楷體" panose="03000509000000000000" pitchFamily="65" charset="-120"/>
              </a:rPr>
              <a:t>（</a:t>
            </a:r>
            <a:r>
              <a:rPr lang="zh-TW" altLang="en-US" sz="1600" b="1" dirty="0">
                <a:solidFill>
                  <a:srgbClr val="FF0000"/>
                </a:solidFill>
                <a:latin typeface="標楷體" panose="03000509000000000000" pitchFamily="65" charset="-120"/>
                <a:ea typeface="標楷體" panose="03000509000000000000" pitchFamily="65" charset="-120"/>
              </a:rPr>
              <a:t>必填</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第八</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履約管理</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zh-TW" altLang="zh-TW" sz="1600" b="1" dirty="0">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第九</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履約</a:t>
            </a:r>
            <a:r>
              <a:rPr lang="zh-TW" altLang="zh-TW" sz="1600" b="1" dirty="0">
                <a:latin typeface="標楷體" panose="03000509000000000000" pitchFamily="65" charset="-120"/>
                <a:ea typeface="標楷體" panose="03000509000000000000" pitchFamily="65" charset="-120"/>
              </a:rPr>
              <a:t>標</a:t>
            </a:r>
            <a:r>
              <a:rPr lang="zh-TW" altLang="zh-TW" sz="1600" b="1" dirty="0" smtClean="0">
                <a:latin typeface="標楷體" panose="03000509000000000000" pitchFamily="65" charset="-120"/>
                <a:ea typeface="標楷體" panose="03000509000000000000" pitchFamily="65" charset="-120"/>
              </a:rPr>
              <a:t>的品</a:t>
            </a:r>
            <a:r>
              <a:rPr lang="zh-TW" altLang="zh-TW" sz="1600" b="1" dirty="0">
                <a:latin typeface="標楷體" panose="03000509000000000000" pitchFamily="65" charset="-120"/>
                <a:ea typeface="標楷體" panose="03000509000000000000" pitchFamily="65" charset="-120"/>
              </a:rPr>
              <a:t>管</a:t>
            </a:r>
          </a:p>
          <a:p>
            <a:r>
              <a:rPr lang="zh-TW" altLang="zh-TW" sz="1600" b="1" dirty="0">
                <a:latin typeface="標楷體" panose="03000509000000000000" pitchFamily="65" charset="-120"/>
                <a:ea typeface="標楷體" panose="03000509000000000000" pitchFamily="65" charset="-120"/>
              </a:rPr>
              <a:t>第十</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保險</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zh-TW" altLang="zh-TW" sz="1600" b="1" dirty="0">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第十一</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保證金</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r>
              <a:rPr lang="zh-TW" altLang="zh-TW" sz="1600" b="1" dirty="0">
                <a:latin typeface="標楷體" panose="03000509000000000000" pitchFamily="65" charset="-120"/>
                <a:ea typeface="標楷體" panose="03000509000000000000" pitchFamily="65" charset="-120"/>
              </a:rPr>
              <a:t>第十二</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驗收</a:t>
            </a:r>
            <a:r>
              <a:rPr lang="zh-TW" altLang="en-US" sz="1600" b="1" dirty="0">
                <a:latin typeface="標楷體" panose="03000509000000000000" pitchFamily="65" charset="-120"/>
                <a:ea typeface="標楷體" panose="03000509000000000000" pitchFamily="65" charset="-120"/>
              </a:rPr>
              <a:t>（</a:t>
            </a:r>
            <a:r>
              <a:rPr lang="zh-TW" altLang="en-US" sz="1600" b="1" dirty="0">
                <a:solidFill>
                  <a:srgbClr val="FF0000"/>
                </a:solidFill>
                <a:latin typeface="標楷體" panose="03000509000000000000" pitchFamily="65" charset="-120"/>
                <a:ea typeface="標楷體" panose="03000509000000000000" pitchFamily="65" charset="-120"/>
              </a:rPr>
              <a:t>必填</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a:latin typeface="標楷體" panose="03000509000000000000" pitchFamily="65" charset="-120"/>
              <a:ea typeface="標楷體" panose="03000509000000000000" pitchFamily="65" charset="-120"/>
            </a:endParaRPr>
          </a:p>
          <a:p>
            <a:r>
              <a:rPr lang="zh-TW" altLang="en-US" sz="1600" b="1" dirty="0">
                <a:latin typeface="標楷體" panose="03000509000000000000" pitchFamily="65" charset="-120"/>
                <a:ea typeface="標楷體" panose="03000509000000000000" pitchFamily="65" charset="-120"/>
              </a:rPr>
              <a:t>第十三</a:t>
            </a:r>
            <a:r>
              <a:rPr lang="zh-TW" altLang="en-US" sz="1600" b="1" dirty="0" smtClean="0">
                <a:latin typeface="標楷體" panose="03000509000000000000" pitchFamily="65" charset="-120"/>
                <a:ea typeface="標楷體" panose="03000509000000000000" pitchFamily="65" charset="-120"/>
              </a:rPr>
              <a:t>條　保固</a:t>
            </a:r>
            <a:r>
              <a:rPr lang="zh-TW" altLang="en-US" sz="1600" b="1" dirty="0">
                <a:latin typeface="標楷體" panose="03000509000000000000" pitchFamily="65" charset="-120"/>
                <a:ea typeface="標楷體" panose="03000509000000000000" pitchFamily="65" charset="-120"/>
              </a:rPr>
              <a:t>（</a:t>
            </a:r>
            <a:r>
              <a:rPr lang="zh-TW" altLang="en-US" sz="1600" b="1" dirty="0">
                <a:solidFill>
                  <a:srgbClr val="FF0000"/>
                </a:solidFill>
                <a:latin typeface="標楷體" panose="03000509000000000000" pitchFamily="65" charset="-120"/>
                <a:ea typeface="標楷體" panose="03000509000000000000" pitchFamily="65" charset="-120"/>
              </a:rPr>
              <a:t>必填</a:t>
            </a:r>
            <a:r>
              <a:rPr lang="zh-TW" altLang="en-US" sz="1600" b="1" dirty="0">
                <a:latin typeface="標楷體" panose="03000509000000000000" pitchFamily="65" charset="-120"/>
                <a:ea typeface="標楷體" panose="03000509000000000000" pitchFamily="65" charset="-120"/>
              </a:rPr>
              <a:t>）</a:t>
            </a:r>
            <a:endParaRPr lang="en-US" altLang="zh-TW" sz="1600" b="1" dirty="0">
              <a:latin typeface="標楷體" panose="03000509000000000000" pitchFamily="65" charset="-120"/>
              <a:ea typeface="標楷體" panose="03000509000000000000" pitchFamily="65" charset="-120"/>
            </a:endParaRPr>
          </a:p>
          <a:p>
            <a:r>
              <a:rPr lang="zh-TW" altLang="zh-TW" sz="1600" b="1" dirty="0" smtClean="0">
                <a:latin typeface="標楷體" panose="03000509000000000000" pitchFamily="65" charset="-120"/>
                <a:ea typeface="標楷體" panose="03000509000000000000" pitchFamily="65" charset="-120"/>
              </a:rPr>
              <a:t>第十</a:t>
            </a:r>
            <a:r>
              <a:rPr lang="zh-TW" altLang="en-US" sz="1600" b="1" dirty="0" smtClean="0">
                <a:latin typeface="標楷體" panose="03000509000000000000" pitchFamily="65" charset="-120"/>
                <a:ea typeface="標楷體" panose="03000509000000000000" pitchFamily="65" charset="-120"/>
              </a:rPr>
              <a:t>四</a:t>
            </a:r>
            <a:r>
              <a:rPr lang="zh-TW" altLang="zh-TW" sz="1600" b="1" dirty="0" smtClean="0">
                <a:latin typeface="標楷體" panose="03000509000000000000" pitchFamily="65" charset="-120"/>
                <a:ea typeface="標楷體" panose="03000509000000000000" pitchFamily="65" charset="-120"/>
              </a:rPr>
              <a:t>條</a:t>
            </a:r>
            <a:r>
              <a:rPr lang="zh-TW" altLang="en-US" sz="1600" b="1" dirty="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遲延</a:t>
            </a:r>
            <a:r>
              <a:rPr lang="zh-TW" altLang="zh-TW" sz="1600" b="1" dirty="0">
                <a:latin typeface="標楷體" panose="03000509000000000000" pitchFamily="65" charset="-120"/>
                <a:ea typeface="標楷體" panose="03000509000000000000" pitchFamily="65" charset="-120"/>
              </a:rPr>
              <a:t>履約</a:t>
            </a:r>
          </a:p>
          <a:p>
            <a:r>
              <a:rPr lang="zh-TW" altLang="zh-TW" sz="1600" b="1" dirty="0" smtClean="0">
                <a:latin typeface="標楷體" panose="03000509000000000000" pitchFamily="65" charset="-120"/>
                <a:ea typeface="標楷體" panose="03000509000000000000" pitchFamily="65" charset="-120"/>
              </a:rPr>
              <a:t>第十</a:t>
            </a:r>
            <a:r>
              <a:rPr lang="zh-TW" altLang="en-US" sz="1600" b="1" dirty="0" smtClean="0">
                <a:latin typeface="標楷體" panose="03000509000000000000" pitchFamily="65" charset="-120"/>
                <a:ea typeface="標楷體" panose="03000509000000000000" pitchFamily="65" charset="-120"/>
              </a:rPr>
              <a:t>五</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權利</a:t>
            </a:r>
            <a:r>
              <a:rPr lang="zh-TW" altLang="zh-TW" sz="1600" b="1" dirty="0">
                <a:latin typeface="標楷體" panose="03000509000000000000" pitchFamily="65" charset="-120"/>
                <a:ea typeface="標楷體" panose="03000509000000000000" pitchFamily="65" charset="-120"/>
              </a:rPr>
              <a:t>及</a:t>
            </a:r>
            <a:r>
              <a:rPr lang="zh-TW" altLang="zh-TW" sz="1600" b="1" dirty="0" smtClean="0">
                <a:latin typeface="標楷體" panose="03000509000000000000" pitchFamily="65" charset="-120"/>
                <a:ea typeface="標楷體" panose="03000509000000000000" pitchFamily="65" charset="-120"/>
              </a:rPr>
              <a:t>責任</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r>
              <a:rPr lang="zh-TW" altLang="zh-TW" sz="1600" b="1" dirty="0" smtClean="0">
                <a:latin typeface="標楷體" panose="03000509000000000000" pitchFamily="65" charset="-120"/>
                <a:ea typeface="標楷體" panose="03000509000000000000" pitchFamily="65" charset="-120"/>
              </a:rPr>
              <a:t>第十</a:t>
            </a:r>
            <a:r>
              <a:rPr lang="zh-TW" altLang="en-US" sz="1600" b="1" dirty="0" smtClean="0">
                <a:latin typeface="標楷體" panose="03000509000000000000" pitchFamily="65" charset="-120"/>
                <a:ea typeface="標楷體" panose="03000509000000000000" pitchFamily="65" charset="-120"/>
              </a:rPr>
              <a:t>六</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契約變更及</a:t>
            </a:r>
            <a:r>
              <a:rPr lang="zh-TW" altLang="zh-TW" sz="1600" b="1" dirty="0">
                <a:latin typeface="標楷體" panose="03000509000000000000" pitchFamily="65" charset="-120"/>
                <a:ea typeface="標楷體" panose="03000509000000000000" pitchFamily="65" charset="-120"/>
              </a:rPr>
              <a:t>轉讓</a:t>
            </a:r>
          </a:p>
          <a:p>
            <a:r>
              <a:rPr lang="zh-TW" altLang="zh-TW" sz="1600" b="1" dirty="0" smtClean="0">
                <a:latin typeface="標楷體" panose="03000509000000000000" pitchFamily="65" charset="-120"/>
                <a:ea typeface="標楷體" panose="03000509000000000000" pitchFamily="65" charset="-120"/>
              </a:rPr>
              <a:t>第十</a:t>
            </a:r>
            <a:r>
              <a:rPr lang="zh-TW" altLang="en-US" sz="1600" b="1" dirty="0" smtClean="0">
                <a:latin typeface="標楷體" panose="03000509000000000000" pitchFamily="65" charset="-120"/>
                <a:ea typeface="標楷體" panose="03000509000000000000" pitchFamily="65" charset="-120"/>
              </a:rPr>
              <a:t>七</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契約終止解除及暫停執行</a:t>
            </a:r>
            <a:endParaRPr lang="en-US" altLang="zh-TW" sz="1600" b="1" dirty="0" smtClean="0">
              <a:latin typeface="標楷體" panose="03000509000000000000" pitchFamily="65" charset="-120"/>
              <a:ea typeface="標楷體" panose="03000509000000000000" pitchFamily="65" charset="-120"/>
            </a:endParaRPr>
          </a:p>
          <a:p>
            <a:r>
              <a:rPr lang="zh-TW" altLang="zh-TW" sz="1600" b="1" dirty="0" smtClean="0">
                <a:latin typeface="標楷體" panose="03000509000000000000" pitchFamily="65" charset="-120"/>
                <a:ea typeface="標楷體" panose="03000509000000000000" pitchFamily="65" charset="-120"/>
              </a:rPr>
              <a:t>第十</a:t>
            </a:r>
            <a:r>
              <a:rPr lang="zh-TW" altLang="en-US" sz="1600" b="1" dirty="0" smtClean="0">
                <a:latin typeface="標楷體" panose="03000509000000000000" pitchFamily="65" charset="-120"/>
                <a:ea typeface="標楷體" panose="03000509000000000000" pitchFamily="65" charset="-120"/>
              </a:rPr>
              <a:t>八</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爭議</a:t>
            </a:r>
            <a:r>
              <a:rPr lang="zh-TW" altLang="zh-TW" sz="1600" b="1" dirty="0">
                <a:latin typeface="標楷體" panose="03000509000000000000" pitchFamily="65" charset="-120"/>
                <a:ea typeface="標楷體" panose="03000509000000000000" pitchFamily="65" charset="-120"/>
              </a:rPr>
              <a:t>處理</a:t>
            </a:r>
          </a:p>
          <a:p>
            <a:r>
              <a:rPr lang="zh-TW" altLang="zh-TW" sz="1600" b="1" dirty="0" smtClean="0">
                <a:latin typeface="標楷體" panose="03000509000000000000" pitchFamily="65" charset="-120"/>
                <a:ea typeface="標楷體" panose="03000509000000000000" pitchFamily="65" charset="-120"/>
              </a:rPr>
              <a:t>第十</a:t>
            </a:r>
            <a:r>
              <a:rPr lang="zh-TW" altLang="en-US" sz="1600" b="1" dirty="0" smtClean="0">
                <a:latin typeface="標楷體" panose="03000509000000000000" pitchFamily="65" charset="-120"/>
                <a:ea typeface="標楷體" panose="03000509000000000000" pitchFamily="65" charset="-120"/>
              </a:rPr>
              <a:t>九</a:t>
            </a:r>
            <a:r>
              <a:rPr lang="zh-TW" altLang="zh-TW" sz="1600" b="1" dirty="0" smtClean="0">
                <a:latin typeface="標楷體" panose="03000509000000000000" pitchFamily="65" charset="-120"/>
                <a:ea typeface="標楷體" panose="03000509000000000000" pitchFamily="65" charset="-120"/>
              </a:rPr>
              <a:t>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其他</a:t>
            </a:r>
            <a:endParaRPr lang="en-US" altLang="zh-TW" sz="1600" b="1" dirty="0" smtClean="0">
              <a:latin typeface="標楷體" panose="03000509000000000000" pitchFamily="65" charset="-120"/>
              <a:ea typeface="標楷體" panose="03000509000000000000" pitchFamily="65" charset="-120"/>
            </a:endParaRPr>
          </a:p>
        </p:txBody>
      </p:sp>
      <p:sp>
        <p:nvSpPr>
          <p:cNvPr id="17" name="文字方塊 16"/>
          <p:cNvSpPr txBox="1"/>
          <p:nvPr/>
        </p:nvSpPr>
        <p:spPr>
          <a:xfrm>
            <a:off x="0" y="6255323"/>
            <a:ext cx="9144000" cy="307777"/>
          </a:xfrm>
          <a:prstGeom prst="rect">
            <a:avLst/>
          </a:prstGeom>
          <a:noFill/>
        </p:spPr>
        <p:txBody>
          <a:bodyPr wrap="square" rtlCol="0">
            <a:spAutoFit/>
          </a:bodyPr>
          <a:lstStyle/>
          <a:p>
            <a:pPr algn="ctr"/>
            <a:r>
              <a:rPr lang="en-US" altLang="zh-TW" sz="1400" b="1" i="1" dirty="0" smtClean="0">
                <a:solidFill>
                  <a:srgbClr val="00B050"/>
                </a:solidFill>
                <a:latin typeface="標楷體" panose="03000509000000000000" pitchFamily="65" charset="-120"/>
                <a:ea typeface="標楷體" panose="03000509000000000000" pitchFamily="65" charset="-120"/>
              </a:rPr>
              <a:t>※</a:t>
            </a:r>
            <a:r>
              <a:rPr lang="zh-TW" altLang="en-US" sz="1400" b="1" i="1" dirty="0" smtClean="0">
                <a:solidFill>
                  <a:srgbClr val="FF0000"/>
                </a:solidFill>
                <a:latin typeface="標楷體" panose="03000509000000000000" pitchFamily="65" charset="-120"/>
                <a:ea typeface="標楷體" panose="03000509000000000000" pitchFamily="65" charset="-120"/>
              </a:rPr>
              <a:t>必</a:t>
            </a:r>
            <a:r>
              <a:rPr lang="zh-TW" altLang="en-US" sz="1400" b="1" i="1" dirty="0">
                <a:solidFill>
                  <a:srgbClr val="FF0000"/>
                </a:solidFill>
                <a:latin typeface="標楷體" panose="03000509000000000000" pitchFamily="65" charset="-120"/>
                <a:ea typeface="標楷體" panose="03000509000000000000" pitchFamily="65" charset="-120"/>
              </a:rPr>
              <a:t>填</a:t>
            </a:r>
            <a:r>
              <a:rPr lang="zh-TW" altLang="en-US" sz="1400" b="1" i="1" dirty="0">
                <a:solidFill>
                  <a:srgbClr val="00B050"/>
                </a:solidFill>
                <a:latin typeface="標楷體" panose="03000509000000000000" pitchFamily="65" charset="-120"/>
                <a:ea typeface="標楷體" panose="03000509000000000000" pitchFamily="65" charset="-120"/>
              </a:rPr>
              <a:t>：不論購案特性皆需依購案需求</a:t>
            </a:r>
            <a:r>
              <a:rPr lang="zh-TW" altLang="zh-TW" sz="1400" b="1" i="1" dirty="0">
                <a:solidFill>
                  <a:srgbClr val="00B050"/>
                </a:solidFill>
                <a:latin typeface="標楷體" panose="03000509000000000000" pitchFamily="65" charset="-120"/>
                <a:ea typeface="標楷體" panose="03000509000000000000" pitchFamily="65" charset="-120"/>
              </a:rPr>
              <a:t>於契約中載明</a:t>
            </a:r>
            <a:r>
              <a:rPr lang="zh-TW" altLang="en-US" sz="1400" b="1" i="1" dirty="0" smtClean="0">
                <a:solidFill>
                  <a:srgbClr val="00B050"/>
                </a:solidFill>
                <a:latin typeface="標楷體" panose="03000509000000000000" pitchFamily="65" charset="-120"/>
                <a:ea typeface="標楷體" panose="03000509000000000000" pitchFamily="65" charset="-120"/>
              </a:rPr>
              <a:t>。　</a:t>
            </a:r>
            <a:r>
              <a:rPr lang="en-US" altLang="zh-TW" sz="1400" b="1" i="1" dirty="0" smtClean="0">
                <a:solidFill>
                  <a:srgbClr val="00B050"/>
                </a:solidFill>
                <a:latin typeface="標楷體" panose="03000509000000000000" pitchFamily="65" charset="-120"/>
                <a:ea typeface="標楷體" panose="03000509000000000000" pitchFamily="65" charset="-120"/>
              </a:rPr>
              <a:t>※</a:t>
            </a:r>
            <a:r>
              <a:rPr lang="zh-TW" altLang="en-US" sz="1400" b="1" i="1" dirty="0" smtClean="0">
                <a:solidFill>
                  <a:srgbClr val="FFC000"/>
                </a:solidFill>
                <a:latin typeface="標楷體" panose="03000509000000000000" pitchFamily="65" charset="-120"/>
                <a:ea typeface="標楷體" panose="03000509000000000000" pitchFamily="65" charset="-120"/>
              </a:rPr>
              <a:t>選</a:t>
            </a:r>
            <a:r>
              <a:rPr lang="zh-TW" altLang="en-US" sz="1400" b="1" i="1" dirty="0">
                <a:solidFill>
                  <a:srgbClr val="FFC000"/>
                </a:solidFill>
                <a:latin typeface="標楷體" panose="03000509000000000000" pitchFamily="65" charset="-120"/>
                <a:ea typeface="標楷體" panose="03000509000000000000" pitchFamily="65" charset="-120"/>
              </a:rPr>
              <a:t>填</a:t>
            </a:r>
            <a:r>
              <a:rPr lang="zh-TW" altLang="en-US" sz="1400" b="1" i="1" dirty="0">
                <a:solidFill>
                  <a:srgbClr val="00B050"/>
                </a:solidFill>
                <a:latin typeface="標楷體" panose="03000509000000000000" pitchFamily="65" charset="-120"/>
                <a:ea typeface="標楷體" panose="03000509000000000000" pitchFamily="65" charset="-120"/>
              </a:rPr>
              <a:t>：依購案</a:t>
            </a:r>
            <a:r>
              <a:rPr lang="zh-TW" altLang="en-US" sz="1400" b="1" i="1" dirty="0" smtClean="0">
                <a:solidFill>
                  <a:srgbClr val="00B050"/>
                </a:solidFill>
                <a:latin typeface="標楷體" panose="03000509000000000000" pitchFamily="65" charset="-120"/>
                <a:ea typeface="標楷體" panose="03000509000000000000" pitchFamily="65" charset="-120"/>
              </a:rPr>
              <a:t>特性得</a:t>
            </a:r>
            <a:r>
              <a:rPr lang="zh-TW" altLang="zh-TW" sz="1400" b="1" i="1" dirty="0">
                <a:solidFill>
                  <a:srgbClr val="00B050"/>
                </a:solidFill>
                <a:latin typeface="標楷體" panose="03000509000000000000" pitchFamily="65" charset="-120"/>
                <a:ea typeface="標楷體" panose="03000509000000000000" pitchFamily="65" charset="-120"/>
              </a:rPr>
              <a:t>於契約中載明，</a:t>
            </a:r>
            <a:r>
              <a:rPr lang="zh-TW" altLang="zh-TW" sz="1400" b="1" i="1" dirty="0" smtClean="0">
                <a:solidFill>
                  <a:srgbClr val="00B050"/>
                </a:solidFill>
                <a:latin typeface="標楷體" panose="03000509000000000000" pitchFamily="65" charset="-120"/>
                <a:ea typeface="標楷體" panose="03000509000000000000" pitchFamily="65" charset="-120"/>
              </a:rPr>
              <a:t>未</a:t>
            </a:r>
            <a:r>
              <a:rPr lang="zh-TW" altLang="en-US" sz="1400" b="1" i="1" dirty="0" smtClean="0">
                <a:solidFill>
                  <a:srgbClr val="00B050"/>
                </a:solidFill>
                <a:latin typeface="標楷體" panose="03000509000000000000" pitchFamily="65" charset="-120"/>
                <a:ea typeface="標楷體" panose="03000509000000000000" pitchFamily="65" charset="-120"/>
              </a:rPr>
              <a:t>載明</a:t>
            </a:r>
            <a:r>
              <a:rPr lang="zh-TW" altLang="zh-TW" sz="1400" b="1" i="1" dirty="0" smtClean="0">
                <a:solidFill>
                  <a:srgbClr val="00B050"/>
                </a:solidFill>
                <a:latin typeface="標楷體" panose="03000509000000000000" pitchFamily="65" charset="-120"/>
                <a:ea typeface="標楷體" panose="03000509000000000000" pitchFamily="65" charset="-120"/>
              </a:rPr>
              <a:t>視為</a:t>
            </a:r>
            <a:r>
              <a:rPr lang="zh-TW" altLang="zh-TW" sz="1400" b="1" i="1" dirty="0">
                <a:solidFill>
                  <a:srgbClr val="00B050"/>
                </a:solidFill>
                <a:latin typeface="標楷體" panose="03000509000000000000" pitchFamily="65" charset="-120"/>
                <a:ea typeface="標楷體" panose="03000509000000000000" pitchFamily="65" charset="-120"/>
              </a:rPr>
              <a:t>無約定</a:t>
            </a:r>
            <a:r>
              <a:rPr lang="zh-TW" altLang="zh-TW" sz="1400" b="1" i="1" dirty="0" smtClean="0">
                <a:solidFill>
                  <a:srgbClr val="00B050"/>
                </a:solidFill>
                <a:latin typeface="標楷體" panose="03000509000000000000" pitchFamily="65" charset="-120"/>
                <a:ea typeface="標楷體" panose="03000509000000000000" pitchFamily="65" charset="-120"/>
              </a:rPr>
              <a:t>。</a:t>
            </a:r>
            <a:endParaRPr lang="en-US" altLang="zh-TW" sz="1400" b="1" i="1" dirty="0">
              <a:solidFill>
                <a:srgbClr val="00B050"/>
              </a:solidFill>
            </a:endParaRPr>
          </a:p>
        </p:txBody>
      </p:sp>
      <p:sp>
        <p:nvSpPr>
          <p:cNvPr id="5" name="投影片編號版面配置區 4"/>
          <p:cNvSpPr>
            <a:spLocks noGrp="1"/>
          </p:cNvSpPr>
          <p:nvPr>
            <p:ph type="sldNum" sz="quarter" idx="12"/>
          </p:nvPr>
        </p:nvSpPr>
        <p:spPr>
          <a:xfrm>
            <a:off x="8153400" y="6486478"/>
            <a:ext cx="990600" cy="365125"/>
          </a:xfrm>
        </p:spPr>
        <p:txBody>
          <a:bodyPr/>
          <a:lstStyle/>
          <a:p>
            <a:fld id="{BA180C71-5188-449A-AFF2-FA152B4CECC9}" type="slidenum">
              <a:rPr lang="zh-TW" altLang="en-US" sz="1200" b="1" smtClean="0">
                <a:latin typeface="標楷體" panose="03000509000000000000" pitchFamily="65" charset="-120"/>
                <a:ea typeface="標楷體" panose="03000509000000000000" pitchFamily="65" charset="-120"/>
              </a:rPr>
              <a:t>3</a:t>
            </a:fld>
            <a:r>
              <a:rPr lang="en-US" altLang="zh-TW" sz="1200" b="1" dirty="0" smtClean="0">
                <a:latin typeface="標楷體" panose="03000509000000000000" pitchFamily="65" charset="-120"/>
                <a:ea typeface="標楷體" panose="03000509000000000000" pitchFamily="65" charset="-120"/>
              </a:rPr>
              <a:t>/17</a:t>
            </a:r>
            <a:endParaRPr lang="zh-TW" altLang="en-US" sz="1200" b="1"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7592513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7924800" cy="634082"/>
          </a:xfrm>
        </p:spPr>
        <p:txBody>
          <a:bodyPr/>
          <a:lstStyle/>
          <a:p>
            <a:pPr marL="514350" indent="-514350">
              <a:buFont typeface="+mj-ea"/>
              <a:buAutoNum type="ea1ChtPeriod" startAt="2"/>
            </a:pPr>
            <a:r>
              <a:rPr lang="zh-TW" altLang="en-US" dirty="0" smtClean="0">
                <a:latin typeface="標楷體" panose="03000509000000000000" pitchFamily="65" charset="-120"/>
                <a:ea typeface="標楷體" panose="03000509000000000000" pitchFamily="65" charset="-120"/>
              </a:rPr>
              <a:t>契約內容填寫摘要說明</a:t>
            </a:r>
            <a:r>
              <a:rPr lang="en-US" altLang="zh-TW" sz="2000" dirty="0" smtClean="0">
                <a:latin typeface="標楷體" panose="03000509000000000000" pitchFamily="65" charset="-120"/>
                <a:ea typeface="標楷體" panose="03000509000000000000" pitchFamily="65" charset="-120"/>
              </a:rPr>
              <a:t>(2/11</a:t>
            </a:r>
            <a:r>
              <a:rPr lang="en-US" altLang="zh-TW" sz="2000" dirty="0">
                <a:latin typeface="標楷體" panose="03000509000000000000" pitchFamily="65" charset="-120"/>
                <a:ea typeface="標楷體" panose="03000509000000000000" pitchFamily="65" charset="-120"/>
              </a:rPr>
              <a:t>)</a:t>
            </a:r>
            <a:endParaRPr lang="zh-TW" altLang="en-US" sz="2000" dirty="0">
              <a:latin typeface="標楷體" panose="03000509000000000000" pitchFamily="65" charset="-120"/>
              <a:ea typeface="標楷體" panose="03000509000000000000" pitchFamily="65" charset="-120"/>
            </a:endParaRPr>
          </a:p>
        </p:txBody>
      </p:sp>
      <p:sp>
        <p:nvSpPr>
          <p:cNvPr id="8" name="矩形 7"/>
          <p:cNvSpPr/>
          <p:nvPr/>
        </p:nvSpPr>
        <p:spPr>
          <a:xfrm>
            <a:off x="519364"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勞務</a:t>
            </a:r>
            <a:r>
              <a:rPr lang="zh-TW" altLang="en-US" sz="2800" dirty="0" smtClean="0">
                <a:latin typeface="標楷體" panose="03000509000000000000" pitchFamily="65" charset="-120"/>
                <a:ea typeface="標楷體" panose="03000509000000000000" pitchFamily="65" charset="-120"/>
              </a:rPr>
              <a:t>契約</a:t>
            </a:r>
            <a:r>
              <a:rPr lang="en-US" altLang="zh-TW" sz="1200" dirty="0" smtClean="0">
                <a:latin typeface="標楷體" panose="03000509000000000000" pitchFamily="65" charset="-120"/>
                <a:ea typeface="標楷體" panose="03000509000000000000" pitchFamily="65" charset="-120"/>
              </a:rPr>
              <a:t>(109.06.30</a:t>
            </a:r>
            <a:r>
              <a:rPr lang="zh-TW" altLang="en-US" sz="1200" dirty="0" smtClean="0">
                <a:latin typeface="標楷體" panose="03000509000000000000" pitchFamily="65" charset="-120"/>
                <a:ea typeface="標楷體" panose="03000509000000000000" pitchFamily="65" charset="-120"/>
              </a:rPr>
              <a:t>版本</a:t>
            </a:r>
            <a:r>
              <a:rPr lang="en-US" altLang="zh-TW" sz="1200" dirty="0" smtClean="0">
                <a:latin typeface="標楷體" panose="03000509000000000000" pitchFamily="65" charset="-120"/>
                <a:ea typeface="標楷體" panose="03000509000000000000" pitchFamily="65" charset="-120"/>
              </a:rPr>
              <a:t>)</a:t>
            </a:r>
            <a:endParaRPr lang="zh-TW" altLang="en-US" sz="2800" dirty="0">
              <a:latin typeface="標楷體" panose="03000509000000000000" pitchFamily="65" charset="-120"/>
              <a:ea typeface="標楷體" panose="03000509000000000000" pitchFamily="65" charset="-120"/>
            </a:endParaRPr>
          </a:p>
        </p:txBody>
      </p:sp>
      <p:sp>
        <p:nvSpPr>
          <p:cNvPr id="21" name="矩形 20"/>
          <p:cNvSpPr/>
          <p:nvPr/>
        </p:nvSpPr>
        <p:spPr>
          <a:xfrm>
            <a:off x="4788023"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財物</a:t>
            </a:r>
            <a:r>
              <a:rPr lang="zh-TW" altLang="en-US" sz="2800" dirty="0" smtClean="0">
                <a:latin typeface="標楷體" panose="03000509000000000000" pitchFamily="65" charset="-120"/>
                <a:ea typeface="標楷體" panose="03000509000000000000" pitchFamily="65" charset="-120"/>
              </a:rPr>
              <a:t>契約</a:t>
            </a:r>
            <a:r>
              <a:rPr lang="en-US" altLang="zh-TW" sz="1200" dirty="0">
                <a:latin typeface="標楷體" panose="03000509000000000000" pitchFamily="65" charset="-120"/>
                <a:ea typeface="標楷體" panose="03000509000000000000" pitchFamily="65" charset="-120"/>
              </a:rPr>
              <a:t>(</a:t>
            </a:r>
            <a:r>
              <a:rPr lang="en-US" altLang="zh-TW" sz="1200" dirty="0" smtClean="0">
                <a:latin typeface="標楷體" panose="03000509000000000000" pitchFamily="65" charset="-120"/>
                <a:ea typeface="標楷體" panose="03000509000000000000" pitchFamily="65" charset="-120"/>
              </a:rPr>
              <a:t>109.01.15</a:t>
            </a:r>
            <a:r>
              <a:rPr lang="zh-TW" altLang="en-US" sz="1200" dirty="0" smtClean="0">
                <a:latin typeface="標楷體" panose="03000509000000000000" pitchFamily="65" charset="-120"/>
                <a:ea typeface="標楷體" panose="03000509000000000000" pitchFamily="65" charset="-120"/>
              </a:rPr>
              <a:t>版本</a:t>
            </a:r>
            <a:r>
              <a:rPr lang="en-US" altLang="zh-TW" sz="1200" dirty="0">
                <a:latin typeface="標楷體" panose="03000509000000000000" pitchFamily="65" charset="-120"/>
                <a:ea typeface="標楷體" panose="03000509000000000000" pitchFamily="65" charset="-120"/>
              </a:rPr>
              <a:t>)</a:t>
            </a:r>
            <a:endParaRPr lang="zh-TW" altLang="en-US" sz="1200" dirty="0">
              <a:latin typeface="標楷體" panose="03000509000000000000" pitchFamily="65" charset="-120"/>
              <a:ea typeface="標楷體" panose="03000509000000000000" pitchFamily="65" charset="-120"/>
            </a:endParaRPr>
          </a:p>
        </p:txBody>
      </p:sp>
      <p:sp>
        <p:nvSpPr>
          <p:cNvPr id="4" name="文字方塊 3"/>
          <p:cNvSpPr txBox="1"/>
          <p:nvPr/>
        </p:nvSpPr>
        <p:spPr>
          <a:xfrm>
            <a:off x="531156" y="1484786"/>
            <a:ext cx="3960000" cy="2800767"/>
          </a:xfrm>
          <a:prstGeom prst="rect">
            <a:avLst/>
          </a:prstGeom>
          <a:solidFill>
            <a:schemeClr val="bg1">
              <a:lumMod val="85000"/>
              <a:lumOff val="15000"/>
            </a:schemeClr>
          </a:solidFill>
        </p:spPr>
        <p:txBody>
          <a:bodyPr wrap="square" rtlCol="0">
            <a:spAutoFit/>
          </a:bodyPr>
          <a:lstStyle/>
          <a:p>
            <a:pPr>
              <a:spcAft>
                <a:spcPts val="1200"/>
              </a:spcAft>
            </a:pPr>
            <a:r>
              <a:rPr lang="zh-TW" altLang="zh-TW" sz="1600" b="1" dirty="0" smtClean="0">
                <a:latin typeface="標楷體" panose="03000509000000000000" pitchFamily="65" charset="-120"/>
                <a:ea typeface="標楷體" panose="03000509000000000000" pitchFamily="65" charset="-120"/>
              </a:rPr>
              <a:t>第二條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履約</a:t>
            </a:r>
            <a:r>
              <a:rPr lang="zh-TW" altLang="zh-TW" sz="1600" b="1" dirty="0">
                <a:latin typeface="標楷體" panose="03000509000000000000" pitchFamily="65" charset="-120"/>
                <a:ea typeface="標楷體" panose="03000509000000000000" pitchFamily="65" charset="-120"/>
              </a:rPr>
              <a:t>標</a:t>
            </a:r>
            <a:r>
              <a:rPr lang="zh-TW" altLang="zh-TW" sz="1600" b="1" dirty="0" smtClean="0">
                <a:latin typeface="標楷體" panose="03000509000000000000" pitchFamily="65" charset="-120"/>
                <a:ea typeface="標楷體" panose="03000509000000000000" pitchFamily="65" charset="-120"/>
              </a:rPr>
              <a:t>的</a:t>
            </a:r>
            <a:r>
              <a:rPr lang="zh-TW" altLang="en-US" sz="1600" b="1" dirty="0" smtClean="0">
                <a:latin typeface="標楷體" panose="03000509000000000000" pitchFamily="65" charset="-120"/>
                <a:ea typeface="標楷體" panose="03000509000000000000" pitchFamily="65" charset="-120"/>
              </a:rPr>
              <a:t>（</a:t>
            </a:r>
            <a:r>
              <a:rPr lang="zh-TW" altLang="en-US" sz="1600" b="1" dirty="0" smtClean="0">
                <a:solidFill>
                  <a:srgbClr val="FF0000"/>
                </a:solidFill>
                <a:latin typeface="標楷體" panose="03000509000000000000" pitchFamily="65" charset="-120"/>
                <a:ea typeface="標楷體" panose="03000509000000000000" pitchFamily="65" charset="-120"/>
              </a:rPr>
              <a:t>必填</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lnSpc>
                <a:spcPct val="150000"/>
              </a:lnSpc>
              <a:spcBef>
                <a:spcPts val="1200"/>
              </a:spcBef>
              <a:spcAft>
                <a:spcPts val="1200"/>
              </a:spcAft>
            </a:pP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一</a:t>
            </a: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廠商應給付之標的及工作事項</a:t>
            </a: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由機關於招標時載明</a:t>
            </a: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a:t>
            </a:r>
            <a:r>
              <a:rPr lang="zh-TW" altLang="zh-TW" sz="1600" b="1" u="sng" dirty="0">
                <a:solidFill>
                  <a:srgbClr val="FF0000"/>
                </a:solidFill>
                <a:latin typeface="標楷體" panose="03000509000000000000" pitchFamily="65" charset="-120"/>
                <a:ea typeface="標楷體" panose="03000509000000000000" pitchFamily="65" charset="-120"/>
              </a:rPr>
              <a:t>詳如招標文件。</a:t>
            </a:r>
            <a:endParaRPr lang="zh-TW" altLang="zh-TW" sz="1600" dirty="0">
              <a:solidFill>
                <a:srgbClr val="FF0000"/>
              </a:solidFill>
              <a:latin typeface="標楷體" panose="03000509000000000000" pitchFamily="65" charset="-120"/>
              <a:ea typeface="標楷體" panose="03000509000000000000" pitchFamily="65" charset="-120"/>
            </a:endParaRPr>
          </a:p>
          <a:p>
            <a:pPr>
              <a:lnSpc>
                <a:spcPct val="150000"/>
              </a:lnSpc>
              <a:spcBef>
                <a:spcPts val="1200"/>
              </a:spcBef>
              <a:spcAft>
                <a:spcPts val="1200"/>
              </a:spcAft>
            </a:pP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二</a:t>
            </a: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機關辦理事項</a:t>
            </a: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由機關於招標時載明，無者免填</a:t>
            </a:r>
            <a:r>
              <a:rPr lang="en-US" altLang="zh-TW" sz="1600" b="1" dirty="0">
                <a:latin typeface="標楷體" panose="03000509000000000000" pitchFamily="65" charset="-120"/>
                <a:ea typeface="標楷體" panose="03000509000000000000" pitchFamily="65" charset="-120"/>
              </a:rPr>
              <a:t>)</a:t>
            </a:r>
            <a:r>
              <a:rPr lang="zh-TW" altLang="zh-TW" sz="1600" b="1" dirty="0" smtClean="0">
                <a:latin typeface="標楷體" panose="03000509000000000000" pitchFamily="65" charset="-120"/>
                <a:ea typeface="標楷體" panose="03000509000000000000" pitchFamily="65" charset="-120"/>
              </a:rPr>
              <a:t>：</a:t>
            </a:r>
            <a:r>
              <a:rPr lang="zh-TW" altLang="en-US" sz="1600" u="sng" dirty="0">
                <a:solidFill>
                  <a:srgbClr val="FFC000"/>
                </a:solidFill>
                <a:latin typeface="標楷體" panose="03000509000000000000" pitchFamily="65" charset="-120"/>
                <a:ea typeface="標楷體" panose="03000509000000000000" pitchFamily="65" charset="-120"/>
              </a:rPr>
              <a:t>如招標</a:t>
            </a:r>
            <a:r>
              <a:rPr lang="zh-TW" altLang="en-US" sz="1600" u="sng" dirty="0" smtClean="0">
                <a:solidFill>
                  <a:srgbClr val="FFC000"/>
                </a:solidFill>
                <a:latin typeface="標楷體" panose="03000509000000000000" pitchFamily="65" charset="-120"/>
                <a:ea typeface="標楷體" panose="03000509000000000000" pitchFamily="65" charset="-120"/>
              </a:rPr>
              <a:t>文件所載事項</a:t>
            </a:r>
            <a:r>
              <a:rPr lang="zh-TW" altLang="zh-TW" sz="1600" u="sng" dirty="0" smtClean="0">
                <a:solidFill>
                  <a:srgbClr val="FFC000"/>
                </a:solidFill>
                <a:latin typeface="標楷體" panose="03000509000000000000" pitchFamily="65" charset="-120"/>
                <a:ea typeface="標楷體" panose="03000509000000000000" pitchFamily="65" charset="-120"/>
              </a:rPr>
              <a:t>，</a:t>
            </a:r>
            <a:r>
              <a:rPr lang="zh-TW" altLang="en-US" sz="1600" u="sng" dirty="0" smtClean="0">
                <a:solidFill>
                  <a:srgbClr val="FFC000"/>
                </a:solidFill>
                <a:latin typeface="標楷體" panose="03000509000000000000" pitchFamily="65" charset="-120"/>
                <a:ea typeface="標楷體" panose="03000509000000000000" pitchFamily="65" charset="-120"/>
              </a:rPr>
              <a:t>未載明</a:t>
            </a:r>
            <a:r>
              <a:rPr lang="zh-TW" altLang="zh-TW" sz="1600" u="sng" dirty="0" smtClean="0">
                <a:solidFill>
                  <a:srgbClr val="FFC000"/>
                </a:solidFill>
                <a:latin typeface="標楷體" panose="03000509000000000000" pitchFamily="65" charset="-120"/>
                <a:ea typeface="標楷體" panose="03000509000000000000" pitchFamily="65" charset="-120"/>
              </a:rPr>
              <a:t>者</a:t>
            </a:r>
            <a:r>
              <a:rPr lang="zh-TW" altLang="en-US" sz="1600" u="sng" dirty="0" smtClean="0">
                <a:solidFill>
                  <a:srgbClr val="FFC000"/>
                </a:solidFill>
                <a:latin typeface="標楷體" panose="03000509000000000000" pitchFamily="65" charset="-120"/>
                <a:ea typeface="標楷體" panose="03000509000000000000" pitchFamily="65" charset="-120"/>
              </a:rPr>
              <a:t>無。</a:t>
            </a:r>
            <a:endParaRPr lang="en-US" altLang="zh-TW" sz="1600" b="1" dirty="0" smtClean="0">
              <a:solidFill>
                <a:srgbClr val="FFC000"/>
              </a:solidFill>
              <a:latin typeface="標楷體" panose="03000509000000000000" pitchFamily="65" charset="-120"/>
              <a:ea typeface="標楷體" panose="03000509000000000000" pitchFamily="65" charset="-120"/>
            </a:endParaRPr>
          </a:p>
        </p:txBody>
      </p:sp>
      <p:sp>
        <p:nvSpPr>
          <p:cNvPr id="22" name="文字方塊 21"/>
          <p:cNvSpPr txBox="1"/>
          <p:nvPr/>
        </p:nvSpPr>
        <p:spPr>
          <a:xfrm>
            <a:off x="4788023" y="1484786"/>
            <a:ext cx="3960000" cy="2800767"/>
          </a:xfrm>
          <a:prstGeom prst="rect">
            <a:avLst/>
          </a:prstGeom>
          <a:solidFill>
            <a:schemeClr val="bg1">
              <a:lumMod val="85000"/>
              <a:lumOff val="15000"/>
            </a:schemeClr>
          </a:solidFill>
        </p:spPr>
        <p:txBody>
          <a:bodyPr wrap="square" rtlCol="0">
            <a:spAutoFit/>
          </a:bodyPr>
          <a:lstStyle/>
          <a:p>
            <a:pPr>
              <a:spcAft>
                <a:spcPts val="1200"/>
              </a:spcAft>
            </a:pPr>
            <a:r>
              <a:rPr lang="zh-TW" altLang="zh-TW" sz="1600" b="1" dirty="0" smtClean="0">
                <a:latin typeface="標楷體" panose="03000509000000000000" pitchFamily="65" charset="-120"/>
                <a:ea typeface="標楷體" panose="03000509000000000000" pitchFamily="65" charset="-120"/>
              </a:rPr>
              <a:t>第二條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履約</a:t>
            </a:r>
            <a:r>
              <a:rPr lang="zh-TW" altLang="zh-TW" sz="1600" b="1" dirty="0">
                <a:latin typeface="標楷體" panose="03000509000000000000" pitchFamily="65" charset="-120"/>
                <a:ea typeface="標楷體" panose="03000509000000000000" pitchFamily="65" charset="-120"/>
              </a:rPr>
              <a:t>標</a:t>
            </a:r>
            <a:r>
              <a:rPr lang="zh-TW" altLang="zh-TW" sz="1600" b="1" dirty="0" smtClean="0">
                <a:latin typeface="標楷體" panose="03000509000000000000" pitchFamily="65" charset="-120"/>
                <a:ea typeface="標楷體" panose="03000509000000000000" pitchFamily="65" charset="-120"/>
              </a:rPr>
              <a:t>的</a:t>
            </a:r>
            <a:r>
              <a:rPr lang="zh-TW" altLang="en-US" sz="1600" b="1" dirty="0" smtClean="0">
                <a:latin typeface="標楷體" panose="03000509000000000000" pitchFamily="65" charset="-120"/>
                <a:ea typeface="標楷體" panose="03000509000000000000" pitchFamily="65" charset="-120"/>
              </a:rPr>
              <a:t>（</a:t>
            </a:r>
            <a:r>
              <a:rPr lang="zh-TW" altLang="en-US" sz="1600" b="1" dirty="0" smtClean="0">
                <a:solidFill>
                  <a:srgbClr val="FF0000"/>
                </a:solidFill>
                <a:latin typeface="標楷體" panose="03000509000000000000" pitchFamily="65" charset="-120"/>
                <a:ea typeface="標楷體" panose="03000509000000000000" pitchFamily="65" charset="-120"/>
              </a:rPr>
              <a:t>必填</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lnSpc>
                <a:spcPct val="150000"/>
              </a:lnSpc>
              <a:spcBef>
                <a:spcPts val="1200"/>
              </a:spcBef>
              <a:spcAft>
                <a:spcPts val="1200"/>
              </a:spcAft>
            </a:pP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一</a:t>
            </a: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廠商應給付之標的及工作事項</a:t>
            </a: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由機關於招標時載明</a:t>
            </a: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a:t>
            </a:r>
            <a:r>
              <a:rPr lang="zh-TW" altLang="zh-TW" sz="1600" b="1" u="sng" dirty="0">
                <a:solidFill>
                  <a:srgbClr val="FF0000"/>
                </a:solidFill>
                <a:latin typeface="標楷體" panose="03000509000000000000" pitchFamily="65" charset="-120"/>
                <a:ea typeface="標楷體" panose="03000509000000000000" pitchFamily="65" charset="-120"/>
              </a:rPr>
              <a:t>詳如招標文件。</a:t>
            </a:r>
            <a:endParaRPr lang="zh-TW" altLang="zh-TW" sz="1600" dirty="0">
              <a:solidFill>
                <a:srgbClr val="FF0000"/>
              </a:solidFill>
              <a:latin typeface="標楷體" panose="03000509000000000000" pitchFamily="65" charset="-120"/>
              <a:ea typeface="標楷體" panose="03000509000000000000" pitchFamily="65" charset="-120"/>
            </a:endParaRPr>
          </a:p>
          <a:p>
            <a:pPr>
              <a:lnSpc>
                <a:spcPct val="150000"/>
              </a:lnSpc>
              <a:spcBef>
                <a:spcPts val="1200"/>
              </a:spcBef>
              <a:spcAft>
                <a:spcPts val="1200"/>
              </a:spcAft>
            </a:pP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二</a:t>
            </a: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機關辦理事項</a:t>
            </a: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由機關於招標時載明，無者免填</a:t>
            </a:r>
            <a:r>
              <a:rPr lang="en-US" altLang="zh-TW" sz="1600" b="1" dirty="0">
                <a:latin typeface="標楷體" panose="03000509000000000000" pitchFamily="65" charset="-120"/>
                <a:ea typeface="標楷體" panose="03000509000000000000" pitchFamily="65" charset="-120"/>
              </a:rPr>
              <a:t>)</a:t>
            </a:r>
            <a:r>
              <a:rPr lang="zh-TW" altLang="zh-TW" sz="1600" b="1" dirty="0" smtClean="0">
                <a:latin typeface="標楷體" panose="03000509000000000000" pitchFamily="65" charset="-120"/>
                <a:ea typeface="標楷體" panose="03000509000000000000" pitchFamily="65" charset="-120"/>
              </a:rPr>
              <a:t>：</a:t>
            </a:r>
            <a:r>
              <a:rPr lang="zh-TW" altLang="en-US" sz="1600" u="sng" dirty="0">
                <a:solidFill>
                  <a:srgbClr val="FFC000"/>
                </a:solidFill>
                <a:latin typeface="標楷體" panose="03000509000000000000" pitchFamily="65" charset="-120"/>
                <a:ea typeface="標楷體" panose="03000509000000000000" pitchFamily="65" charset="-120"/>
              </a:rPr>
              <a:t>如招標文件所載事項</a:t>
            </a:r>
            <a:r>
              <a:rPr lang="zh-TW" altLang="zh-TW" sz="1600" u="sng" dirty="0">
                <a:solidFill>
                  <a:srgbClr val="FFC000"/>
                </a:solidFill>
                <a:latin typeface="標楷體" panose="03000509000000000000" pitchFamily="65" charset="-120"/>
                <a:ea typeface="標楷體" panose="03000509000000000000" pitchFamily="65" charset="-120"/>
              </a:rPr>
              <a:t>，</a:t>
            </a:r>
            <a:r>
              <a:rPr lang="zh-TW" altLang="en-US" sz="1600" u="sng" dirty="0">
                <a:solidFill>
                  <a:srgbClr val="FFC000"/>
                </a:solidFill>
                <a:latin typeface="標楷體" panose="03000509000000000000" pitchFamily="65" charset="-120"/>
                <a:ea typeface="標楷體" panose="03000509000000000000" pitchFamily="65" charset="-120"/>
              </a:rPr>
              <a:t>未載明</a:t>
            </a:r>
            <a:r>
              <a:rPr lang="zh-TW" altLang="zh-TW" sz="1600" u="sng" dirty="0">
                <a:solidFill>
                  <a:srgbClr val="FFC000"/>
                </a:solidFill>
                <a:latin typeface="標楷體" panose="03000509000000000000" pitchFamily="65" charset="-120"/>
                <a:ea typeface="標楷體" panose="03000509000000000000" pitchFamily="65" charset="-120"/>
              </a:rPr>
              <a:t>者</a:t>
            </a:r>
            <a:r>
              <a:rPr lang="zh-TW" altLang="en-US" sz="1600" u="sng" dirty="0">
                <a:solidFill>
                  <a:srgbClr val="FFC000"/>
                </a:solidFill>
                <a:latin typeface="標楷體" panose="03000509000000000000" pitchFamily="65" charset="-120"/>
                <a:ea typeface="標楷體" panose="03000509000000000000" pitchFamily="65" charset="-120"/>
              </a:rPr>
              <a:t>無。</a:t>
            </a:r>
            <a:endParaRPr lang="en-US" altLang="zh-TW" sz="1600" b="1" dirty="0">
              <a:solidFill>
                <a:srgbClr val="FFC000"/>
              </a:solidFill>
              <a:latin typeface="標楷體" panose="03000509000000000000" pitchFamily="65" charset="-120"/>
              <a:ea typeface="標楷體" panose="03000509000000000000" pitchFamily="65" charset="-120"/>
            </a:endParaRPr>
          </a:p>
        </p:txBody>
      </p:sp>
      <p:sp>
        <p:nvSpPr>
          <p:cNvPr id="5" name="投影片編號版面配置區 4"/>
          <p:cNvSpPr>
            <a:spLocks noGrp="1"/>
          </p:cNvSpPr>
          <p:nvPr>
            <p:ph type="sldNum" sz="quarter" idx="12"/>
          </p:nvPr>
        </p:nvSpPr>
        <p:spPr>
          <a:xfrm>
            <a:off x="8147937" y="6492877"/>
            <a:ext cx="990600" cy="365125"/>
          </a:xfrm>
        </p:spPr>
        <p:txBody>
          <a:bodyPr/>
          <a:lstStyle/>
          <a:p>
            <a:fld id="{BA180C71-5188-449A-AFF2-FA152B4CECC9}" type="slidenum">
              <a:rPr lang="zh-TW" altLang="en-US" sz="1200" b="1" smtClean="0">
                <a:latin typeface="標楷體" panose="03000509000000000000" pitchFamily="65" charset="-120"/>
                <a:ea typeface="標楷體" panose="03000509000000000000" pitchFamily="65" charset="-120"/>
              </a:rPr>
              <a:t>4</a:t>
            </a:fld>
            <a:r>
              <a:rPr lang="en-US" altLang="zh-TW" sz="1200" b="1" dirty="0" smtClean="0">
                <a:latin typeface="標楷體" panose="03000509000000000000" pitchFamily="65" charset="-120"/>
                <a:ea typeface="標楷體" panose="03000509000000000000" pitchFamily="65" charset="-120"/>
              </a:rPr>
              <a:t>/17</a:t>
            </a:r>
            <a:endParaRPr lang="zh-TW" altLang="en-US" sz="1200" b="1" dirty="0">
              <a:latin typeface="標楷體" panose="03000509000000000000" pitchFamily="65" charset="-120"/>
              <a:ea typeface="標楷體" panose="03000509000000000000" pitchFamily="65" charset="-120"/>
            </a:endParaRPr>
          </a:p>
        </p:txBody>
      </p:sp>
      <p:sp>
        <p:nvSpPr>
          <p:cNvPr id="9" name="文字方塊 8"/>
          <p:cNvSpPr txBox="1"/>
          <p:nvPr/>
        </p:nvSpPr>
        <p:spPr>
          <a:xfrm>
            <a:off x="519364" y="4509120"/>
            <a:ext cx="8228658" cy="1969770"/>
          </a:xfrm>
          <a:prstGeom prst="rect">
            <a:avLst/>
          </a:prstGeom>
          <a:solidFill>
            <a:schemeClr val="bg1">
              <a:lumMod val="85000"/>
              <a:lumOff val="15000"/>
            </a:schemeClr>
          </a:solidFill>
        </p:spPr>
        <p:txBody>
          <a:bodyPr wrap="square" rtlCol="0">
            <a:spAutoFit/>
          </a:bodyPr>
          <a:lstStyle/>
          <a:p>
            <a:r>
              <a:rPr lang="zh-TW" altLang="en-US" sz="1600" b="1" i="1" dirty="0" smtClean="0">
                <a:solidFill>
                  <a:srgbClr val="00B050"/>
                </a:solidFill>
                <a:latin typeface="標楷體" panose="03000509000000000000" pitchFamily="65" charset="-120"/>
                <a:ea typeface="標楷體" panose="03000509000000000000" pitchFamily="65" charset="-120"/>
              </a:rPr>
              <a:t>註解</a:t>
            </a:r>
            <a:r>
              <a:rPr lang="en-US" altLang="zh-TW" sz="1600" b="1" i="1" dirty="0" smtClean="0">
                <a:solidFill>
                  <a:srgbClr val="00B050"/>
                </a:solidFill>
                <a:latin typeface="標楷體" panose="03000509000000000000" pitchFamily="65" charset="-120"/>
                <a:ea typeface="標楷體" panose="03000509000000000000" pitchFamily="65" charset="-120"/>
              </a:rPr>
              <a:t>:</a:t>
            </a:r>
          </a:p>
          <a:p>
            <a:pPr marL="285750" indent="-285750">
              <a:buFont typeface="Wingdings" panose="05000000000000000000" pitchFamily="2" charset="2"/>
              <a:buChar char="u"/>
            </a:pPr>
            <a:r>
              <a:rPr lang="zh-TW" altLang="zh-TW" sz="1600" b="1" dirty="0" smtClean="0">
                <a:latin typeface="標楷體" panose="03000509000000000000" pitchFamily="65" charset="-120"/>
                <a:ea typeface="標楷體" panose="03000509000000000000" pitchFamily="65" charset="-120"/>
              </a:rPr>
              <a:t>廠商</a:t>
            </a:r>
            <a:r>
              <a:rPr lang="zh-TW" altLang="zh-TW" sz="1600" b="1" dirty="0">
                <a:latin typeface="標楷體" panose="03000509000000000000" pitchFamily="65" charset="-120"/>
                <a:ea typeface="標楷體" panose="03000509000000000000" pitchFamily="65" charset="-120"/>
              </a:rPr>
              <a:t>應給付之標的及工作</a:t>
            </a:r>
            <a:r>
              <a:rPr lang="zh-TW" altLang="zh-TW" sz="1600" b="1" dirty="0" smtClean="0">
                <a:latin typeface="標楷體" panose="03000509000000000000" pitchFamily="65" charset="-120"/>
                <a:ea typeface="標楷體" panose="03000509000000000000" pitchFamily="65" charset="-120"/>
              </a:rPr>
              <a:t>事項</a:t>
            </a:r>
            <a:r>
              <a:rPr lang="en-US" altLang="zh-TW" sz="1600" b="1" dirty="0" smtClean="0">
                <a:latin typeface="標楷體" panose="03000509000000000000" pitchFamily="65" charset="-120"/>
                <a:ea typeface="標楷體" panose="03000509000000000000" pitchFamily="65" charset="-120"/>
              </a:rPr>
              <a:t>:</a:t>
            </a:r>
          </a:p>
          <a:p>
            <a:pPr lvl="1"/>
            <a:r>
              <a:rPr lang="zh-TW" altLang="en-US" sz="1600" b="1" i="1" dirty="0">
                <a:solidFill>
                  <a:srgbClr val="00B050"/>
                </a:solidFill>
                <a:latin typeface="標楷體" panose="03000509000000000000" pitchFamily="65" charset="-120"/>
                <a:ea typeface="標楷體" panose="03000509000000000000" pitchFamily="65" charset="-120"/>
              </a:rPr>
              <a:t>　</a:t>
            </a:r>
            <a:r>
              <a:rPr lang="zh-TW" altLang="en-US" sz="1600" b="1" i="1" dirty="0" smtClean="0">
                <a:solidFill>
                  <a:srgbClr val="00B050"/>
                </a:solidFill>
                <a:latin typeface="標楷體" panose="03000509000000000000" pitchFamily="65" charset="-120"/>
                <a:ea typeface="標楷體" panose="03000509000000000000" pitchFamily="65" charset="-120"/>
              </a:rPr>
              <a:t>指</a:t>
            </a:r>
            <a:r>
              <a:rPr lang="zh-TW" altLang="en-US" sz="1600" b="1" i="1" dirty="0" smtClean="0">
                <a:solidFill>
                  <a:srgbClr val="00B050"/>
                </a:solidFill>
                <a:latin typeface="標楷體" panose="03000509000000000000" pitchFamily="65" charset="-120"/>
                <a:ea typeface="標楷體" panose="03000509000000000000" pitchFamily="65" charset="-120"/>
              </a:rPr>
              <a:t>招標公告之文件內容所載明事項，具體事項應為採購目的之最後結果。</a:t>
            </a:r>
            <a:endParaRPr lang="en-US" altLang="zh-TW" sz="1600" b="1" i="1" dirty="0" smtClean="0">
              <a:solidFill>
                <a:srgbClr val="00B050"/>
              </a:solidFill>
              <a:latin typeface="標楷體" panose="03000509000000000000" pitchFamily="65" charset="-120"/>
              <a:ea typeface="標楷體" panose="03000509000000000000" pitchFamily="65" charset="-120"/>
            </a:endParaRPr>
          </a:p>
          <a:p>
            <a:pPr marL="285750" indent="-285750">
              <a:spcBef>
                <a:spcPts val="1200"/>
              </a:spcBef>
              <a:buFont typeface="Wingdings" panose="05000000000000000000" pitchFamily="2" charset="2"/>
              <a:buChar char="u"/>
            </a:pPr>
            <a:r>
              <a:rPr lang="zh-TW" altLang="zh-TW" sz="1600" b="1" dirty="0" smtClean="0">
                <a:latin typeface="標楷體" panose="03000509000000000000" pitchFamily="65" charset="-120"/>
                <a:ea typeface="標楷體" panose="03000509000000000000" pitchFamily="65" charset="-120"/>
              </a:rPr>
              <a:t>機關</a:t>
            </a:r>
            <a:r>
              <a:rPr lang="zh-TW" altLang="zh-TW" sz="1600" b="1" dirty="0">
                <a:latin typeface="標楷體" panose="03000509000000000000" pitchFamily="65" charset="-120"/>
                <a:ea typeface="標楷體" panose="03000509000000000000" pitchFamily="65" charset="-120"/>
              </a:rPr>
              <a:t>辦理</a:t>
            </a:r>
            <a:r>
              <a:rPr lang="zh-TW" altLang="zh-TW" sz="1600" b="1" dirty="0" smtClean="0">
                <a:latin typeface="標楷體" panose="03000509000000000000" pitchFamily="65" charset="-120"/>
                <a:ea typeface="標楷體" panose="03000509000000000000" pitchFamily="65" charset="-120"/>
              </a:rPr>
              <a:t>事項</a:t>
            </a:r>
            <a:r>
              <a:rPr lang="zh-TW" altLang="en-US" sz="1600" b="1" dirty="0" smtClean="0">
                <a:latin typeface="標楷體" panose="03000509000000000000" pitchFamily="65" charset="-120"/>
                <a:ea typeface="標楷體" panose="03000509000000000000" pitchFamily="65" charset="-120"/>
              </a:rPr>
              <a:t>：</a:t>
            </a:r>
            <a:r>
              <a:rPr lang="en-US" altLang="zh-TW" sz="1600" b="1" i="1" dirty="0" smtClean="0">
                <a:solidFill>
                  <a:srgbClr val="00B050"/>
                </a:solidFill>
                <a:latin typeface="標楷體" panose="03000509000000000000" pitchFamily="65" charset="-120"/>
                <a:ea typeface="標楷體" panose="03000509000000000000" pitchFamily="65" charset="-120"/>
              </a:rPr>
              <a:t/>
            </a:r>
            <a:br>
              <a:rPr lang="en-US" altLang="zh-TW" sz="1600" b="1" i="1" dirty="0" smtClean="0">
                <a:solidFill>
                  <a:srgbClr val="00B050"/>
                </a:solidFill>
                <a:latin typeface="標楷體" panose="03000509000000000000" pitchFamily="65" charset="-120"/>
                <a:ea typeface="標楷體" panose="03000509000000000000" pitchFamily="65" charset="-120"/>
              </a:rPr>
            </a:br>
            <a:r>
              <a:rPr lang="zh-TW" altLang="en-US" sz="1600" b="1" i="1" dirty="0">
                <a:solidFill>
                  <a:srgbClr val="00B050"/>
                </a:solidFill>
                <a:latin typeface="標楷體" panose="03000509000000000000" pitchFamily="65" charset="-120"/>
                <a:ea typeface="標楷體" panose="03000509000000000000" pitchFamily="65" charset="-120"/>
              </a:rPr>
              <a:t>　</a:t>
            </a:r>
            <a:r>
              <a:rPr lang="zh-TW" altLang="en-US" sz="1600" b="1" i="1" dirty="0" smtClean="0">
                <a:solidFill>
                  <a:srgbClr val="00B050"/>
                </a:solidFill>
                <a:latin typeface="標楷體" panose="03000509000000000000" pitchFamily="65" charset="-120"/>
                <a:ea typeface="標楷體" panose="03000509000000000000" pitchFamily="65" charset="-120"/>
              </a:rPr>
              <a:t>　指</a:t>
            </a:r>
            <a:r>
              <a:rPr lang="zh-TW" altLang="en-US" sz="1600" b="1" i="1" dirty="0">
                <a:solidFill>
                  <a:srgbClr val="00B050"/>
                </a:solidFill>
                <a:latin typeface="標楷體" panose="03000509000000000000" pitchFamily="65" charset="-120"/>
                <a:ea typeface="標楷體" panose="03000509000000000000" pitchFamily="65" charset="-120"/>
              </a:rPr>
              <a:t>招標公告之文件內容所載明</a:t>
            </a:r>
            <a:r>
              <a:rPr lang="zh-TW" altLang="en-US" sz="1600" b="1" i="1" dirty="0" smtClean="0">
                <a:solidFill>
                  <a:srgbClr val="00B050"/>
                </a:solidFill>
                <a:latin typeface="標楷體" panose="03000509000000000000" pitchFamily="65" charset="-120"/>
                <a:ea typeface="標楷體" panose="03000509000000000000" pitchFamily="65" charset="-120"/>
              </a:rPr>
              <a:t>事項，未</a:t>
            </a:r>
            <a:r>
              <a:rPr lang="zh-TW" altLang="en-US" sz="1600" b="1" i="1" dirty="0">
                <a:solidFill>
                  <a:srgbClr val="00B050"/>
                </a:solidFill>
                <a:latin typeface="標楷體" panose="03000509000000000000" pitchFamily="65" charset="-120"/>
                <a:ea typeface="標楷體" panose="03000509000000000000" pitchFamily="65" charset="-120"/>
              </a:rPr>
              <a:t>載明者</a:t>
            </a:r>
            <a:r>
              <a:rPr lang="zh-TW" altLang="en-US" sz="1600" b="1" i="1" dirty="0" smtClean="0">
                <a:solidFill>
                  <a:srgbClr val="00B050"/>
                </a:solidFill>
                <a:latin typeface="標楷體" panose="03000509000000000000" pitchFamily="65" charset="-120"/>
                <a:ea typeface="標楷體" panose="03000509000000000000" pitchFamily="65" charset="-120"/>
              </a:rPr>
              <a:t>於履約期間機關不宜就契約範圍內廠商之履約事項提供協助或供應，如履約期間內發現有機關應辦理事項而未於招標時載明者，應以契約變更方式簽奉核准後再辦，避免違失。</a:t>
            </a:r>
            <a:endParaRPr lang="zh-TW" altLang="en-US" i="1" dirty="0">
              <a:solidFill>
                <a:srgbClr val="00B050"/>
              </a:solidFill>
            </a:endParaRPr>
          </a:p>
        </p:txBody>
      </p:sp>
    </p:spTree>
    <p:extLst>
      <p:ext uri="{BB962C8B-B14F-4D97-AF65-F5344CB8AC3E}">
        <p14:creationId xmlns:p14="http://schemas.microsoft.com/office/powerpoint/2010/main" val="40141959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7924800" cy="634082"/>
          </a:xfrm>
        </p:spPr>
        <p:txBody>
          <a:bodyPr/>
          <a:lstStyle/>
          <a:p>
            <a:pPr marL="514350" indent="-514350">
              <a:buFont typeface="+mj-ea"/>
              <a:buAutoNum type="ea1ChtPeriod" startAt="2"/>
            </a:pPr>
            <a:r>
              <a:rPr lang="zh-TW" altLang="en-US" dirty="0" smtClean="0">
                <a:latin typeface="標楷體" panose="03000509000000000000" pitchFamily="65" charset="-120"/>
                <a:ea typeface="標楷體" panose="03000509000000000000" pitchFamily="65" charset="-120"/>
              </a:rPr>
              <a:t>契約內容填寫摘要說明</a:t>
            </a:r>
            <a:r>
              <a:rPr lang="en-US" altLang="zh-TW" sz="2000" dirty="0" smtClean="0">
                <a:solidFill>
                  <a:srgbClr val="FFFFFF"/>
                </a:solidFill>
                <a:latin typeface="標楷體" panose="03000509000000000000" pitchFamily="65" charset="-120"/>
                <a:ea typeface="標楷體" panose="03000509000000000000" pitchFamily="65" charset="-120"/>
              </a:rPr>
              <a:t>(3/11</a:t>
            </a:r>
            <a:r>
              <a:rPr lang="en-US" altLang="zh-TW" sz="2000" dirty="0">
                <a:solidFill>
                  <a:srgbClr val="FFFFFF"/>
                </a:solidFill>
                <a:latin typeface="標楷體" panose="03000509000000000000" pitchFamily="65" charset="-120"/>
                <a:ea typeface="標楷體" panose="03000509000000000000" pitchFamily="65" charset="-120"/>
              </a:rPr>
              <a:t>)</a:t>
            </a:r>
            <a:endParaRPr lang="zh-TW" altLang="en-US" dirty="0">
              <a:latin typeface="標楷體" panose="03000509000000000000" pitchFamily="65" charset="-120"/>
              <a:ea typeface="標楷體" panose="03000509000000000000" pitchFamily="65" charset="-120"/>
            </a:endParaRPr>
          </a:p>
        </p:txBody>
      </p:sp>
      <p:sp>
        <p:nvSpPr>
          <p:cNvPr id="8" name="矩形 7"/>
          <p:cNvSpPr/>
          <p:nvPr/>
        </p:nvSpPr>
        <p:spPr>
          <a:xfrm>
            <a:off x="519364"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勞務</a:t>
            </a:r>
            <a:r>
              <a:rPr lang="zh-TW" altLang="en-US" sz="2800" dirty="0" smtClean="0">
                <a:latin typeface="標楷體" panose="03000509000000000000" pitchFamily="65" charset="-120"/>
                <a:ea typeface="標楷體" panose="03000509000000000000" pitchFamily="65" charset="-120"/>
              </a:rPr>
              <a:t>契約</a:t>
            </a:r>
            <a:r>
              <a:rPr lang="en-US" altLang="zh-TW" sz="1200" dirty="0" smtClean="0">
                <a:latin typeface="標楷體" panose="03000509000000000000" pitchFamily="65" charset="-120"/>
                <a:ea typeface="標楷體" panose="03000509000000000000" pitchFamily="65" charset="-120"/>
              </a:rPr>
              <a:t>(109.06.30</a:t>
            </a:r>
            <a:r>
              <a:rPr lang="zh-TW" altLang="en-US" sz="1200" dirty="0" smtClean="0">
                <a:latin typeface="標楷體" panose="03000509000000000000" pitchFamily="65" charset="-120"/>
                <a:ea typeface="標楷體" panose="03000509000000000000" pitchFamily="65" charset="-120"/>
              </a:rPr>
              <a:t>版本</a:t>
            </a:r>
            <a:r>
              <a:rPr lang="en-US" altLang="zh-TW" sz="1200" dirty="0" smtClean="0">
                <a:latin typeface="標楷體" panose="03000509000000000000" pitchFamily="65" charset="-120"/>
                <a:ea typeface="標楷體" panose="03000509000000000000" pitchFamily="65" charset="-120"/>
              </a:rPr>
              <a:t>)</a:t>
            </a:r>
            <a:endParaRPr lang="zh-TW" altLang="en-US" sz="2800" dirty="0">
              <a:latin typeface="標楷體" panose="03000509000000000000" pitchFamily="65" charset="-120"/>
              <a:ea typeface="標楷體" panose="03000509000000000000" pitchFamily="65" charset="-120"/>
            </a:endParaRPr>
          </a:p>
        </p:txBody>
      </p:sp>
      <p:sp>
        <p:nvSpPr>
          <p:cNvPr id="21" name="矩形 20"/>
          <p:cNvSpPr/>
          <p:nvPr/>
        </p:nvSpPr>
        <p:spPr>
          <a:xfrm>
            <a:off x="4788023"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財物</a:t>
            </a:r>
            <a:r>
              <a:rPr lang="zh-TW" altLang="en-US" sz="2800" dirty="0" smtClean="0">
                <a:latin typeface="標楷體" panose="03000509000000000000" pitchFamily="65" charset="-120"/>
                <a:ea typeface="標楷體" panose="03000509000000000000" pitchFamily="65" charset="-120"/>
              </a:rPr>
              <a:t>契約</a:t>
            </a:r>
            <a:r>
              <a:rPr lang="en-US" altLang="zh-TW" sz="1200" dirty="0">
                <a:latin typeface="標楷體" panose="03000509000000000000" pitchFamily="65" charset="-120"/>
                <a:ea typeface="標楷體" panose="03000509000000000000" pitchFamily="65" charset="-120"/>
              </a:rPr>
              <a:t>(</a:t>
            </a:r>
            <a:r>
              <a:rPr lang="en-US" altLang="zh-TW" sz="1200" dirty="0" smtClean="0">
                <a:latin typeface="標楷體" panose="03000509000000000000" pitchFamily="65" charset="-120"/>
                <a:ea typeface="標楷體" panose="03000509000000000000" pitchFamily="65" charset="-120"/>
              </a:rPr>
              <a:t>109.01.15</a:t>
            </a:r>
            <a:r>
              <a:rPr lang="zh-TW" altLang="en-US" sz="1200" dirty="0" smtClean="0">
                <a:latin typeface="標楷體" panose="03000509000000000000" pitchFamily="65" charset="-120"/>
                <a:ea typeface="標楷體" panose="03000509000000000000" pitchFamily="65" charset="-120"/>
              </a:rPr>
              <a:t>版本</a:t>
            </a:r>
            <a:r>
              <a:rPr lang="en-US" altLang="zh-TW" sz="1200" dirty="0">
                <a:latin typeface="標楷體" panose="03000509000000000000" pitchFamily="65" charset="-120"/>
                <a:ea typeface="標楷體" panose="03000509000000000000" pitchFamily="65" charset="-120"/>
              </a:rPr>
              <a:t>)</a:t>
            </a:r>
            <a:endParaRPr lang="zh-TW" altLang="en-US" sz="1200" dirty="0">
              <a:latin typeface="標楷體" panose="03000509000000000000" pitchFamily="65" charset="-120"/>
              <a:ea typeface="標楷體" panose="03000509000000000000" pitchFamily="65" charset="-120"/>
            </a:endParaRPr>
          </a:p>
        </p:txBody>
      </p:sp>
      <p:sp>
        <p:nvSpPr>
          <p:cNvPr id="4" name="文字方塊 3"/>
          <p:cNvSpPr txBox="1"/>
          <p:nvPr/>
        </p:nvSpPr>
        <p:spPr>
          <a:xfrm>
            <a:off x="531156" y="1484784"/>
            <a:ext cx="3960000" cy="3939540"/>
          </a:xfrm>
          <a:prstGeom prst="rect">
            <a:avLst/>
          </a:prstGeom>
          <a:solidFill>
            <a:schemeClr val="bg1">
              <a:lumMod val="85000"/>
              <a:lumOff val="15000"/>
            </a:schemeClr>
          </a:solidFill>
        </p:spPr>
        <p:txBody>
          <a:bodyPr wrap="square" rtlCol="0">
            <a:spAutoFit/>
          </a:bodyPr>
          <a:lstStyle/>
          <a:p>
            <a:pPr>
              <a:spcAft>
                <a:spcPts val="1200"/>
              </a:spcAft>
            </a:pPr>
            <a:r>
              <a:rPr lang="zh-TW" altLang="zh-TW" sz="1600" b="1" dirty="0" smtClean="0">
                <a:latin typeface="標楷體" panose="03000509000000000000" pitchFamily="65" charset="-120"/>
                <a:ea typeface="標楷體" panose="03000509000000000000" pitchFamily="65" charset="-120"/>
              </a:rPr>
              <a:t>第三條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契約</a:t>
            </a:r>
            <a:r>
              <a:rPr lang="zh-TW" altLang="zh-TW" sz="1600" b="1" dirty="0">
                <a:latin typeface="標楷體" panose="03000509000000000000" pitchFamily="65" charset="-120"/>
                <a:ea typeface="標楷體" panose="03000509000000000000" pitchFamily="65" charset="-120"/>
              </a:rPr>
              <a:t>價金之</a:t>
            </a:r>
            <a:r>
              <a:rPr lang="zh-TW" altLang="zh-TW" sz="1600" b="1" dirty="0" smtClean="0">
                <a:latin typeface="標楷體" panose="03000509000000000000" pitchFamily="65" charset="-120"/>
                <a:ea typeface="標楷體" panose="03000509000000000000" pitchFamily="65" charset="-120"/>
              </a:rPr>
              <a:t>給付</a:t>
            </a:r>
            <a:r>
              <a:rPr lang="zh-TW" altLang="en-US" sz="1600" b="1" dirty="0" smtClean="0">
                <a:latin typeface="標楷體" panose="03000509000000000000" pitchFamily="65" charset="-120"/>
                <a:ea typeface="標楷體" panose="03000509000000000000" pitchFamily="65" charset="-120"/>
              </a:rPr>
              <a:t>（</a:t>
            </a:r>
            <a:r>
              <a:rPr lang="zh-TW" altLang="en-US" sz="1600" b="1" dirty="0" smtClean="0">
                <a:solidFill>
                  <a:srgbClr val="FF0000"/>
                </a:solidFill>
                <a:latin typeface="標楷體" panose="03000509000000000000" pitchFamily="65" charset="-120"/>
                <a:ea typeface="標楷體" panose="03000509000000000000" pitchFamily="65" charset="-120"/>
              </a:rPr>
              <a:t>必填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1200"/>
              </a:spcBef>
              <a:spcAft>
                <a:spcPts val="600"/>
              </a:spcAft>
            </a:pPr>
            <a:r>
              <a:rPr lang="zh-TW" altLang="en-US" sz="1600" b="1" dirty="0">
                <a:latin typeface="標楷體" panose="03000509000000000000" pitchFamily="65" charset="-120"/>
                <a:ea typeface="標楷體" panose="03000509000000000000" pitchFamily="65" charset="-120"/>
              </a:rPr>
              <a:t>契約價金結算方式</a:t>
            </a: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由機關衡酌個案情形於招標時勾選</a:t>
            </a:r>
            <a:r>
              <a:rPr lang="en-US" altLang="zh-TW" sz="1600" b="1" dirty="0">
                <a:latin typeface="標楷體" panose="03000509000000000000" pitchFamily="65" charset="-120"/>
                <a:ea typeface="標楷體" panose="03000509000000000000" pitchFamily="65" charset="-120"/>
              </a:rPr>
              <a:t>)</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1200"/>
              </a:spcBef>
            </a:pPr>
            <a:r>
              <a:rPr lang="zh-TW" altLang="en-US" sz="1400" b="1" dirty="0">
                <a:latin typeface="標楷體" panose="03000509000000000000" pitchFamily="65" charset="-120"/>
                <a:ea typeface="標楷體" panose="03000509000000000000" pitchFamily="65" charset="-120"/>
              </a:rPr>
              <a:t>□總包價法</a:t>
            </a:r>
            <a:r>
              <a:rPr lang="zh-TW" altLang="en-US" sz="1400" b="1" dirty="0" smtClean="0">
                <a:latin typeface="標楷體" panose="03000509000000000000" pitchFamily="65" charset="-120"/>
                <a:ea typeface="標楷體" panose="03000509000000000000" pitchFamily="65" charset="-120"/>
              </a:rPr>
              <a:t>。</a:t>
            </a:r>
            <a:endParaRPr lang="en-US" altLang="zh-TW" sz="1400" b="1" dirty="0" smtClean="0">
              <a:latin typeface="標楷體" panose="03000509000000000000" pitchFamily="65" charset="-120"/>
              <a:ea typeface="標楷體" panose="03000509000000000000" pitchFamily="65" charset="-120"/>
            </a:endParaRPr>
          </a:p>
          <a:p>
            <a:pPr>
              <a:spcBef>
                <a:spcPts val="1200"/>
              </a:spcBef>
            </a:pPr>
            <a:r>
              <a:rPr lang="zh-TW" altLang="en-US" sz="1400" b="1" dirty="0">
                <a:latin typeface="標楷體" panose="03000509000000000000" pitchFamily="65" charset="-120"/>
                <a:ea typeface="標楷體" panose="03000509000000000000" pitchFamily="65" charset="-120"/>
              </a:rPr>
              <a:t>□單價計算法</a:t>
            </a:r>
            <a:r>
              <a:rPr lang="zh-TW" altLang="en-US" sz="1400" b="1" dirty="0" smtClean="0">
                <a:latin typeface="標楷體" panose="03000509000000000000" pitchFamily="65" charset="-120"/>
                <a:ea typeface="標楷體" panose="03000509000000000000" pitchFamily="65" charset="-120"/>
              </a:rPr>
              <a:t>。</a:t>
            </a:r>
            <a:endParaRPr lang="en-US" altLang="zh-TW" sz="1400" b="1" dirty="0" smtClean="0">
              <a:latin typeface="標楷體" panose="03000509000000000000" pitchFamily="65" charset="-120"/>
              <a:ea typeface="標楷體" panose="03000509000000000000" pitchFamily="65" charset="-120"/>
            </a:endParaRPr>
          </a:p>
          <a:p>
            <a:pPr>
              <a:spcBef>
                <a:spcPts val="1200"/>
              </a:spcBef>
            </a:pPr>
            <a:r>
              <a:rPr lang="zh-TW" altLang="zh-TW" sz="1400" b="1" dirty="0">
                <a:solidFill>
                  <a:schemeClr val="bg2">
                    <a:lumMod val="50000"/>
                    <a:lumOff val="50000"/>
                  </a:schemeClr>
                </a:solidFill>
                <a:latin typeface="標楷體" panose="03000509000000000000" pitchFamily="65" charset="-120"/>
                <a:ea typeface="標楷體" panose="03000509000000000000" pitchFamily="65" charset="-120"/>
              </a:rPr>
              <a:t>□服務成本加公費法</a:t>
            </a:r>
            <a:r>
              <a:rPr lang="zh-TW" altLang="zh-TW" sz="1400" b="1" dirty="0" smtClean="0">
                <a:solidFill>
                  <a:schemeClr val="bg2">
                    <a:lumMod val="50000"/>
                    <a:lumOff val="50000"/>
                  </a:schemeClr>
                </a:solidFill>
                <a:latin typeface="標楷體" panose="03000509000000000000" pitchFamily="65" charset="-120"/>
                <a:ea typeface="標楷體" panose="03000509000000000000" pitchFamily="65" charset="-120"/>
              </a:rPr>
              <a:t>。</a:t>
            </a:r>
            <a:endParaRPr lang="en-US" altLang="zh-TW" sz="1400" b="1" dirty="0" smtClean="0">
              <a:solidFill>
                <a:schemeClr val="bg2">
                  <a:lumMod val="50000"/>
                  <a:lumOff val="50000"/>
                </a:schemeClr>
              </a:solidFill>
              <a:latin typeface="標楷體" panose="03000509000000000000" pitchFamily="65" charset="-120"/>
              <a:ea typeface="標楷體" panose="03000509000000000000" pitchFamily="65" charset="-120"/>
            </a:endParaRPr>
          </a:p>
          <a:p>
            <a:pPr>
              <a:spcBef>
                <a:spcPts val="1200"/>
              </a:spcBef>
            </a:pPr>
            <a:r>
              <a:rPr lang="zh-TW" altLang="zh-TW" sz="1400" b="1" dirty="0" smtClean="0">
                <a:solidFill>
                  <a:schemeClr val="bg2">
                    <a:lumMod val="50000"/>
                    <a:lumOff val="50000"/>
                  </a:schemeClr>
                </a:solidFill>
                <a:latin typeface="標楷體" panose="03000509000000000000" pitchFamily="65" charset="-120"/>
                <a:ea typeface="標楷體" panose="03000509000000000000" pitchFamily="65" charset="-120"/>
              </a:rPr>
              <a:t>□</a:t>
            </a:r>
            <a:r>
              <a:rPr lang="zh-TW" altLang="zh-TW" sz="1400" b="1" dirty="0">
                <a:solidFill>
                  <a:schemeClr val="bg2">
                    <a:lumMod val="50000"/>
                    <a:lumOff val="50000"/>
                  </a:schemeClr>
                </a:solidFill>
                <a:latin typeface="標楷體" panose="03000509000000000000" pitchFamily="65" charset="-120"/>
                <a:ea typeface="標楷體" panose="03000509000000000000" pitchFamily="65" charset="-120"/>
              </a:rPr>
              <a:t>按月計酬法</a:t>
            </a:r>
            <a:r>
              <a:rPr lang="zh-TW" altLang="zh-TW" sz="1400" b="1" dirty="0" smtClean="0">
                <a:solidFill>
                  <a:schemeClr val="bg2">
                    <a:lumMod val="50000"/>
                    <a:lumOff val="50000"/>
                  </a:schemeClr>
                </a:solidFill>
                <a:latin typeface="標楷體" panose="03000509000000000000" pitchFamily="65" charset="-120"/>
                <a:ea typeface="標楷體" panose="03000509000000000000" pitchFamily="65" charset="-120"/>
              </a:rPr>
              <a:t>。</a:t>
            </a:r>
            <a:endParaRPr lang="en-US" altLang="zh-TW" sz="1400" b="1" dirty="0" smtClean="0">
              <a:solidFill>
                <a:schemeClr val="bg2">
                  <a:lumMod val="50000"/>
                  <a:lumOff val="50000"/>
                </a:schemeClr>
              </a:solidFill>
              <a:latin typeface="標楷體" panose="03000509000000000000" pitchFamily="65" charset="-120"/>
              <a:ea typeface="標楷體" panose="03000509000000000000" pitchFamily="65" charset="-120"/>
            </a:endParaRPr>
          </a:p>
          <a:p>
            <a:pPr>
              <a:spcBef>
                <a:spcPts val="1200"/>
              </a:spcBef>
            </a:pPr>
            <a:r>
              <a:rPr lang="zh-TW" altLang="zh-TW" sz="1400" b="1" dirty="0">
                <a:solidFill>
                  <a:schemeClr val="bg2">
                    <a:lumMod val="50000"/>
                    <a:lumOff val="50000"/>
                  </a:schemeClr>
                </a:solidFill>
                <a:latin typeface="標楷體" panose="03000509000000000000" pitchFamily="65" charset="-120"/>
                <a:ea typeface="標楷體" panose="03000509000000000000" pitchFamily="65" charset="-120"/>
              </a:rPr>
              <a:t>□按日計酬法</a:t>
            </a:r>
            <a:r>
              <a:rPr lang="zh-TW" altLang="zh-TW" sz="1400" b="1" dirty="0" smtClean="0">
                <a:solidFill>
                  <a:schemeClr val="bg2">
                    <a:lumMod val="50000"/>
                    <a:lumOff val="50000"/>
                  </a:schemeClr>
                </a:solidFill>
                <a:latin typeface="標楷體" panose="03000509000000000000" pitchFamily="65" charset="-120"/>
                <a:ea typeface="標楷體" panose="03000509000000000000" pitchFamily="65" charset="-120"/>
              </a:rPr>
              <a:t>。</a:t>
            </a:r>
            <a:endParaRPr lang="en-US" altLang="zh-TW" sz="1400" b="1" dirty="0" smtClean="0">
              <a:solidFill>
                <a:schemeClr val="bg2">
                  <a:lumMod val="50000"/>
                  <a:lumOff val="50000"/>
                </a:schemeClr>
              </a:solidFill>
              <a:latin typeface="標楷體" panose="03000509000000000000" pitchFamily="65" charset="-120"/>
              <a:ea typeface="標楷體" panose="03000509000000000000" pitchFamily="65" charset="-120"/>
            </a:endParaRPr>
          </a:p>
          <a:p>
            <a:pPr>
              <a:spcBef>
                <a:spcPts val="1200"/>
              </a:spcBef>
            </a:pPr>
            <a:r>
              <a:rPr lang="zh-TW" altLang="zh-TW" sz="1400" b="1" dirty="0">
                <a:solidFill>
                  <a:schemeClr val="bg2">
                    <a:lumMod val="50000"/>
                    <a:lumOff val="50000"/>
                  </a:schemeClr>
                </a:solidFill>
                <a:latin typeface="標楷體" panose="03000509000000000000" pitchFamily="65" charset="-120"/>
                <a:ea typeface="標楷體" panose="03000509000000000000" pitchFamily="65" charset="-120"/>
              </a:rPr>
              <a:t>□按時計酬法</a:t>
            </a:r>
            <a:r>
              <a:rPr lang="zh-TW" altLang="zh-TW" sz="1400" b="1" dirty="0" smtClean="0">
                <a:solidFill>
                  <a:schemeClr val="bg2">
                    <a:lumMod val="50000"/>
                    <a:lumOff val="50000"/>
                  </a:schemeClr>
                </a:solidFill>
                <a:latin typeface="標楷體" panose="03000509000000000000" pitchFamily="65" charset="-120"/>
                <a:ea typeface="標楷體" panose="03000509000000000000" pitchFamily="65" charset="-120"/>
              </a:rPr>
              <a:t>。</a:t>
            </a:r>
            <a:endParaRPr lang="en-US" altLang="zh-TW" sz="1400" b="1" dirty="0" smtClean="0">
              <a:solidFill>
                <a:schemeClr val="bg2">
                  <a:lumMod val="50000"/>
                  <a:lumOff val="50000"/>
                </a:schemeClr>
              </a:solidFill>
              <a:latin typeface="標楷體" panose="03000509000000000000" pitchFamily="65" charset="-120"/>
              <a:ea typeface="標楷體" panose="03000509000000000000" pitchFamily="65" charset="-120"/>
            </a:endParaRPr>
          </a:p>
          <a:p>
            <a:pPr>
              <a:spcBef>
                <a:spcPts val="1200"/>
              </a:spcBef>
            </a:pPr>
            <a:r>
              <a:rPr lang="zh-TW" altLang="zh-TW" sz="1400" b="1" dirty="0">
                <a:solidFill>
                  <a:schemeClr val="bg2">
                    <a:lumMod val="50000"/>
                    <a:lumOff val="50000"/>
                  </a:schemeClr>
                </a:solidFill>
                <a:latin typeface="標楷體" panose="03000509000000000000" pitchFamily="65" charset="-120"/>
                <a:ea typeface="標楷體" panose="03000509000000000000" pitchFamily="65" charset="-120"/>
              </a:rPr>
              <a:t>□年終獎金</a:t>
            </a:r>
            <a:r>
              <a:rPr lang="zh-TW" altLang="zh-TW" sz="1400" b="1" dirty="0">
                <a:solidFill>
                  <a:schemeClr val="bg2">
                    <a:lumMod val="75000"/>
                    <a:lumOff val="25000"/>
                  </a:schemeClr>
                </a:solidFill>
                <a:latin typeface="標楷體" panose="03000509000000000000" pitchFamily="65" charset="-120"/>
                <a:ea typeface="標楷體" panose="03000509000000000000" pitchFamily="65" charset="-120"/>
              </a:rPr>
              <a:t>。</a:t>
            </a:r>
            <a:endParaRPr lang="en-US" altLang="zh-TW" sz="1400" b="1" dirty="0" smtClean="0">
              <a:solidFill>
                <a:schemeClr val="bg2">
                  <a:lumMod val="75000"/>
                  <a:lumOff val="25000"/>
                </a:schemeClr>
              </a:solidFill>
              <a:latin typeface="標楷體" panose="03000509000000000000" pitchFamily="65" charset="-120"/>
              <a:ea typeface="標楷體" panose="03000509000000000000" pitchFamily="65" charset="-120"/>
            </a:endParaRPr>
          </a:p>
        </p:txBody>
      </p:sp>
      <p:sp>
        <p:nvSpPr>
          <p:cNvPr id="22" name="文字方塊 21"/>
          <p:cNvSpPr txBox="1"/>
          <p:nvPr/>
        </p:nvSpPr>
        <p:spPr>
          <a:xfrm>
            <a:off x="4788023" y="1484786"/>
            <a:ext cx="3960000" cy="2985433"/>
          </a:xfrm>
          <a:prstGeom prst="rect">
            <a:avLst/>
          </a:prstGeom>
          <a:solidFill>
            <a:schemeClr val="bg1">
              <a:lumMod val="85000"/>
              <a:lumOff val="15000"/>
            </a:schemeClr>
          </a:solidFill>
        </p:spPr>
        <p:txBody>
          <a:bodyPr wrap="square" rtlCol="0">
            <a:spAutoFit/>
          </a:bodyPr>
          <a:lstStyle/>
          <a:p>
            <a:pPr>
              <a:spcAft>
                <a:spcPts val="1200"/>
              </a:spcAft>
            </a:pPr>
            <a:r>
              <a:rPr lang="zh-TW" altLang="zh-TW" sz="1600" b="1" dirty="0" smtClean="0">
                <a:latin typeface="標楷體" panose="03000509000000000000" pitchFamily="65" charset="-120"/>
                <a:ea typeface="標楷體" panose="03000509000000000000" pitchFamily="65" charset="-120"/>
              </a:rPr>
              <a:t>第三條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契約</a:t>
            </a:r>
            <a:r>
              <a:rPr lang="zh-TW" altLang="zh-TW" sz="1600" b="1" dirty="0">
                <a:latin typeface="標楷體" panose="03000509000000000000" pitchFamily="65" charset="-120"/>
                <a:ea typeface="標楷體" panose="03000509000000000000" pitchFamily="65" charset="-120"/>
              </a:rPr>
              <a:t>價金之</a:t>
            </a:r>
            <a:r>
              <a:rPr lang="zh-TW" altLang="zh-TW" sz="1600" b="1" dirty="0" smtClean="0">
                <a:latin typeface="標楷體" panose="03000509000000000000" pitchFamily="65" charset="-120"/>
                <a:ea typeface="標楷體" panose="03000509000000000000" pitchFamily="65" charset="-120"/>
              </a:rPr>
              <a:t>給付</a:t>
            </a:r>
            <a:r>
              <a:rPr lang="zh-TW" altLang="en-US" sz="1600" b="1" dirty="0" smtClean="0">
                <a:latin typeface="標楷體" panose="03000509000000000000" pitchFamily="65" charset="-120"/>
                <a:ea typeface="標楷體" panose="03000509000000000000" pitchFamily="65" charset="-120"/>
              </a:rPr>
              <a:t>（</a:t>
            </a:r>
            <a:r>
              <a:rPr lang="zh-TW" altLang="en-US" sz="1600" b="1" dirty="0" smtClean="0">
                <a:solidFill>
                  <a:srgbClr val="FF0000"/>
                </a:solidFill>
                <a:latin typeface="標楷體" panose="03000509000000000000" pitchFamily="65" charset="-120"/>
                <a:ea typeface="標楷體" panose="03000509000000000000" pitchFamily="65" charset="-120"/>
              </a:rPr>
              <a:t>必填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1200"/>
              </a:spcBef>
              <a:spcAft>
                <a:spcPts val="600"/>
              </a:spcAft>
            </a:pPr>
            <a:r>
              <a:rPr lang="zh-TW" altLang="en-US" sz="1600" b="1" dirty="0">
                <a:latin typeface="標楷體" panose="03000509000000000000" pitchFamily="65" charset="-120"/>
                <a:ea typeface="標楷體" panose="03000509000000000000" pitchFamily="65" charset="-120"/>
              </a:rPr>
              <a:t>契約價金結算方式</a:t>
            </a: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由機關衡酌個案情形於招標時勾選</a:t>
            </a:r>
            <a:r>
              <a:rPr lang="en-US" altLang="zh-TW" sz="1600" b="1" dirty="0">
                <a:latin typeface="標楷體" panose="03000509000000000000" pitchFamily="65" charset="-120"/>
                <a:ea typeface="標楷體" panose="03000509000000000000" pitchFamily="65" charset="-120"/>
              </a:rPr>
              <a:t>)</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1200"/>
              </a:spcBef>
            </a:pPr>
            <a:r>
              <a:rPr lang="zh-TW" altLang="zh-TW" sz="1400" b="1" dirty="0">
                <a:latin typeface="標楷體" panose="03000509000000000000" pitchFamily="65" charset="-120"/>
                <a:ea typeface="標楷體" panose="03000509000000000000" pitchFamily="65" charset="-120"/>
              </a:rPr>
              <a:t>□依契約價金總額結算。</a:t>
            </a:r>
            <a:endParaRPr lang="en-US" altLang="zh-TW" sz="1400" b="1" dirty="0">
              <a:latin typeface="標楷體" panose="03000509000000000000" pitchFamily="65" charset="-120"/>
              <a:ea typeface="標楷體" panose="03000509000000000000" pitchFamily="65" charset="-120"/>
            </a:endParaRPr>
          </a:p>
          <a:p>
            <a:pPr>
              <a:spcBef>
                <a:spcPts val="1200"/>
              </a:spcBef>
            </a:pPr>
            <a:r>
              <a:rPr lang="zh-TW" altLang="zh-TW" sz="1400" b="1" dirty="0">
                <a:latin typeface="標楷體" panose="03000509000000000000" pitchFamily="65" charset="-120"/>
                <a:ea typeface="標楷體" panose="03000509000000000000" pitchFamily="65" charset="-120"/>
              </a:rPr>
              <a:t>□依實際供應之項目及數量結算</a:t>
            </a:r>
            <a:r>
              <a:rPr lang="zh-TW" altLang="en-US" sz="1400" b="1" dirty="0">
                <a:latin typeface="標楷體" panose="03000509000000000000" pitchFamily="65" charset="-120"/>
                <a:ea typeface="標楷體" panose="03000509000000000000" pitchFamily="65" charset="-120"/>
              </a:rPr>
              <a:t>。</a:t>
            </a:r>
            <a:endParaRPr lang="en-US" altLang="zh-TW" sz="1400" b="1" dirty="0">
              <a:latin typeface="標楷體" panose="03000509000000000000" pitchFamily="65" charset="-120"/>
              <a:ea typeface="標楷體" panose="03000509000000000000" pitchFamily="65" charset="-120"/>
            </a:endParaRPr>
          </a:p>
          <a:p>
            <a:pPr>
              <a:spcBef>
                <a:spcPts val="1200"/>
              </a:spcBef>
            </a:pPr>
            <a:r>
              <a:rPr lang="zh-TW" altLang="en-US" sz="1400" b="1" dirty="0">
                <a:latin typeface="標楷體" panose="03000509000000000000" pitchFamily="65" charset="-120"/>
                <a:ea typeface="標楷體" panose="03000509000000000000" pitchFamily="65" charset="-120"/>
              </a:rPr>
              <a:t>□部分依契約價金總額結算，部分依實際</a:t>
            </a:r>
            <a:r>
              <a:rPr lang="zh-TW" altLang="en-US" sz="1400" b="1" dirty="0" smtClean="0">
                <a:latin typeface="標楷體" panose="03000509000000000000" pitchFamily="65" charset="-120"/>
                <a:ea typeface="標楷體" panose="03000509000000000000" pitchFamily="65" charset="-120"/>
              </a:rPr>
              <a:t>供應</a:t>
            </a:r>
            <a:r>
              <a:rPr lang="en-US" altLang="zh-TW" sz="1400" b="1" dirty="0" smtClean="0">
                <a:latin typeface="標楷體" panose="03000509000000000000" pitchFamily="65" charset="-120"/>
                <a:ea typeface="標楷體" panose="03000509000000000000" pitchFamily="65" charset="-120"/>
              </a:rPr>
              <a:t/>
            </a:r>
            <a:br>
              <a:rPr lang="en-US" altLang="zh-TW" sz="1400" b="1" dirty="0" smtClean="0">
                <a:latin typeface="標楷體" panose="03000509000000000000" pitchFamily="65" charset="-120"/>
                <a:ea typeface="標楷體" panose="03000509000000000000" pitchFamily="65" charset="-120"/>
              </a:rPr>
            </a:br>
            <a:r>
              <a:rPr lang="zh-TW" altLang="en-US" sz="1400" b="1" dirty="0" smtClean="0">
                <a:latin typeface="標楷體" panose="03000509000000000000" pitchFamily="65" charset="-120"/>
                <a:ea typeface="標楷體" panose="03000509000000000000" pitchFamily="65" charset="-120"/>
              </a:rPr>
              <a:t>　之</a:t>
            </a:r>
            <a:r>
              <a:rPr lang="zh-TW" altLang="en-US" sz="1400" b="1" dirty="0">
                <a:latin typeface="標楷體" panose="03000509000000000000" pitchFamily="65" charset="-120"/>
                <a:ea typeface="標楷體" panose="03000509000000000000" pitchFamily="65" charset="-120"/>
              </a:rPr>
              <a:t>項目及數量結算。</a:t>
            </a:r>
            <a:endParaRPr lang="en-US" altLang="zh-TW" sz="1400" b="1" dirty="0">
              <a:latin typeface="標楷體" panose="03000509000000000000" pitchFamily="65" charset="-120"/>
              <a:ea typeface="標楷體" panose="03000509000000000000" pitchFamily="65" charset="-120"/>
            </a:endParaRPr>
          </a:p>
          <a:p>
            <a:pPr>
              <a:spcBef>
                <a:spcPts val="1200"/>
              </a:spcBef>
            </a:pPr>
            <a:r>
              <a:rPr lang="zh-TW" altLang="en-US" sz="1400" b="1" dirty="0" smtClean="0">
                <a:solidFill>
                  <a:schemeClr val="bg2">
                    <a:lumMod val="50000"/>
                    <a:lumOff val="50000"/>
                  </a:schemeClr>
                </a:solidFill>
                <a:latin typeface="標楷體" panose="03000509000000000000" pitchFamily="65" charset="-120"/>
                <a:ea typeface="標楷體" panose="03000509000000000000" pitchFamily="65" charset="-120"/>
              </a:rPr>
              <a:t>□</a:t>
            </a:r>
            <a:r>
              <a:rPr lang="zh-TW" altLang="en-US" sz="1400" b="1" dirty="0">
                <a:solidFill>
                  <a:schemeClr val="bg2">
                    <a:lumMod val="50000"/>
                    <a:lumOff val="50000"/>
                  </a:schemeClr>
                </a:solidFill>
                <a:latin typeface="標楷體" panose="03000509000000000000" pitchFamily="65" charset="-120"/>
                <a:ea typeface="標楷體" panose="03000509000000000000" pitchFamily="65" charset="-120"/>
              </a:rPr>
              <a:t>其他：視個案特性需要載</a:t>
            </a:r>
            <a:r>
              <a:rPr lang="zh-TW" altLang="en-US" sz="1400" b="1" dirty="0" smtClean="0">
                <a:solidFill>
                  <a:schemeClr val="bg2">
                    <a:lumMod val="50000"/>
                    <a:lumOff val="50000"/>
                  </a:schemeClr>
                </a:solidFill>
                <a:latin typeface="標楷體" panose="03000509000000000000" pitchFamily="65" charset="-120"/>
                <a:ea typeface="標楷體" panose="03000509000000000000" pitchFamily="65" charset="-120"/>
              </a:rPr>
              <a:t>明。</a:t>
            </a:r>
            <a:endParaRPr lang="en-US" altLang="zh-TW" sz="1400" b="1" dirty="0">
              <a:solidFill>
                <a:schemeClr val="bg2">
                  <a:lumMod val="50000"/>
                  <a:lumOff val="50000"/>
                </a:schemeClr>
              </a:solidFill>
              <a:latin typeface="標楷體" panose="03000509000000000000" pitchFamily="65" charset="-120"/>
              <a:ea typeface="標楷體" panose="03000509000000000000" pitchFamily="65" charset="-120"/>
            </a:endParaRPr>
          </a:p>
        </p:txBody>
      </p:sp>
      <p:sp>
        <p:nvSpPr>
          <p:cNvPr id="3" name="文字方塊 2"/>
          <p:cNvSpPr txBox="1"/>
          <p:nvPr/>
        </p:nvSpPr>
        <p:spPr>
          <a:xfrm>
            <a:off x="0" y="5949280"/>
            <a:ext cx="9144000" cy="400110"/>
          </a:xfrm>
          <a:prstGeom prst="rect">
            <a:avLst/>
          </a:prstGeom>
          <a:noFill/>
        </p:spPr>
        <p:txBody>
          <a:bodyPr wrap="square" rtlCol="0">
            <a:spAutoFit/>
          </a:bodyPr>
          <a:lstStyle/>
          <a:p>
            <a:pPr algn="ctr"/>
            <a:r>
              <a:rPr lang="zh-TW" altLang="en-US" sz="2000" b="1" i="1" dirty="0">
                <a:solidFill>
                  <a:srgbClr val="00B050"/>
                </a:solidFill>
                <a:latin typeface="標楷體" panose="03000509000000000000" pitchFamily="65" charset="-120"/>
                <a:ea typeface="標楷體" panose="03000509000000000000" pitchFamily="65" charset="-120"/>
              </a:rPr>
              <a:t>契約價金給付方式將影響後續驗收結報程序</a:t>
            </a:r>
          </a:p>
        </p:txBody>
      </p:sp>
      <p:sp>
        <p:nvSpPr>
          <p:cNvPr id="6" name="投影片編號版面配置區 5"/>
          <p:cNvSpPr>
            <a:spLocks noGrp="1"/>
          </p:cNvSpPr>
          <p:nvPr>
            <p:ph type="sldNum" sz="quarter" idx="12"/>
          </p:nvPr>
        </p:nvSpPr>
        <p:spPr>
          <a:xfrm>
            <a:off x="8153400" y="6492877"/>
            <a:ext cx="990600" cy="365125"/>
          </a:xfrm>
        </p:spPr>
        <p:txBody>
          <a:bodyPr/>
          <a:lstStyle/>
          <a:p>
            <a:fld id="{BA180C71-5188-449A-AFF2-FA152B4CECC9}" type="slidenum">
              <a:rPr lang="zh-TW" altLang="en-US" b="1" smtClean="0">
                <a:latin typeface="標楷體" panose="03000509000000000000" pitchFamily="65" charset="-120"/>
                <a:ea typeface="標楷體" panose="03000509000000000000" pitchFamily="65" charset="-120"/>
              </a:rPr>
              <a:t>5</a:t>
            </a:fld>
            <a:r>
              <a:rPr lang="en-US" altLang="zh-TW" b="1" dirty="0" smtClean="0">
                <a:latin typeface="標楷體" panose="03000509000000000000" pitchFamily="65" charset="-120"/>
                <a:ea typeface="標楷體" panose="03000509000000000000" pitchFamily="65" charset="-120"/>
              </a:rPr>
              <a:t>/17</a:t>
            </a:r>
            <a:endParaRPr lang="zh-TW" altLang="en-US" b="1" dirty="0">
              <a:latin typeface="標楷體" panose="03000509000000000000" pitchFamily="65" charset="-120"/>
              <a:ea typeface="標楷體" panose="03000509000000000000" pitchFamily="65" charset="-120"/>
            </a:endParaRPr>
          </a:p>
        </p:txBody>
      </p:sp>
      <p:sp>
        <p:nvSpPr>
          <p:cNvPr id="7" name="文字方塊 6"/>
          <p:cNvSpPr txBox="1"/>
          <p:nvPr/>
        </p:nvSpPr>
        <p:spPr>
          <a:xfrm>
            <a:off x="4788025" y="4725146"/>
            <a:ext cx="3959999" cy="830997"/>
          </a:xfrm>
          <a:prstGeom prst="rect">
            <a:avLst/>
          </a:prstGeom>
          <a:solidFill>
            <a:schemeClr val="bg1">
              <a:lumMod val="85000"/>
              <a:lumOff val="15000"/>
            </a:schemeClr>
          </a:solidFill>
          <a:ln>
            <a:noFill/>
          </a:ln>
        </p:spPr>
        <p:txBody>
          <a:bodyPr wrap="square" rtlCol="0">
            <a:spAutoFit/>
          </a:bodyPr>
          <a:lstStyle/>
          <a:p>
            <a:r>
              <a:rPr lang="zh-TW" altLang="en-US" sz="1600" b="1" i="1" dirty="0" smtClean="0">
                <a:solidFill>
                  <a:srgbClr val="00B050"/>
                </a:solidFill>
                <a:latin typeface="標楷體" panose="03000509000000000000" pitchFamily="65" charset="-120"/>
                <a:ea typeface="標楷體" panose="03000509000000000000" pitchFamily="65" charset="-120"/>
              </a:rPr>
              <a:t>註釋：</a:t>
            </a:r>
            <a:endParaRPr lang="en-US" altLang="zh-TW" sz="1600" b="1" i="1" dirty="0" smtClean="0">
              <a:solidFill>
                <a:srgbClr val="00B050"/>
              </a:solidFill>
              <a:latin typeface="標楷體" panose="03000509000000000000" pitchFamily="65" charset="-120"/>
              <a:ea typeface="標楷體" panose="03000509000000000000" pitchFamily="65" charset="-120"/>
            </a:endParaRPr>
          </a:p>
          <a:p>
            <a:r>
              <a:rPr lang="zh-TW" altLang="en-US" sz="1600" b="1" i="1" dirty="0" smtClean="0">
                <a:solidFill>
                  <a:srgbClr val="00B050"/>
                </a:solidFill>
                <a:latin typeface="標楷體" panose="03000509000000000000" pitchFamily="65" charset="-120"/>
                <a:ea typeface="標楷體" panose="03000509000000000000" pitchFamily="65" charset="-120"/>
              </a:rPr>
              <a:t>採部分總價部分實作結算者，應</a:t>
            </a:r>
            <a:r>
              <a:rPr lang="zh-TW" altLang="en-US" sz="1600" b="1" i="1" dirty="0">
                <a:solidFill>
                  <a:srgbClr val="00B050"/>
                </a:solidFill>
                <a:latin typeface="標楷體" panose="03000509000000000000" pitchFamily="65" charset="-120"/>
                <a:ea typeface="標楷體" panose="03000509000000000000" pitchFamily="65" charset="-120"/>
              </a:rPr>
              <a:t>於招標文件內載明</a:t>
            </a:r>
            <a:r>
              <a:rPr lang="zh-TW" altLang="en-US" sz="1600" b="1" i="1" dirty="0" smtClean="0">
                <a:solidFill>
                  <a:srgbClr val="00B050"/>
                </a:solidFill>
                <a:latin typeface="標楷體" panose="03000509000000000000" pitchFamily="65" charset="-120"/>
                <a:ea typeface="標楷體" panose="03000509000000000000" pitchFamily="65" charset="-120"/>
              </a:rPr>
              <a:t>採實作數量結算之項目。</a:t>
            </a:r>
            <a:endParaRPr lang="zh-TW" altLang="en-US" sz="1600" b="1" i="1" dirty="0">
              <a:solidFill>
                <a:srgbClr val="00B050"/>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8123790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7924800" cy="634082"/>
          </a:xfrm>
        </p:spPr>
        <p:txBody>
          <a:bodyPr/>
          <a:lstStyle/>
          <a:p>
            <a:pPr marL="514350" indent="-514350">
              <a:buFont typeface="+mj-ea"/>
              <a:buAutoNum type="ea1ChtPeriod" startAt="2"/>
            </a:pPr>
            <a:r>
              <a:rPr lang="zh-TW" altLang="en-US" dirty="0" smtClean="0">
                <a:latin typeface="標楷體" panose="03000509000000000000" pitchFamily="65" charset="-120"/>
                <a:ea typeface="標楷體" panose="03000509000000000000" pitchFamily="65" charset="-120"/>
              </a:rPr>
              <a:t>契約內容填寫摘要說明</a:t>
            </a:r>
            <a:r>
              <a:rPr lang="en-US" altLang="zh-TW" sz="2000" dirty="0" smtClean="0">
                <a:solidFill>
                  <a:srgbClr val="FFFFFF"/>
                </a:solidFill>
                <a:latin typeface="標楷體" panose="03000509000000000000" pitchFamily="65" charset="-120"/>
                <a:ea typeface="標楷體" panose="03000509000000000000" pitchFamily="65" charset="-120"/>
              </a:rPr>
              <a:t>(4/11</a:t>
            </a:r>
            <a:r>
              <a:rPr lang="en-US" altLang="zh-TW" sz="2000" dirty="0">
                <a:solidFill>
                  <a:srgbClr val="FFFFFF"/>
                </a:solidFill>
                <a:latin typeface="標楷體" panose="03000509000000000000" pitchFamily="65" charset="-120"/>
                <a:ea typeface="標楷體" panose="03000509000000000000" pitchFamily="65" charset="-120"/>
              </a:rPr>
              <a:t>)</a:t>
            </a:r>
            <a:endParaRPr lang="zh-TW" altLang="en-US" dirty="0">
              <a:latin typeface="標楷體" panose="03000509000000000000" pitchFamily="65" charset="-120"/>
              <a:ea typeface="標楷體" panose="03000509000000000000" pitchFamily="65" charset="-120"/>
            </a:endParaRPr>
          </a:p>
        </p:txBody>
      </p:sp>
      <p:sp>
        <p:nvSpPr>
          <p:cNvPr id="8" name="矩形 7"/>
          <p:cNvSpPr/>
          <p:nvPr/>
        </p:nvSpPr>
        <p:spPr>
          <a:xfrm>
            <a:off x="519364"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勞務</a:t>
            </a:r>
            <a:r>
              <a:rPr lang="zh-TW" altLang="en-US" sz="2800" dirty="0" smtClean="0">
                <a:latin typeface="標楷體" panose="03000509000000000000" pitchFamily="65" charset="-120"/>
                <a:ea typeface="標楷體" panose="03000509000000000000" pitchFamily="65" charset="-120"/>
              </a:rPr>
              <a:t>契約</a:t>
            </a:r>
            <a:r>
              <a:rPr lang="en-US" altLang="zh-TW" sz="1200" dirty="0" smtClean="0">
                <a:latin typeface="標楷體" panose="03000509000000000000" pitchFamily="65" charset="-120"/>
                <a:ea typeface="標楷體" panose="03000509000000000000" pitchFamily="65" charset="-120"/>
              </a:rPr>
              <a:t>(109.06.30</a:t>
            </a:r>
            <a:r>
              <a:rPr lang="zh-TW" altLang="en-US" sz="1200" dirty="0" smtClean="0">
                <a:latin typeface="標楷體" panose="03000509000000000000" pitchFamily="65" charset="-120"/>
                <a:ea typeface="標楷體" panose="03000509000000000000" pitchFamily="65" charset="-120"/>
              </a:rPr>
              <a:t>版本</a:t>
            </a:r>
            <a:r>
              <a:rPr lang="en-US" altLang="zh-TW" sz="1200" dirty="0" smtClean="0">
                <a:latin typeface="標楷體" panose="03000509000000000000" pitchFamily="65" charset="-120"/>
                <a:ea typeface="標楷體" panose="03000509000000000000" pitchFamily="65" charset="-120"/>
              </a:rPr>
              <a:t>)</a:t>
            </a:r>
            <a:endParaRPr lang="zh-TW" altLang="en-US" sz="2800" dirty="0">
              <a:latin typeface="標楷體" panose="03000509000000000000" pitchFamily="65" charset="-120"/>
              <a:ea typeface="標楷體" panose="03000509000000000000" pitchFamily="65" charset="-120"/>
            </a:endParaRPr>
          </a:p>
        </p:txBody>
      </p:sp>
      <p:sp>
        <p:nvSpPr>
          <p:cNvPr id="21" name="矩形 20"/>
          <p:cNvSpPr/>
          <p:nvPr/>
        </p:nvSpPr>
        <p:spPr>
          <a:xfrm>
            <a:off x="4788023"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財物</a:t>
            </a:r>
            <a:r>
              <a:rPr lang="zh-TW" altLang="en-US" sz="2800" dirty="0" smtClean="0">
                <a:latin typeface="標楷體" panose="03000509000000000000" pitchFamily="65" charset="-120"/>
                <a:ea typeface="標楷體" panose="03000509000000000000" pitchFamily="65" charset="-120"/>
              </a:rPr>
              <a:t>契約</a:t>
            </a:r>
            <a:r>
              <a:rPr lang="en-US" altLang="zh-TW" sz="1200" dirty="0">
                <a:latin typeface="標楷體" panose="03000509000000000000" pitchFamily="65" charset="-120"/>
                <a:ea typeface="標楷體" panose="03000509000000000000" pitchFamily="65" charset="-120"/>
              </a:rPr>
              <a:t>(</a:t>
            </a:r>
            <a:r>
              <a:rPr lang="en-US" altLang="zh-TW" sz="1200" dirty="0" smtClean="0">
                <a:latin typeface="標楷體" panose="03000509000000000000" pitchFamily="65" charset="-120"/>
                <a:ea typeface="標楷體" panose="03000509000000000000" pitchFamily="65" charset="-120"/>
              </a:rPr>
              <a:t>109.01.15</a:t>
            </a:r>
            <a:r>
              <a:rPr lang="zh-TW" altLang="en-US" sz="1200" dirty="0" smtClean="0">
                <a:latin typeface="標楷體" panose="03000509000000000000" pitchFamily="65" charset="-120"/>
                <a:ea typeface="標楷體" panose="03000509000000000000" pitchFamily="65" charset="-120"/>
              </a:rPr>
              <a:t>版本</a:t>
            </a:r>
            <a:r>
              <a:rPr lang="en-US" altLang="zh-TW" sz="1200" dirty="0">
                <a:latin typeface="標楷體" panose="03000509000000000000" pitchFamily="65" charset="-120"/>
                <a:ea typeface="標楷體" panose="03000509000000000000" pitchFamily="65" charset="-120"/>
              </a:rPr>
              <a:t>)</a:t>
            </a:r>
            <a:endParaRPr lang="zh-TW" altLang="en-US" sz="1200" dirty="0">
              <a:latin typeface="標楷體" panose="03000509000000000000" pitchFamily="65" charset="-120"/>
              <a:ea typeface="標楷體" panose="03000509000000000000" pitchFamily="65" charset="-120"/>
            </a:endParaRPr>
          </a:p>
        </p:txBody>
      </p:sp>
      <p:sp>
        <p:nvSpPr>
          <p:cNvPr id="4" name="文字方塊 3"/>
          <p:cNvSpPr txBox="1"/>
          <p:nvPr/>
        </p:nvSpPr>
        <p:spPr>
          <a:xfrm>
            <a:off x="531156" y="1484786"/>
            <a:ext cx="3960000" cy="2215991"/>
          </a:xfrm>
          <a:prstGeom prst="rect">
            <a:avLst/>
          </a:prstGeom>
          <a:solidFill>
            <a:schemeClr val="bg1">
              <a:lumMod val="85000"/>
              <a:lumOff val="15000"/>
            </a:schemeClr>
          </a:solidFill>
        </p:spPr>
        <p:txBody>
          <a:bodyPr wrap="square" rtlCol="0">
            <a:spAutoFit/>
          </a:bodyPr>
          <a:lstStyle/>
          <a:p>
            <a:r>
              <a:rPr lang="zh-TW" altLang="zh-TW" sz="1600" b="1" dirty="0" smtClean="0">
                <a:latin typeface="標楷體" panose="03000509000000000000" pitchFamily="65" charset="-120"/>
                <a:ea typeface="標楷體" panose="03000509000000000000" pitchFamily="65" charset="-120"/>
              </a:rPr>
              <a:t>第四條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契約</a:t>
            </a:r>
            <a:r>
              <a:rPr lang="zh-TW" altLang="zh-TW" sz="1600" b="1" dirty="0">
                <a:latin typeface="標楷體" panose="03000509000000000000" pitchFamily="65" charset="-120"/>
                <a:ea typeface="標楷體" panose="03000509000000000000" pitchFamily="65" charset="-120"/>
              </a:rPr>
              <a:t>價金之</a:t>
            </a:r>
            <a:r>
              <a:rPr lang="zh-TW" altLang="zh-TW" sz="1600" b="1" dirty="0" smtClean="0">
                <a:latin typeface="標楷體" panose="03000509000000000000" pitchFamily="65" charset="-120"/>
                <a:ea typeface="標楷體" panose="03000509000000000000" pitchFamily="65" charset="-120"/>
              </a:rPr>
              <a:t>調整</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a:t>
            </a:r>
            <a:r>
              <a:rPr lang="zh-TW" altLang="en-US" sz="1600" b="1" dirty="0" smtClean="0">
                <a:solidFill>
                  <a:srgbClr val="FFC000"/>
                </a:solidFill>
                <a:latin typeface="標楷體" panose="03000509000000000000" pitchFamily="65" charset="-120"/>
                <a:ea typeface="標楷體" panose="03000509000000000000" pitchFamily="65" charset="-120"/>
              </a:rPr>
              <a:t>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1200"/>
              </a:spcBef>
            </a:pPr>
            <a:r>
              <a:rPr lang="zh-TW" altLang="en-US" sz="1600" b="1" dirty="0" smtClean="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採減價收受者，按不符項目標的之</a:t>
            </a:r>
            <a:r>
              <a:rPr lang="zh-TW" altLang="en-US" sz="1600" b="1" dirty="0" smtClean="0">
                <a:latin typeface="標楷體" panose="03000509000000000000" pitchFamily="65" charset="-120"/>
                <a:ea typeface="標楷體" panose="03000509000000000000" pitchFamily="65" charset="-120"/>
              </a:rPr>
              <a:t>契</a:t>
            </a:r>
            <a:r>
              <a:rPr lang="en-US" altLang="zh-TW" sz="1600" b="1" dirty="0" smtClean="0">
                <a:latin typeface="標楷體" panose="03000509000000000000" pitchFamily="65" charset="-120"/>
                <a:ea typeface="標楷體" panose="03000509000000000000" pitchFamily="65" charset="-120"/>
              </a:rPr>
              <a:t/>
            </a:r>
            <a:br>
              <a:rPr lang="en-US" altLang="zh-TW" sz="1600" b="1" dirty="0" smtClean="0">
                <a:latin typeface="標楷體" panose="03000509000000000000" pitchFamily="65" charset="-120"/>
                <a:ea typeface="標楷體" panose="03000509000000000000" pitchFamily="65" charset="-120"/>
              </a:rPr>
            </a:br>
            <a:r>
              <a:rPr lang="zh-TW" altLang="en-US" sz="1600" b="1" dirty="0">
                <a:latin typeface="標楷體" panose="03000509000000000000" pitchFamily="65" charset="-120"/>
                <a:ea typeface="標楷體" panose="03000509000000000000" pitchFamily="65" charset="-120"/>
              </a:rPr>
              <a:t>　</a:t>
            </a:r>
            <a:r>
              <a:rPr lang="zh-TW" altLang="en-US" sz="1600" b="1" dirty="0" smtClean="0">
                <a:latin typeface="標楷體" panose="03000509000000000000" pitchFamily="65" charset="-120"/>
                <a:ea typeface="標楷體" panose="03000509000000000000" pitchFamily="65" charset="-120"/>
              </a:rPr>
              <a:t>約</a:t>
            </a:r>
            <a:r>
              <a:rPr lang="zh-TW" altLang="en-US" sz="1600" b="1" dirty="0">
                <a:latin typeface="標楷體" panose="03000509000000000000" pitchFamily="65" charset="-120"/>
                <a:ea typeface="標楷體" panose="03000509000000000000" pitchFamily="65" charset="-120"/>
              </a:rPr>
              <a:t>價金</a:t>
            </a:r>
            <a:r>
              <a:rPr lang="zh-TW" altLang="en-US" sz="1600" b="1" u="sng" dirty="0">
                <a:solidFill>
                  <a:srgbClr val="FFC000"/>
                </a:solidFill>
                <a:latin typeface="標楷體" panose="03000509000000000000" pitchFamily="65" charset="-120"/>
                <a:ea typeface="標楷體" panose="03000509000000000000" pitchFamily="65" charset="-120"/>
              </a:rPr>
              <a:t>視需要載明，無者免填</a:t>
            </a:r>
            <a:r>
              <a:rPr lang="en-US" altLang="zh-TW" sz="1600" b="1" dirty="0">
                <a:latin typeface="標楷體" panose="03000509000000000000" pitchFamily="65" charset="-120"/>
                <a:ea typeface="標楷體" panose="03000509000000000000" pitchFamily="65" charset="-120"/>
              </a:rPr>
              <a:t>% (</a:t>
            </a:r>
            <a:r>
              <a:rPr lang="zh-TW" altLang="en-US" sz="1600" b="1" dirty="0">
                <a:latin typeface="標楷體" panose="03000509000000000000" pitchFamily="65" charset="-120"/>
                <a:ea typeface="標楷體" panose="03000509000000000000" pitchFamily="65" charset="-120"/>
              </a:rPr>
              <a:t>由</a:t>
            </a:r>
            <a:r>
              <a:rPr lang="zh-TW" altLang="en-US" sz="1600" b="1" dirty="0" smtClean="0">
                <a:latin typeface="標楷體" panose="03000509000000000000" pitchFamily="65" charset="-120"/>
                <a:ea typeface="標楷體" panose="03000509000000000000" pitchFamily="65" charset="-120"/>
              </a:rPr>
              <a:t>機</a:t>
            </a:r>
            <a:r>
              <a:rPr lang="en-US" altLang="zh-TW" sz="1600" b="1" dirty="0" smtClean="0">
                <a:latin typeface="標楷體" panose="03000509000000000000" pitchFamily="65" charset="-120"/>
                <a:ea typeface="標楷體" panose="03000509000000000000" pitchFamily="65" charset="-120"/>
              </a:rPr>
              <a:t/>
            </a:r>
            <a:br>
              <a:rPr lang="en-US" altLang="zh-TW" sz="1600" b="1" dirty="0" smtClean="0">
                <a:latin typeface="標楷體" panose="03000509000000000000" pitchFamily="65" charset="-120"/>
                <a:ea typeface="標楷體" panose="03000509000000000000" pitchFamily="65" charset="-120"/>
              </a:rPr>
            </a:br>
            <a:r>
              <a:rPr lang="zh-TW" altLang="en-US" sz="1600" b="1" dirty="0" smtClean="0">
                <a:latin typeface="標楷體" panose="03000509000000000000" pitchFamily="65" charset="-120"/>
                <a:ea typeface="標楷體" panose="03000509000000000000" pitchFamily="65" charset="-120"/>
              </a:rPr>
              <a:t>　關</a:t>
            </a:r>
            <a:r>
              <a:rPr lang="zh-TW" altLang="en-US" sz="1600" b="1" dirty="0">
                <a:latin typeface="標楷體" panose="03000509000000000000" pitchFamily="65" charset="-120"/>
                <a:ea typeface="標楷體" panose="03000509000000000000" pitchFamily="65" charset="-120"/>
              </a:rPr>
              <a:t>視需要於招標時載明</a:t>
            </a: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減價</a:t>
            </a:r>
            <a:r>
              <a:rPr lang="zh-TW" altLang="en-US" sz="1600" b="1" dirty="0" smtClean="0">
                <a:latin typeface="標楷體" panose="03000509000000000000" pitchFamily="65" charset="-120"/>
                <a:ea typeface="標楷體" panose="03000509000000000000" pitchFamily="65" charset="-120"/>
              </a:rPr>
              <a:t>，並</a:t>
            </a:r>
            <a:r>
              <a:rPr lang="zh-TW" altLang="en-US" sz="1600" b="1" dirty="0">
                <a:latin typeface="標楷體" panose="03000509000000000000" pitchFamily="65" charset="-120"/>
                <a:ea typeface="標楷體" panose="03000509000000000000" pitchFamily="65" charset="-120"/>
              </a:rPr>
              <a:t>處</a:t>
            </a:r>
            <a:r>
              <a:rPr lang="zh-TW" altLang="en-US" sz="1600" b="1" dirty="0" smtClean="0">
                <a:latin typeface="標楷體" panose="03000509000000000000" pitchFamily="65" charset="-120"/>
                <a:ea typeface="標楷體" panose="03000509000000000000" pitchFamily="65" charset="-120"/>
              </a:rPr>
              <a:t>以</a:t>
            </a:r>
            <a:r>
              <a:rPr lang="en-US" altLang="zh-TW" sz="1600" b="1" dirty="0" smtClean="0">
                <a:latin typeface="標楷體" panose="03000509000000000000" pitchFamily="65" charset="-120"/>
                <a:ea typeface="標楷體" panose="03000509000000000000" pitchFamily="65" charset="-120"/>
              </a:rPr>
              <a:t/>
            </a:r>
            <a:br>
              <a:rPr lang="en-US" altLang="zh-TW" sz="1600" b="1" dirty="0" smtClean="0">
                <a:latin typeface="標楷體" panose="03000509000000000000" pitchFamily="65" charset="-120"/>
                <a:ea typeface="標楷體" panose="03000509000000000000" pitchFamily="65" charset="-120"/>
              </a:rPr>
            </a:br>
            <a:r>
              <a:rPr lang="zh-TW" altLang="en-US" sz="1600" b="1" dirty="0" smtClean="0">
                <a:latin typeface="標楷體" panose="03000509000000000000" pitchFamily="65" charset="-120"/>
                <a:ea typeface="標楷體" panose="03000509000000000000" pitchFamily="65" charset="-120"/>
              </a:rPr>
              <a:t>　減價</a:t>
            </a:r>
            <a:r>
              <a:rPr lang="zh-TW" altLang="en-US" sz="1600" b="1" dirty="0">
                <a:latin typeface="標楷體" panose="03000509000000000000" pitchFamily="65" charset="-120"/>
                <a:ea typeface="標楷體" panose="03000509000000000000" pitchFamily="65" charset="-120"/>
              </a:rPr>
              <a:t>金額</a:t>
            </a:r>
            <a:r>
              <a:rPr lang="zh-TW" altLang="en-US" sz="1600" b="1" u="sng" dirty="0">
                <a:solidFill>
                  <a:srgbClr val="FFC000"/>
                </a:solidFill>
                <a:latin typeface="標楷體" panose="03000509000000000000" pitchFamily="65" charset="-120"/>
                <a:ea typeface="標楷體" panose="03000509000000000000" pitchFamily="65" charset="-120"/>
              </a:rPr>
              <a:t>視需要載明，無者免填</a:t>
            </a:r>
            <a:r>
              <a:rPr lang="en-US" altLang="zh-TW" sz="1600" b="1" dirty="0">
                <a:latin typeface="標楷體" panose="03000509000000000000" pitchFamily="65" charset="-120"/>
                <a:ea typeface="標楷體" panose="03000509000000000000" pitchFamily="65" charset="-120"/>
              </a:rPr>
              <a:t>%(</a:t>
            </a:r>
            <a:r>
              <a:rPr lang="zh-TW" altLang="en-US" sz="1600" b="1" dirty="0" smtClean="0">
                <a:latin typeface="標楷體" panose="03000509000000000000" pitchFamily="65" charset="-120"/>
                <a:ea typeface="標楷體" panose="03000509000000000000" pitchFamily="65" charset="-120"/>
              </a:rPr>
              <a:t>由</a:t>
            </a:r>
            <a:r>
              <a:rPr lang="en-US" altLang="zh-TW" sz="1600" b="1" dirty="0" smtClean="0">
                <a:latin typeface="標楷體" panose="03000509000000000000" pitchFamily="65" charset="-120"/>
                <a:ea typeface="標楷體" panose="03000509000000000000" pitchFamily="65" charset="-120"/>
              </a:rPr>
              <a:t/>
            </a:r>
            <a:br>
              <a:rPr lang="en-US" altLang="zh-TW" sz="1600" b="1" dirty="0" smtClean="0">
                <a:latin typeface="標楷體" panose="03000509000000000000" pitchFamily="65" charset="-120"/>
                <a:ea typeface="標楷體" panose="03000509000000000000" pitchFamily="65" charset="-120"/>
              </a:rPr>
            </a:br>
            <a:r>
              <a:rPr lang="zh-TW" altLang="en-US" sz="1600" b="1" dirty="0" smtClean="0">
                <a:latin typeface="標楷體" panose="03000509000000000000" pitchFamily="65" charset="-120"/>
                <a:ea typeface="標楷體" panose="03000509000000000000" pitchFamily="65" charset="-120"/>
              </a:rPr>
              <a:t>　機關</a:t>
            </a:r>
            <a:r>
              <a:rPr lang="zh-TW" altLang="en-US" sz="1600" b="1" dirty="0">
                <a:latin typeface="標楷體" panose="03000509000000000000" pitchFamily="65" charset="-120"/>
                <a:ea typeface="標楷體" panose="03000509000000000000" pitchFamily="65" charset="-120"/>
              </a:rPr>
              <a:t>視需要於招標時載</a:t>
            </a:r>
            <a:r>
              <a:rPr lang="zh-TW" altLang="en-US" sz="1600" b="1" dirty="0" smtClean="0">
                <a:latin typeface="標楷體" panose="03000509000000000000" pitchFamily="65" charset="-120"/>
                <a:ea typeface="標楷體" panose="03000509000000000000" pitchFamily="65" charset="-120"/>
              </a:rPr>
              <a:t>明</a:t>
            </a:r>
            <a:r>
              <a:rPr lang="en-US" altLang="zh-TW" sz="1600" b="1" dirty="0" smtClean="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之違約金</a:t>
            </a:r>
            <a:r>
              <a:rPr lang="zh-TW" altLang="en-US" sz="1600" b="1" dirty="0" smtClean="0">
                <a:latin typeface="標楷體" panose="03000509000000000000" pitchFamily="65" charset="-120"/>
                <a:ea typeface="標楷體" panose="03000509000000000000" pitchFamily="65" charset="-120"/>
              </a:rPr>
              <a:t>。</a:t>
            </a:r>
            <a:r>
              <a:rPr lang="en-US" altLang="zh-TW" sz="1600" b="1" dirty="0" smtClean="0">
                <a:latin typeface="標楷體" panose="03000509000000000000" pitchFamily="65" charset="-120"/>
                <a:ea typeface="標楷體" panose="03000509000000000000" pitchFamily="65" charset="-120"/>
              </a:rPr>
              <a:t/>
            </a:r>
            <a:br>
              <a:rPr lang="en-US" altLang="zh-TW" sz="1600" b="1" dirty="0" smtClean="0">
                <a:latin typeface="標楷體" panose="03000509000000000000" pitchFamily="65" charset="-120"/>
                <a:ea typeface="標楷體" panose="03000509000000000000" pitchFamily="65" charset="-120"/>
              </a:rPr>
            </a:br>
            <a:r>
              <a:rPr lang="zh-TW" altLang="en-US" sz="1600" b="1" dirty="0" smtClean="0">
                <a:latin typeface="標楷體" panose="03000509000000000000" pitchFamily="65" charset="-120"/>
                <a:ea typeface="標楷體" panose="03000509000000000000" pitchFamily="65" charset="-120"/>
              </a:rPr>
              <a:t>　減價</a:t>
            </a:r>
            <a:r>
              <a:rPr lang="zh-TW" altLang="en-US" sz="1600" b="1" dirty="0">
                <a:latin typeface="標楷體" panose="03000509000000000000" pitchFamily="65" charset="-120"/>
                <a:ea typeface="標楷體" panose="03000509000000000000" pitchFamily="65" charset="-120"/>
              </a:rPr>
              <a:t>及違約金之總額，以該項目之</a:t>
            </a:r>
            <a:r>
              <a:rPr lang="zh-TW" altLang="en-US" sz="1600" b="1" dirty="0" smtClean="0">
                <a:latin typeface="標楷體" panose="03000509000000000000" pitchFamily="65" charset="-120"/>
                <a:ea typeface="標楷體" panose="03000509000000000000" pitchFamily="65" charset="-120"/>
              </a:rPr>
              <a:t>契</a:t>
            </a:r>
            <a:r>
              <a:rPr lang="en-US" altLang="zh-TW" sz="1600" b="1" dirty="0" smtClean="0">
                <a:latin typeface="標楷體" panose="03000509000000000000" pitchFamily="65" charset="-120"/>
                <a:ea typeface="標楷體" panose="03000509000000000000" pitchFamily="65" charset="-120"/>
              </a:rPr>
              <a:t/>
            </a:r>
            <a:br>
              <a:rPr lang="en-US" altLang="zh-TW" sz="1600" b="1" dirty="0" smtClean="0">
                <a:latin typeface="標楷體" panose="03000509000000000000" pitchFamily="65" charset="-120"/>
                <a:ea typeface="標楷體" panose="03000509000000000000" pitchFamily="65" charset="-120"/>
              </a:rPr>
            </a:br>
            <a:r>
              <a:rPr lang="zh-TW" altLang="en-US" sz="1600" b="1" dirty="0" smtClean="0">
                <a:latin typeface="標楷體" panose="03000509000000000000" pitchFamily="65" charset="-120"/>
                <a:ea typeface="標楷體" panose="03000509000000000000" pitchFamily="65" charset="-120"/>
              </a:rPr>
              <a:t>　約</a:t>
            </a:r>
            <a:r>
              <a:rPr lang="zh-TW" altLang="en-US" sz="1600" b="1" dirty="0">
                <a:latin typeface="標楷體" panose="03000509000000000000" pitchFamily="65" charset="-120"/>
                <a:ea typeface="標楷體" panose="03000509000000000000" pitchFamily="65" charset="-120"/>
              </a:rPr>
              <a:t>價金為限</a:t>
            </a:r>
            <a:r>
              <a:rPr lang="zh-TW" altLang="en-US" sz="1600" b="1" dirty="0" smtClean="0">
                <a:latin typeface="標楷體" panose="03000509000000000000" pitchFamily="65" charset="-120"/>
                <a:ea typeface="標楷體" panose="03000509000000000000" pitchFamily="65" charset="-120"/>
              </a:rPr>
              <a:t>。</a:t>
            </a:r>
            <a:endParaRPr lang="zh-TW" altLang="en-US" sz="1600" b="1" dirty="0">
              <a:latin typeface="標楷體" panose="03000509000000000000" pitchFamily="65" charset="-120"/>
              <a:ea typeface="標楷體" panose="03000509000000000000" pitchFamily="65" charset="-120"/>
            </a:endParaRPr>
          </a:p>
        </p:txBody>
      </p:sp>
      <p:sp>
        <p:nvSpPr>
          <p:cNvPr id="22" name="文字方塊 21"/>
          <p:cNvSpPr txBox="1"/>
          <p:nvPr/>
        </p:nvSpPr>
        <p:spPr>
          <a:xfrm>
            <a:off x="4788023" y="1484786"/>
            <a:ext cx="3960000" cy="2215991"/>
          </a:xfrm>
          <a:prstGeom prst="rect">
            <a:avLst/>
          </a:prstGeom>
          <a:solidFill>
            <a:schemeClr val="bg1">
              <a:lumMod val="85000"/>
              <a:lumOff val="15000"/>
            </a:schemeClr>
          </a:solidFill>
        </p:spPr>
        <p:txBody>
          <a:bodyPr wrap="square" rtlCol="0">
            <a:spAutoFit/>
          </a:bodyPr>
          <a:lstStyle/>
          <a:p>
            <a:r>
              <a:rPr lang="zh-TW" altLang="zh-TW" sz="1600" b="1" dirty="0" smtClean="0">
                <a:latin typeface="標楷體" panose="03000509000000000000" pitchFamily="65" charset="-120"/>
                <a:ea typeface="標楷體" panose="03000509000000000000" pitchFamily="65" charset="-120"/>
              </a:rPr>
              <a:t>第四條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契約</a:t>
            </a:r>
            <a:r>
              <a:rPr lang="zh-TW" altLang="zh-TW" sz="1600" b="1" dirty="0">
                <a:latin typeface="標楷體" panose="03000509000000000000" pitchFamily="65" charset="-120"/>
                <a:ea typeface="標楷體" panose="03000509000000000000" pitchFamily="65" charset="-120"/>
              </a:rPr>
              <a:t>價金之</a:t>
            </a:r>
            <a:r>
              <a:rPr lang="zh-TW" altLang="zh-TW" sz="1600" b="1" dirty="0" smtClean="0">
                <a:latin typeface="標楷體" panose="03000509000000000000" pitchFamily="65" charset="-120"/>
                <a:ea typeface="標楷體" panose="03000509000000000000" pitchFamily="65" charset="-120"/>
              </a:rPr>
              <a:t>調整</a:t>
            </a:r>
            <a:endParaRPr lang="en-US" altLang="zh-TW" sz="1600" b="1" dirty="0" smtClean="0">
              <a:latin typeface="標楷體" panose="03000509000000000000" pitchFamily="65" charset="-120"/>
              <a:ea typeface="標楷體" panose="03000509000000000000" pitchFamily="65" charset="-120"/>
            </a:endParaRPr>
          </a:p>
          <a:p>
            <a:pPr>
              <a:spcBef>
                <a:spcPts val="1200"/>
              </a:spcBef>
            </a:pPr>
            <a:r>
              <a:rPr lang="en-US" altLang="zh-TW" sz="1600" b="1" dirty="0">
                <a:latin typeface="標楷體" panose="03000509000000000000" pitchFamily="65" charset="-120"/>
                <a:ea typeface="標楷體" panose="03000509000000000000" pitchFamily="65" charset="-120"/>
              </a:rPr>
              <a:t>1.</a:t>
            </a:r>
            <a:r>
              <a:rPr lang="zh-TW" altLang="en-US" sz="1600" b="1" dirty="0">
                <a:latin typeface="標楷體" panose="03000509000000000000" pitchFamily="65" charset="-120"/>
                <a:ea typeface="標楷體" panose="03000509000000000000" pitchFamily="65" charset="-120"/>
              </a:rPr>
              <a:t>採減價收受者，按不符項目標的之</a:t>
            </a:r>
            <a:r>
              <a:rPr lang="zh-TW" altLang="en-US" sz="1600" b="1" dirty="0" smtClean="0">
                <a:latin typeface="標楷體" panose="03000509000000000000" pitchFamily="65" charset="-120"/>
                <a:ea typeface="標楷體" panose="03000509000000000000" pitchFamily="65" charset="-120"/>
              </a:rPr>
              <a:t>契</a:t>
            </a:r>
            <a:r>
              <a:rPr lang="en-US" altLang="zh-TW" sz="1600" b="1" dirty="0" smtClean="0">
                <a:latin typeface="標楷體" panose="03000509000000000000" pitchFamily="65" charset="-120"/>
                <a:ea typeface="標楷體" panose="03000509000000000000" pitchFamily="65" charset="-120"/>
              </a:rPr>
              <a:t/>
            </a:r>
            <a:br>
              <a:rPr lang="en-US" altLang="zh-TW" sz="1600" b="1" dirty="0" smtClean="0">
                <a:latin typeface="標楷體" panose="03000509000000000000" pitchFamily="65" charset="-120"/>
                <a:ea typeface="標楷體" panose="03000509000000000000" pitchFamily="65" charset="-120"/>
              </a:rPr>
            </a:br>
            <a:r>
              <a:rPr lang="zh-TW" altLang="en-US" sz="1600" b="1" dirty="0" smtClean="0">
                <a:latin typeface="標楷體" panose="03000509000000000000" pitchFamily="65" charset="-120"/>
                <a:ea typeface="標楷體" panose="03000509000000000000" pitchFamily="65" charset="-120"/>
              </a:rPr>
              <a:t>　約單價</a:t>
            </a:r>
            <a:r>
              <a:rPr lang="zh-TW" altLang="en-US" sz="1600" b="1" u="sng" dirty="0" smtClean="0">
                <a:solidFill>
                  <a:srgbClr val="00B0F0"/>
                </a:solidFill>
                <a:latin typeface="標楷體" panose="03000509000000000000" pitchFamily="65" charset="-120"/>
                <a:ea typeface="標楷體" panose="03000509000000000000" pitchFamily="65" charset="-120"/>
              </a:rPr>
              <a:t>自動適用</a:t>
            </a:r>
            <a:r>
              <a:rPr lang="en-US" altLang="zh-TW" sz="1600" b="1" dirty="0" smtClean="0">
                <a:latin typeface="標楷體" panose="03000509000000000000" pitchFamily="65" charset="-120"/>
                <a:ea typeface="標楷體" panose="03000509000000000000" pitchFamily="65" charset="-120"/>
              </a:rPr>
              <a:t>% </a:t>
            </a:r>
            <a:r>
              <a:rPr lang="en-US" altLang="zh-TW" sz="1600" b="1" dirty="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由機關視需要於</a:t>
            </a:r>
            <a:r>
              <a:rPr lang="zh-TW" altLang="en-US" sz="1600" b="1" dirty="0" smtClean="0">
                <a:latin typeface="標楷體" panose="03000509000000000000" pitchFamily="65" charset="-120"/>
                <a:ea typeface="標楷體" panose="03000509000000000000" pitchFamily="65" charset="-120"/>
              </a:rPr>
              <a:t>招</a:t>
            </a:r>
            <a:r>
              <a:rPr lang="en-US" altLang="zh-TW" sz="1600" b="1" dirty="0" smtClean="0">
                <a:latin typeface="標楷體" panose="03000509000000000000" pitchFamily="65" charset="-120"/>
                <a:ea typeface="標楷體" panose="03000509000000000000" pitchFamily="65" charset="-120"/>
              </a:rPr>
              <a:t/>
            </a:r>
            <a:br>
              <a:rPr lang="en-US" altLang="zh-TW" sz="1600" b="1" dirty="0" smtClean="0">
                <a:latin typeface="標楷體" panose="03000509000000000000" pitchFamily="65" charset="-120"/>
                <a:ea typeface="標楷體" panose="03000509000000000000" pitchFamily="65" charset="-120"/>
              </a:rPr>
            </a:br>
            <a:r>
              <a:rPr lang="zh-TW" altLang="en-US" sz="1600" b="1" dirty="0" smtClean="0">
                <a:latin typeface="標楷體" panose="03000509000000000000" pitchFamily="65" charset="-120"/>
                <a:ea typeface="標楷體" panose="03000509000000000000" pitchFamily="65" charset="-120"/>
              </a:rPr>
              <a:t>　標</a:t>
            </a:r>
            <a:r>
              <a:rPr lang="zh-TW" altLang="en-US" sz="1600" b="1" dirty="0">
                <a:latin typeface="標楷體" panose="03000509000000000000" pitchFamily="65" charset="-120"/>
                <a:ea typeface="標楷體" panose="03000509000000000000" pitchFamily="65" charset="-120"/>
              </a:rPr>
              <a:t>時載明；未載明者，依採購法</a:t>
            </a:r>
            <a:r>
              <a:rPr lang="zh-TW" altLang="en-US" sz="1600" b="1" dirty="0" smtClean="0">
                <a:latin typeface="標楷體" panose="03000509000000000000" pitchFamily="65" charset="-120"/>
                <a:ea typeface="標楷體" panose="03000509000000000000" pitchFamily="65" charset="-120"/>
              </a:rPr>
              <a:t>施行</a:t>
            </a:r>
            <a:r>
              <a:rPr lang="en-US" altLang="zh-TW" sz="1600" b="1" dirty="0" smtClean="0">
                <a:latin typeface="標楷體" panose="03000509000000000000" pitchFamily="65" charset="-120"/>
                <a:ea typeface="標楷體" panose="03000509000000000000" pitchFamily="65" charset="-120"/>
              </a:rPr>
              <a:t/>
            </a:r>
            <a:br>
              <a:rPr lang="en-US" altLang="zh-TW" sz="1600" b="1" dirty="0" smtClean="0">
                <a:latin typeface="標楷體" panose="03000509000000000000" pitchFamily="65" charset="-120"/>
                <a:ea typeface="標楷體" panose="03000509000000000000" pitchFamily="65" charset="-120"/>
              </a:rPr>
            </a:br>
            <a:r>
              <a:rPr lang="zh-TW" altLang="en-US" sz="1600" b="1" dirty="0" smtClean="0">
                <a:latin typeface="標楷體" panose="03000509000000000000" pitchFamily="65" charset="-120"/>
                <a:ea typeface="標楷體" panose="03000509000000000000" pitchFamily="65" charset="-120"/>
              </a:rPr>
              <a:t>　細則</a:t>
            </a:r>
            <a:r>
              <a:rPr lang="zh-TW" altLang="en-US" sz="1600" b="1" dirty="0">
                <a:latin typeface="標楷體" panose="03000509000000000000" pitchFamily="65" charset="-120"/>
                <a:ea typeface="標楷體" panose="03000509000000000000" pitchFamily="65" charset="-120"/>
              </a:rPr>
              <a:t>第</a:t>
            </a:r>
            <a:r>
              <a:rPr lang="en-US" altLang="zh-TW" sz="1600" b="1" dirty="0">
                <a:latin typeface="標楷體" panose="03000509000000000000" pitchFamily="65" charset="-120"/>
                <a:ea typeface="標楷體" panose="03000509000000000000" pitchFamily="65" charset="-120"/>
              </a:rPr>
              <a:t>98</a:t>
            </a:r>
            <a:r>
              <a:rPr lang="zh-TW" altLang="en-US" sz="1600" b="1" dirty="0">
                <a:latin typeface="標楷體" panose="03000509000000000000" pitchFamily="65" charset="-120"/>
                <a:ea typeface="標楷體" panose="03000509000000000000" pitchFamily="65" charset="-120"/>
              </a:rPr>
              <a:t>條第</a:t>
            </a:r>
            <a:r>
              <a:rPr lang="en-US" altLang="zh-TW" sz="1600" b="1" dirty="0">
                <a:latin typeface="標楷體" panose="03000509000000000000" pitchFamily="65" charset="-120"/>
                <a:ea typeface="標楷體" panose="03000509000000000000" pitchFamily="65" charset="-120"/>
              </a:rPr>
              <a:t>2</a:t>
            </a:r>
            <a:r>
              <a:rPr lang="zh-TW" altLang="en-US" sz="1600" b="1" dirty="0">
                <a:latin typeface="標楷體" panose="03000509000000000000" pitchFamily="65" charset="-120"/>
                <a:ea typeface="標楷體" panose="03000509000000000000" pitchFamily="65" charset="-120"/>
              </a:rPr>
              <a:t>項規定</a:t>
            </a:r>
            <a:r>
              <a:rPr lang="en-US" altLang="zh-TW" sz="1600" b="1" dirty="0">
                <a:latin typeface="標楷體" panose="03000509000000000000" pitchFamily="65" charset="-120"/>
                <a:ea typeface="標楷體" panose="03000509000000000000" pitchFamily="65" charset="-120"/>
              </a:rPr>
              <a:t>) </a:t>
            </a:r>
            <a:r>
              <a:rPr lang="zh-TW" altLang="en-US" sz="1600" b="1" dirty="0">
                <a:latin typeface="標楷體" panose="03000509000000000000" pitchFamily="65" charset="-120"/>
                <a:ea typeface="標楷體" panose="03000509000000000000" pitchFamily="65" charset="-120"/>
              </a:rPr>
              <a:t>與不符數量</a:t>
            </a:r>
            <a:r>
              <a:rPr lang="zh-TW" altLang="en-US" sz="1600" b="1" dirty="0" smtClean="0">
                <a:latin typeface="標楷體" panose="03000509000000000000" pitchFamily="65" charset="-120"/>
                <a:ea typeface="標楷體" panose="03000509000000000000" pitchFamily="65" charset="-120"/>
              </a:rPr>
              <a:t>之</a:t>
            </a:r>
            <a:r>
              <a:rPr lang="en-US" altLang="zh-TW" sz="1600" b="1" dirty="0" smtClean="0">
                <a:latin typeface="標楷體" panose="03000509000000000000" pitchFamily="65" charset="-120"/>
                <a:ea typeface="標楷體" panose="03000509000000000000" pitchFamily="65" charset="-120"/>
              </a:rPr>
              <a:t/>
            </a:r>
            <a:br>
              <a:rPr lang="en-US" altLang="zh-TW" sz="1600" b="1" dirty="0" smtClean="0">
                <a:latin typeface="標楷體" panose="03000509000000000000" pitchFamily="65" charset="-120"/>
                <a:ea typeface="標楷體" panose="03000509000000000000" pitchFamily="65" charset="-120"/>
              </a:rPr>
            </a:br>
            <a:r>
              <a:rPr lang="zh-TW" altLang="en-US" sz="1600" b="1" dirty="0" smtClean="0">
                <a:latin typeface="標楷體" panose="03000509000000000000" pitchFamily="65" charset="-120"/>
                <a:ea typeface="標楷體" panose="03000509000000000000" pitchFamily="65" charset="-120"/>
              </a:rPr>
              <a:t>　乘積</a:t>
            </a:r>
            <a:r>
              <a:rPr lang="zh-TW" altLang="en-US" sz="1600" b="1" dirty="0">
                <a:latin typeface="標楷體" panose="03000509000000000000" pitchFamily="65" charset="-120"/>
                <a:ea typeface="標楷體" panose="03000509000000000000" pitchFamily="65" charset="-120"/>
              </a:rPr>
              <a:t>減價，並處以減價</a:t>
            </a:r>
            <a:r>
              <a:rPr lang="zh-TW" altLang="en-US" sz="1600" b="1" dirty="0" smtClean="0">
                <a:latin typeface="標楷體" panose="03000509000000000000" pitchFamily="65" charset="-120"/>
                <a:ea typeface="標楷體" panose="03000509000000000000" pitchFamily="65" charset="-120"/>
              </a:rPr>
              <a:t>金額</a:t>
            </a:r>
            <a:r>
              <a:rPr lang="zh-TW" altLang="en-US" sz="1600" b="1" u="sng" dirty="0">
                <a:solidFill>
                  <a:srgbClr val="00B0F0"/>
                </a:solidFill>
                <a:latin typeface="標楷體" panose="03000509000000000000" pitchFamily="65" charset="-120"/>
                <a:ea typeface="標楷體" panose="03000509000000000000" pitchFamily="65" charset="-120"/>
              </a:rPr>
              <a:t>自動</a:t>
            </a:r>
            <a:r>
              <a:rPr lang="zh-TW" altLang="en-US" sz="1600" b="1" u="sng" dirty="0" smtClean="0">
                <a:solidFill>
                  <a:srgbClr val="00B0F0"/>
                </a:solidFill>
                <a:latin typeface="標楷體" panose="03000509000000000000" pitchFamily="65" charset="-120"/>
                <a:ea typeface="標楷體" panose="03000509000000000000" pitchFamily="65" charset="-120"/>
              </a:rPr>
              <a:t>適用</a:t>
            </a:r>
            <a:r>
              <a:rPr lang="en-US" altLang="zh-TW" sz="1600" b="1" dirty="0" smtClean="0">
                <a:solidFill>
                  <a:srgbClr val="00B050"/>
                </a:solidFill>
                <a:latin typeface="標楷體" panose="03000509000000000000" pitchFamily="65" charset="-120"/>
                <a:ea typeface="標楷體" panose="03000509000000000000" pitchFamily="65" charset="-120"/>
              </a:rPr>
              <a:t/>
            </a:r>
            <a:br>
              <a:rPr lang="en-US" altLang="zh-TW" sz="1600" b="1" dirty="0" smtClean="0">
                <a:solidFill>
                  <a:srgbClr val="00B050"/>
                </a:solidFill>
                <a:latin typeface="標楷體" panose="03000509000000000000" pitchFamily="65" charset="-120"/>
                <a:ea typeface="標楷體" panose="03000509000000000000" pitchFamily="65" charset="-120"/>
              </a:rPr>
            </a:br>
            <a:r>
              <a:rPr lang="zh-TW" altLang="en-US" sz="1600" b="1" dirty="0" smtClean="0">
                <a:solidFill>
                  <a:srgbClr val="00B050"/>
                </a:solidFill>
                <a:latin typeface="標楷體" panose="03000509000000000000" pitchFamily="65" charset="-120"/>
                <a:ea typeface="標楷體" panose="03000509000000000000" pitchFamily="65" charset="-120"/>
              </a:rPr>
              <a:t>　</a:t>
            </a:r>
            <a:r>
              <a:rPr lang="en-US" altLang="zh-TW" sz="1600" b="1" dirty="0" smtClean="0">
                <a:latin typeface="標楷體" panose="03000509000000000000" pitchFamily="65" charset="-120"/>
                <a:ea typeface="標楷體" panose="03000509000000000000" pitchFamily="65" charset="-120"/>
              </a:rPr>
              <a:t>%(</a:t>
            </a:r>
            <a:r>
              <a:rPr lang="zh-TW" altLang="en-US" sz="1600" b="1" dirty="0">
                <a:latin typeface="標楷體" panose="03000509000000000000" pitchFamily="65" charset="-120"/>
                <a:ea typeface="標楷體" panose="03000509000000000000" pitchFamily="65" charset="-120"/>
              </a:rPr>
              <a:t>由機關視需要於招標時載明；未</a:t>
            </a:r>
            <a:r>
              <a:rPr lang="zh-TW" altLang="en-US" sz="1600" b="1" dirty="0" smtClean="0">
                <a:latin typeface="標楷體" panose="03000509000000000000" pitchFamily="65" charset="-120"/>
                <a:ea typeface="標楷體" panose="03000509000000000000" pitchFamily="65" charset="-120"/>
              </a:rPr>
              <a:t>載</a:t>
            </a:r>
            <a:r>
              <a:rPr lang="en-US" altLang="zh-TW" sz="1600" b="1" dirty="0" smtClean="0">
                <a:latin typeface="標楷體" panose="03000509000000000000" pitchFamily="65" charset="-120"/>
                <a:ea typeface="標楷體" panose="03000509000000000000" pitchFamily="65" charset="-120"/>
              </a:rPr>
              <a:t/>
            </a:r>
            <a:br>
              <a:rPr lang="en-US" altLang="zh-TW" sz="1600" b="1" dirty="0" smtClean="0">
                <a:latin typeface="標楷體" panose="03000509000000000000" pitchFamily="65" charset="-120"/>
                <a:ea typeface="標楷體" panose="03000509000000000000" pitchFamily="65" charset="-120"/>
              </a:rPr>
            </a:br>
            <a:r>
              <a:rPr lang="zh-TW" altLang="en-US" sz="1600" b="1" dirty="0" smtClean="0">
                <a:latin typeface="標楷體" panose="03000509000000000000" pitchFamily="65" charset="-120"/>
                <a:ea typeface="標楷體" panose="03000509000000000000" pitchFamily="65" charset="-120"/>
              </a:rPr>
              <a:t>　明</a:t>
            </a:r>
            <a:r>
              <a:rPr lang="zh-TW" altLang="en-US" sz="1600" b="1" dirty="0">
                <a:latin typeface="標楷體" panose="03000509000000000000" pitchFamily="65" charset="-120"/>
                <a:ea typeface="標楷體" panose="03000509000000000000" pitchFamily="65" charset="-120"/>
              </a:rPr>
              <a:t>者為</a:t>
            </a:r>
            <a:r>
              <a:rPr lang="en-US" altLang="zh-TW" sz="1600" b="1" dirty="0">
                <a:latin typeface="標楷體" panose="03000509000000000000" pitchFamily="65" charset="-120"/>
                <a:ea typeface="標楷體" panose="03000509000000000000" pitchFamily="65" charset="-120"/>
              </a:rPr>
              <a:t>20%)</a:t>
            </a:r>
            <a:r>
              <a:rPr lang="zh-TW" altLang="en-US" sz="1600" b="1" dirty="0">
                <a:latin typeface="標楷體" panose="03000509000000000000" pitchFamily="65" charset="-120"/>
                <a:ea typeface="標楷體" panose="03000509000000000000" pitchFamily="65" charset="-120"/>
              </a:rPr>
              <a:t>之違約金。</a:t>
            </a:r>
            <a:endParaRPr lang="en-US" altLang="zh-TW" sz="1600" b="1" dirty="0" smtClean="0">
              <a:latin typeface="標楷體" panose="03000509000000000000" pitchFamily="65" charset="-120"/>
              <a:ea typeface="標楷體" panose="03000509000000000000" pitchFamily="65" charset="-120"/>
            </a:endParaRPr>
          </a:p>
        </p:txBody>
      </p:sp>
      <p:sp>
        <p:nvSpPr>
          <p:cNvPr id="3" name="文字方塊 2"/>
          <p:cNvSpPr txBox="1"/>
          <p:nvPr/>
        </p:nvSpPr>
        <p:spPr>
          <a:xfrm>
            <a:off x="531157" y="3933056"/>
            <a:ext cx="8216866" cy="2123658"/>
          </a:xfrm>
          <a:prstGeom prst="rect">
            <a:avLst/>
          </a:prstGeom>
          <a:noFill/>
          <a:ln w="12700">
            <a:solidFill>
              <a:schemeClr val="bg1">
                <a:lumMod val="85000"/>
                <a:lumOff val="15000"/>
              </a:schemeClr>
            </a:solidFill>
          </a:ln>
        </p:spPr>
        <p:txBody>
          <a:bodyPr wrap="square" rtlCol="0">
            <a:spAutoFit/>
          </a:bodyPr>
          <a:lstStyle/>
          <a:p>
            <a:pPr>
              <a:spcBef>
                <a:spcPts val="600"/>
              </a:spcBef>
              <a:spcAft>
                <a:spcPts val="600"/>
              </a:spcAft>
            </a:pPr>
            <a:r>
              <a:rPr lang="zh-TW" altLang="en-US" sz="2000" dirty="0" smtClean="0">
                <a:latin typeface="標楷體" panose="03000509000000000000" pitchFamily="65" charset="-120"/>
                <a:ea typeface="標楷體" panose="03000509000000000000" pitchFamily="65" charset="-120"/>
              </a:rPr>
              <a:t>契約約定</a:t>
            </a:r>
            <a:r>
              <a:rPr lang="zh-TW" altLang="zh-TW" sz="2000" u="sng" dirty="0" smtClean="0">
                <a:solidFill>
                  <a:srgbClr val="FF0000"/>
                </a:solidFill>
                <a:latin typeface="標楷體" panose="03000509000000000000" pitchFamily="65" charset="-120"/>
                <a:ea typeface="標楷體" panose="03000509000000000000" pitchFamily="65" charset="-120"/>
              </a:rPr>
              <a:t>得</a:t>
            </a:r>
            <a:r>
              <a:rPr lang="zh-TW" altLang="zh-TW" sz="2000" u="sng" dirty="0">
                <a:solidFill>
                  <a:srgbClr val="FF0000"/>
                </a:solidFill>
                <a:latin typeface="標楷體" panose="03000509000000000000" pitchFamily="65" charset="-120"/>
                <a:ea typeface="標楷體" panose="03000509000000000000" pitchFamily="65" charset="-120"/>
              </a:rPr>
              <a:t>於必要時</a:t>
            </a:r>
            <a:r>
              <a:rPr lang="zh-TW" altLang="zh-TW" sz="2000" dirty="0">
                <a:latin typeface="標楷體" panose="03000509000000000000" pitchFamily="65" charset="-120"/>
                <a:ea typeface="標楷體" panose="03000509000000000000" pitchFamily="65" charset="-120"/>
              </a:rPr>
              <a:t>減價收</a:t>
            </a:r>
            <a:r>
              <a:rPr lang="zh-TW" altLang="zh-TW" sz="2000" dirty="0" smtClean="0">
                <a:latin typeface="標楷體" panose="03000509000000000000" pitchFamily="65" charset="-120"/>
                <a:ea typeface="標楷體" panose="03000509000000000000" pitchFamily="65" charset="-120"/>
              </a:rPr>
              <a:t>受</a:t>
            </a:r>
            <a:r>
              <a:rPr lang="en-US" altLang="zh-TW" sz="2000" dirty="0" smtClean="0">
                <a:latin typeface="標楷體" panose="03000509000000000000" pitchFamily="65" charset="-120"/>
                <a:ea typeface="標楷體" panose="03000509000000000000" pitchFamily="65" charset="-120"/>
              </a:rPr>
              <a:t>:</a:t>
            </a:r>
          </a:p>
          <a:p>
            <a:pPr>
              <a:spcBef>
                <a:spcPts val="600"/>
              </a:spcBef>
              <a:spcAft>
                <a:spcPts val="600"/>
              </a:spcAft>
            </a:pPr>
            <a:r>
              <a:rPr lang="en-US" altLang="zh-TW" dirty="0" smtClean="0">
                <a:latin typeface="標楷體" panose="03000509000000000000" pitchFamily="65" charset="-120"/>
                <a:ea typeface="標楷體" panose="03000509000000000000" pitchFamily="65" charset="-120"/>
              </a:rPr>
              <a:t>1.</a:t>
            </a:r>
            <a:r>
              <a:rPr lang="zh-TW" altLang="zh-TW" b="1" u="sng" dirty="0" smtClean="0">
                <a:solidFill>
                  <a:srgbClr val="FF0000"/>
                </a:solidFill>
                <a:latin typeface="標楷體" panose="03000509000000000000" pitchFamily="65" charset="-120"/>
                <a:ea typeface="標楷體" panose="03000509000000000000" pitchFamily="65" charset="-120"/>
              </a:rPr>
              <a:t>驗收</a:t>
            </a:r>
            <a:r>
              <a:rPr lang="zh-TW" altLang="zh-TW" b="1" u="sng" dirty="0">
                <a:solidFill>
                  <a:srgbClr val="FF0000"/>
                </a:solidFill>
                <a:latin typeface="標楷體" panose="03000509000000000000" pitchFamily="65" charset="-120"/>
                <a:ea typeface="標楷體" panose="03000509000000000000" pitchFamily="65" charset="-120"/>
              </a:rPr>
              <a:t>結果</a:t>
            </a:r>
            <a:r>
              <a:rPr lang="zh-TW" altLang="zh-TW" dirty="0">
                <a:latin typeface="標楷體" panose="03000509000000000000" pitchFamily="65" charset="-120"/>
                <a:ea typeface="標楷體" panose="03000509000000000000" pitchFamily="65" charset="-120"/>
              </a:rPr>
              <a:t>與規定</a:t>
            </a:r>
            <a:r>
              <a:rPr lang="zh-TW" altLang="zh-TW" dirty="0" smtClean="0">
                <a:latin typeface="標楷體" panose="03000509000000000000" pitchFamily="65" charset="-120"/>
                <a:ea typeface="標楷體" panose="03000509000000000000" pitchFamily="65" charset="-120"/>
              </a:rPr>
              <a:t>不符</a:t>
            </a:r>
            <a:endParaRPr lang="en-US" altLang="zh-TW" dirty="0" smtClean="0">
              <a:latin typeface="標楷體" panose="03000509000000000000" pitchFamily="65" charset="-120"/>
              <a:ea typeface="標楷體" panose="03000509000000000000" pitchFamily="65" charset="-120"/>
            </a:endParaRPr>
          </a:p>
          <a:p>
            <a:pPr>
              <a:spcBef>
                <a:spcPts val="600"/>
              </a:spcBef>
              <a:spcAft>
                <a:spcPts val="600"/>
              </a:spcAft>
            </a:pPr>
            <a:r>
              <a:rPr lang="en-US" altLang="zh-TW" dirty="0" smtClean="0">
                <a:latin typeface="標楷體" panose="03000509000000000000" pitchFamily="65" charset="-120"/>
                <a:ea typeface="標楷體" panose="03000509000000000000" pitchFamily="65" charset="-120"/>
              </a:rPr>
              <a:t>2.</a:t>
            </a:r>
            <a:r>
              <a:rPr lang="zh-TW" altLang="zh-TW" dirty="0" smtClean="0">
                <a:latin typeface="標楷體" panose="03000509000000000000" pitchFamily="65" charset="-120"/>
                <a:ea typeface="標楷體" panose="03000509000000000000" pitchFamily="65" charset="-120"/>
              </a:rPr>
              <a:t>而</a:t>
            </a:r>
            <a:r>
              <a:rPr lang="zh-TW" altLang="en-US" b="1" dirty="0" smtClean="0">
                <a:latin typeface="Arial Unicode MS"/>
                <a:ea typeface="Arial Unicode MS"/>
                <a:cs typeface="Arial Unicode MS"/>
              </a:rPr>
              <a:t>①</a:t>
            </a:r>
            <a:r>
              <a:rPr lang="zh-TW" altLang="zh-TW" b="1" u="sng" dirty="0" smtClean="0">
                <a:latin typeface="標楷體" panose="03000509000000000000" pitchFamily="65" charset="-120"/>
                <a:ea typeface="標楷體" panose="03000509000000000000" pitchFamily="65" charset="-120"/>
              </a:rPr>
              <a:t>不</a:t>
            </a:r>
            <a:r>
              <a:rPr lang="zh-TW" altLang="zh-TW" b="1" u="sng" dirty="0">
                <a:latin typeface="標楷體" panose="03000509000000000000" pitchFamily="65" charset="-120"/>
                <a:ea typeface="標楷體" panose="03000509000000000000" pitchFamily="65" charset="-120"/>
              </a:rPr>
              <a:t>妨礙安全</a:t>
            </a:r>
            <a:r>
              <a:rPr lang="zh-TW" altLang="zh-TW" dirty="0" smtClean="0">
                <a:latin typeface="標楷體" panose="03000509000000000000" pitchFamily="65" charset="-120"/>
                <a:ea typeface="標楷體" panose="03000509000000000000" pitchFamily="65" charset="-120"/>
              </a:rPr>
              <a:t>及</a:t>
            </a:r>
            <a:r>
              <a:rPr lang="zh-TW" altLang="en-US" b="1" dirty="0" smtClean="0">
                <a:latin typeface="Arial Unicode MS"/>
                <a:ea typeface="Arial Unicode MS"/>
                <a:cs typeface="Arial Unicode MS"/>
              </a:rPr>
              <a:t>②</a:t>
            </a:r>
            <a:r>
              <a:rPr lang="zh-TW" altLang="zh-TW" b="1" u="sng" dirty="0" smtClean="0">
                <a:latin typeface="標楷體" panose="03000509000000000000" pitchFamily="65" charset="-120"/>
                <a:ea typeface="標楷體" panose="03000509000000000000" pitchFamily="65" charset="-120"/>
              </a:rPr>
              <a:t>使用</a:t>
            </a:r>
            <a:r>
              <a:rPr lang="zh-TW" altLang="zh-TW" b="1" u="sng" dirty="0">
                <a:latin typeface="標楷體" panose="03000509000000000000" pitchFamily="65" charset="-120"/>
                <a:ea typeface="標楷體" panose="03000509000000000000" pitchFamily="65" charset="-120"/>
              </a:rPr>
              <a:t>需求</a:t>
            </a:r>
            <a:r>
              <a:rPr lang="zh-TW" altLang="zh-TW" dirty="0">
                <a:latin typeface="標楷體" panose="03000509000000000000" pitchFamily="65" charset="-120"/>
                <a:ea typeface="標楷體" panose="03000509000000000000" pitchFamily="65" charset="-120"/>
              </a:rPr>
              <a:t>，</a:t>
            </a:r>
            <a:r>
              <a:rPr lang="zh-TW" altLang="zh-TW" dirty="0" smtClean="0">
                <a:latin typeface="標楷體" panose="03000509000000000000" pitchFamily="65" charset="-120"/>
                <a:ea typeface="標楷體" panose="03000509000000000000" pitchFamily="65" charset="-120"/>
              </a:rPr>
              <a:t>亦</a:t>
            </a:r>
            <a:r>
              <a:rPr lang="zh-TW" altLang="en-US" b="1" dirty="0">
                <a:latin typeface="Arial Unicode MS"/>
                <a:ea typeface="Arial Unicode MS"/>
                <a:cs typeface="Arial Unicode MS"/>
              </a:rPr>
              <a:t>③</a:t>
            </a:r>
            <a:r>
              <a:rPr lang="zh-TW" altLang="zh-TW" b="1" u="sng" dirty="0" smtClean="0">
                <a:latin typeface="標楷體" panose="03000509000000000000" pitchFamily="65" charset="-120"/>
                <a:ea typeface="標楷體" panose="03000509000000000000" pitchFamily="65" charset="-120"/>
              </a:rPr>
              <a:t>無</a:t>
            </a:r>
            <a:r>
              <a:rPr lang="zh-TW" altLang="zh-TW" b="1" u="sng" dirty="0">
                <a:latin typeface="標楷體" panose="03000509000000000000" pitchFamily="65" charset="-120"/>
                <a:ea typeface="標楷體" panose="03000509000000000000" pitchFamily="65" charset="-120"/>
              </a:rPr>
              <a:t>減少通常效用或契約預定</a:t>
            </a:r>
            <a:r>
              <a:rPr lang="zh-TW" altLang="zh-TW" b="1" u="sng" dirty="0" smtClean="0">
                <a:latin typeface="標楷體" panose="03000509000000000000" pitchFamily="65" charset="-120"/>
                <a:ea typeface="標楷體" panose="03000509000000000000" pitchFamily="65" charset="-120"/>
              </a:rPr>
              <a:t>效用</a:t>
            </a:r>
            <a:endParaRPr lang="en-US" altLang="zh-TW" b="1" dirty="0" smtClean="0">
              <a:latin typeface="標楷體" panose="03000509000000000000" pitchFamily="65" charset="-120"/>
              <a:ea typeface="標楷體" panose="03000509000000000000" pitchFamily="65" charset="-120"/>
            </a:endParaRPr>
          </a:p>
          <a:p>
            <a:pPr>
              <a:spcBef>
                <a:spcPts val="600"/>
              </a:spcBef>
              <a:spcAft>
                <a:spcPts val="600"/>
              </a:spcAft>
            </a:pPr>
            <a:r>
              <a:rPr lang="en-US" altLang="zh-TW" dirty="0" smtClean="0">
                <a:latin typeface="標楷體" panose="03000509000000000000" pitchFamily="65" charset="-120"/>
                <a:ea typeface="標楷體" panose="03000509000000000000" pitchFamily="65" charset="-120"/>
              </a:rPr>
              <a:t>3.</a:t>
            </a:r>
            <a:r>
              <a:rPr lang="zh-TW" altLang="zh-TW" b="1" u="sng" dirty="0" smtClean="0">
                <a:solidFill>
                  <a:srgbClr val="FF0000"/>
                </a:solidFill>
                <a:latin typeface="標楷體" panose="03000509000000000000" pitchFamily="65" charset="-120"/>
                <a:ea typeface="標楷體" panose="03000509000000000000" pitchFamily="65" charset="-120"/>
              </a:rPr>
              <a:t>經</a:t>
            </a:r>
            <a:r>
              <a:rPr lang="zh-TW" altLang="zh-TW" b="1" u="sng" dirty="0">
                <a:solidFill>
                  <a:srgbClr val="FF0000"/>
                </a:solidFill>
                <a:latin typeface="標楷體" panose="03000509000000000000" pitchFamily="65" charset="-120"/>
                <a:ea typeface="標楷體" panose="03000509000000000000" pitchFamily="65" charset="-120"/>
              </a:rPr>
              <a:t>機關</a:t>
            </a:r>
            <a:r>
              <a:rPr lang="zh-TW" altLang="zh-TW" b="1" u="sng" dirty="0" smtClean="0">
                <a:solidFill>
                  <a:srgbClr val="FF0000"/>
                </a:solidFill>
                <a:latin typeface="標楷體" panose="03000509000000000000" pitchFamily="65" charset="-120"/>
                <a:ea typeface="標楷體" panose="03000509000000000000" pitchFamily="65" charset="-120"/>
              </a:rPr>
              <a:t>檢討</a:t>
            </a:r>
            <a:r>
              <a:rPr lang="en-US" altLang="zh-TW" b="1" dirty="0" smtClean="0">
                <a:latin typeface="Arial Unicode MS" panose="020B0604020202020204" pitchFamily="34" charset="-120"/>
                <a:ea typeface="Arial Unicode MS" panose="020B0604020202020204" pitchFamily="34" charset="-120"/>
                <a:cs typeface="Arial Unicode MS" panose="020B0604020202020204" pitchFamily="34" charset="-120"/>
              </a:rPr>
              <a:t>①</a:t>
            </a:r>
            <a:r>
              <a:rPr lang="zh-TW" altLang="zh-TW" b="1" u="sng" dirty="0" smtClean="0">
                <a:latin typeface="標楷體" panose="03000509000000000000" pitchFamily="65" charset="-120"/>
                <a:ea typeface="標楷體" panose="03000509000000000000" pitchFamily="65" charset="-120"/>
              </a:rPr>
              <a:t>不必</a:t>
            </a:r>
            <a:r>
              <a:rPr lang="zh-TW" altLang="zh-TW" b="1" u="sng" dirty="0">
                <a:latin typeface="標楷體" panose="03000509000000000000" pitchFamily="65" charset="-120"/>
                <a:ea typeface="標楷體" panose="03000509000000000000" pitchFamily="65" charset="-120"/>
              </a:rPr>
              <a:t>拆換、更換</a:t>
            </a:r>
            <a:r>
              <a:rPr lang="zh-TW" altLang="zh-TW" b="1" dirty="0" smtClean="0">
                <a:latin typeface="標楷體" panose="03000509000000000000" pitchFamily="65" charset="-120"/>
                <a:ea typeface="標楷體" panose="03000509000000000000" pitchFamily="65" charset="-120"/>
              </a:rPr>
              <a:t>或</a:t>
            </a:r>
            <a:r>
              <a:rPr lang="en-US" altLang="zh-TW" b="1" dirty="0" smtClean="0">
                <a:latin typeface="Arial Unicode MS" panose="020B0604020202020204" pitchFamily="34" charset="-120"/>
                <a:ea typeface="Arial Unicode MS" panose="020B0604020202020204" pitchFamily="34" charset="-120"/>
                <a:cs typeface="Arial Unicode MS" panose="020B0604020202020204" pitchFamily="34" charset="-120"/>
              </a:rPr>
              <a:t>②</a:t>
            </a:r>
            <a:r>
              <a:rPr lang="zh-TW" altLang="zh-TW" b="1" u="sng" dirty="0">
                <a:latin typeface="標楷體" panose="03000509000000000000" pitchFamily="65" charset="-120"/>
                <a:ea typeface="標楷體" panose="03000509000000000000" pitchFamily="65" charset="-120"/>
              </a:rPr>
              <a:t>拆</a:t>
            </a:r>
            <a:r>
              <a:rPr lang="zh-TW" altLang="zh-TW" b="1" u="sng" dirty="0" smtClean="0">
                <a:latin typeface="標楷體" panose="03000509000000000000" pitchFamily="65" charset="-120"/>
                <a:ea typeface="標楷體" panose="03000509000000000000" pitchFamily="65" charset="-120"/>
              </a:rPr>
              <a:t>換</a:t>
            </a:r>
            <a:r>
              <a:rPr lang="zh-TW" altLang="zh-TW" u="sng" dirty="0">
                <a:latin typeface="標楷體" panose="03000509000000000000" pitchFamily="65" charset="-120"/>
                <a:ea typeface="標楷體" panose="03000509000000000000" pitchFamily="65" charset="-120"/>
              </a:rPr>
              <a:t>、</a:t>
            </a:r>
            <a:r>
              <a:rPr lang="zh-TW" altLang="zh-TW" b="1" u="sng" dirty="0" smtClean="0">
                <a:latin typeface="標楷體" panose="03000509000000000000" pitchFamily="65" charset="-120"/>
                <a:ea typeface="標楷體" panose="03000509000000000000" pitchFamily="65" charset="-120"/>
              </a:rPr>
              <a:t>更換</a:t>
            </a:r>
            <a:r>
              <a:rPr lang="zh-TW" altLang="zh-TW" b="1" u="sng" dirty="0">
                <a:latin typeface="標楷體" panose="03000509000000000000" pitchFamily="65" charset="-120"/>
                <a:ea typeface="標楷體" panose="03000509000000000000" pitchFamily="65" charset="-120"/>
              </a:rPr>
              <a:t>確有困難</a:t>
            </a:r>
            <a:r>
              <a:rPr lang="zh-TW" altLang="zh-TW" dirty="0">
                <a:latin typeface="標楷體" panose="03000509000000000000" pitchFamily="65" charset="-120"/>
                <a:ea typeface="標楷體" panose="03000509000000000000" pitchFamily="65" charset="-120"/>
              </a:rPr>
              <a:t>，</a:t>
            </a:r>
            <a:r>
              <a:rPr lang="zh-TW" altLang="zh-TW" dirty="0" smtClean="0">
                <a:latin typeface="標楷體" panose="03000509000000000000" pitchFamily="65" charset="-120"/>
                <a:ea typeface="標楷體" panose="03000509000000000000" pitchFamily="65" charset="-120"/>
              </a:rPr>
              <a:t>或</a:t>
            </a:r>
            <a:r>
              <a:rPr lang="zh-TW" altLang="en-US" b="1" dirty="0" smtClean="0">
                <a:latin typeface="Arial Unicode MS"/>
                <a:ea typeface="Arial Unicode MS"/>
                <a:cs typeface="Arial Unicode MS"/>
              </a:rPr>
              <a:t>③</a:t>
            </a:r>
            <a:r>
              <a:rPr lang="zh-TW" altLang="zh-TW" b="1" u="sng" dirty="0" smtClean="0">
                <a:latin typeface="標楷體" panose="03000509000000000000" pitchFamily="65" charset="-120"/>
                <a:ea typeface="標楷體" panose="03000509000000000000" pitchFamily="65" charset="-120"/>
              </a:rPr>
              <a:t>不必</a:t>
            </a:r>
            <a:r>
              <a:rPr lang="zh-TW" altLang="zh-TW" b="1" u="sng" dirty="0">
                <a:latin typeface="標楷體" panose="03000509000000000000" pitchFamily="65" charset="-120"/>
                <a:ea typeface="標楷體" panose="03000509000000000000" pitchFamily="65" charset="-120"/>
              </a:rPr>
              <a:t>補</a:t>
            </a:r>
            <a:r>
              <a:rPr lang="zh-TW" altLang="zh-TW" b="1" u="sng" dirty="0" smtClean="0">
                <a:latin typeface="標楷體" panose="03000509000000000000" pitchFamily="65" charset="-120"/>
                <a:ea typeface="標楷體" panose="03000509000000000000" pitchFamily="65" charset="-120"/>
              </a:rPr>
              <a:t>交</a:t>
            </a:r>
            <a:r>
              <a:rPr lang="zh-TW" altLang="zh-TW" b="1" dirty="0" smtClean="0">
                <a:latin typeface="標楷體" panose="03000509000000000000" pitchFamily="65" charset="-120"/>
                <a:ea typeface="標楷體" panose="03000509000000000000" pitchFamily="65" charset="-120"/>
              </a:rPr>
              <a:t>者</a:t>
            </a:r>
            <a:endParaRPr lang="en-US" altLang="zh-TW" b="1" dirty="0" smtClean="0">
              <a:latin typeface="標楷體" panose="03000509000000000000" pitchFamily="65" charset="-120"/>
              <a:ea typeface="標楷體" panose="03000509000000000000" pitchFamily="65" charset="-120"/>
            </a:endParaRPr>
          </a:p>
          <a:p>
            <a:pPr>
              <a:spcBef>
                <a:spcPts val="600"/>
              </a:spcBef>
              <a:spcAft>
                <a:spcPts val="600"/>
              </a:spcAft>
            </a:pPr>
            <a:endParaRPr lang="en-US" altLang="zh-TW" b="1" dirty="0" smtClean="0">
              <a:latin typeface="標楷體" panose="03000509000000000000" pitchFamily="65" charset="-120"/>
              <a:ea typeface="標楷體" panose="03000509000000000000" pitchFamily="65" charset="-120"/>
            </a:endParaRPr>
          </a:p>
        </p:txBody>
      </p:sp>
      <p:sp>
        <p:nvSpPr>
          <p:cNvPr id="5" name="文字方塊 4"/>
          <p:cNvSpPr txBox="1"/>
          <p:nvPr/>
        </p:nvSpPr>
        <p:spPr>
          <a:xfrm>
            <a:off x="6777453" y="5611639"/>
            <a:ext cx="1782373" cy="307777"/>
          </a:xfrm>
          <a:prstGeom prst="rect">
            <a:avLst/>
          </a:prstGeom>
          <a:noFill/>
        </p:spPr>
        <p:txBody>
          <a:bodyPr wrap="square" rtlCol="0">
            <a:spAutoFit/>
          </a:bodyPr>
          <a:lstStyle/>
          <a:p>
            <a:r>
              <a:rPr lang="en-US" altLang="zh-TW" sz="1400" dirty="0" smtClean="0">
                <a:solidFill>
                  <a:schemeClr val="tx2">
                    <a:lumMod val="60000"/>
                    <a:lumOff val="40000"/>
                  </a:schemeClr>
                </a:solidFill>
                <a:latin typeface="標楷體" panose="03000509000000000000" pitchFamily="65" charset="-120"/>
                <a:ea typeface="標楷體" panose="03000509000000000000" pitchFamily="65" charset="-120"/>
              </a:rPr>
              <a:t>(</a:t>
            </a:r>
            <a:r>
              <a:rPr lang="zh-TW" altLang="en-US" sz="1400" dirty="0" smtClean="0">
                <a:solidFill>
                  <a:schemeClr val="tx2">
                    <a:lumMod val="60000"/>
                    <a:lumOff val="40000"/>
                  </a:schemeClr>
                </a:solidFill>
                <a:latin typeface="標楷體" panose="03000509000000000000" pitchFamily="65" charset="-120"/>
                <a:ea typeface="標楷體" panose="03000509000000000000" pitchFamily="65" charset="-120"/>
              </a:rPr>
              <a:t>僅勞務</a:t>
            </a:r>
            <a:r>
              <a:rPr lang="zh-TW" altLang="en-US" sz="1400" dirty="0">
                <a:solidFill>
                  <a:schemeClr val="tx2">
                    <a:lumMod val="60000"/>
                    <a:lumOff val="40000"/>
                  </a:schemeClr>
                </a:solidFill>
                <a:latin typeface="標楷體" panose="03000509000000000000" pitchFamily="65" charset="-120"/>
                <a:ea typeface="標楷體" panose="03000509000000000000" pitchFamily="65" charset="-120"/>
              </a:rPr>
              <a:t>採購適用</a:t>
            </a:r>
            <a:r>
              <a:rPr lang="en-US" altLang="zh-TW" sz="1400" dirty="0">
                <a:solidFill>
                  <a:schemeClr val="tx2">
                    <a:lumMod val="60000"/>
                    <a:lumOff val="40000"/>
                  </a:schemeClr>
                </a:solidFill>
                <a:latin typeface="標楷體" panose="03000509000000000000" pitchFamily="65" charset="-120"/>
                <a:ea typeface="標楷體" panose="03000509000000000000" pitchFamily="65" charset="-120"/>
              </a:rPr>
              <a:t>)</a:t>
            </a:r>
            <a:endParaRPr lang="zh-TW" altLang="en-US" sz="1400" dirty="0"/>
          </a:p>
        </p:txBody>
      </p:sp>
      <p:sp>
        <p:nvSpPr>
          <p:cNvPr id="6" name="文字方塊 5"/>
          <p:cNvSpPr txBox="1"/>
          <p:nvPr/>
        </p:nvSpPr>
        <p:spPr>
          <a:xfrm>
            <a:off x="-3448" y="6095343"/>
            <a:ext cx="9144000" cy="400110"/>
          </a:xfrm>
          <a:prstGeom prst="rect">
            <a:avLst/>
          </a:prstGeom>
          <a:noFill/>
        </p:spPr>
        <p:txBody>
          <a:bodyPr wrap="square" rtlCol="0">
            <a:spAutoFit/>
          </a:bodyPr>
          <a:lstStyle/>
          <a:p>
            <a:pPr algn="ctr"/>
            <a:r>
              <a:rPr lang="zh-TW" altLang="en-US" sz="2000" b="1" i="1" dirty="0" smtClean="0">
                <a:solidFill>
                  <a:srgbClr val="00B050"/>
                </a:solidFill>
                <a:latin typeface="標楷體" panose="03000509000000000000" pitchFamily="65" charset="-120"/>
                <a:ea typeface="標楷體" panose="03000509000000000000" pitchFamily="65" charset="-120"/>
              </a:rPr>
              <a:t>履約不完全　≠　完全不履約</a:t>
            </a:r>
            <a:endParaRPr lang="zh-TW" altLang="en-US" sz="2000" b="1" i="1" dirty="0">
              <a:solidFill>
                <a:srgbClr val="00B050"/>
              </a:solidFill>
              <a:latin typeface="標楷體" panose="03000509000000000000" pitchFamily="65" charset="-120"/>
              <a:ea typeface="標楷體" panose="03000509000000000000" pitchFamily="65" charset="-120"/>
            </a:endParaRPr>
          </a:p>
        </p:txBody>
      </p:sp>
      <p:sp>
        <p:nvSpPr>
          <p:cNvPr id="7" name="圓角矩形 6"/>
          <p:cNvSpPr/>
          <p:nvPr/>
        </p:nvSpPr>
        <p:spPr>
          <a:xfrm>
            <a:off x="6777454" y="5229200"/>
            <a:ext cx="1610971" cy="690214"/>
          </a:xfrm>
          <a:prstGeom prst="roundRect">
            <a:avLst/>
          </a:prstGeom>
          <a:noFill/>
          <a:ln w="12700">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 name="投影片編號版面配置區 9"/>
          <p:cNvSpPr>
            <a:spLocks noGrp="1"/>
          </p:cNvSpPr>
          <p:nvPr>
            <p:ph type="sldNum" sz="quarter" idx="12"/>
          </p:nvPr>
        </p:nvSpPr>
        <p:spPr>
          <a:xfrm>
            <a:off x="8153400" y="6492877"/>
            <a:ext cx="990600" cy="365125"/>
          </a:xfrm>
        </p:spPr>
        <p:txBody>
          <a:bodyPr/>
          <a:lstStyle/>
          <a:p>
            <a:fld id="{BA180C71-5188-449A-AFF2-FA152B4CECC9}" type="slidenum">
              <a:rPr lang="zh-TW" altLang="en-US" sz="1200" b="1" smtClean="0">
                <a:latin typeface="標楷體" panose="03000509000000000000" pitchFamily="65" charset="-120"/>
                <a:ea typeface="標楷體" panose="03000509000000000000" pitchFamily="65" charset="-120"/>
              </a:rPr>
              <a:t>6</a:t>
            </a:fld>
            <a:r>
              <a:rPr lang="en-US" altLang="zh-TW" sz="1200" b="1" dirty="0" smtClean="0">
                <a:latin typeface="標楷體" panose="03000509000000000000" pitchFamily="65" charset="-120"/>
                <a:ea typeface="標楷體" panose="03000509000000000000" pitchFamily="65" charset="-120"/>
              </a:rPr>
              <a:t>/17</a:t>
            </a:r>
            <a:endParaRPr lang="zh-TW" altLang="en-US" sz="1200" b="1" dirty="0">
              <a:latin typeface="標楷體" panose="03000509000000000000" pitchFamily="65" charset="-120"/>
              <a:ea typeface="標楷體" panose="03000509000000000000" pitchFamily="65" charset="-120"/>
            </a:endParaRPr>
          </a:p>
        </p:txBody>
      </p:sp>
      <p:sp>
        <p:nvSpPr>
          <p:cNvPr id="13" name="文字方塊 12"/>
          <p:cNvSpPr txBox="1"/>
          <p:nvPr/>
        </p:nvSpPr>
        <p:spPr>
          <a:xfrm>
            <a:off x="899592" y="5585246"/>
            <a:ext cx="1142828" cy="307777"/>
          </a:xfrm>
          <a:prstGeom prst="rect">
            <a:avLst/>
          </a:prstGeom>
          <a:noFill/>
        </p:spPr>
        <p:txBody>
          <a:bodyPr wrap="square" rtlCol="0">
            <a:spAutoFit/>
          </a:bodyPr>
          <a:lstStyle/>
          <a:p>
            <a:r>
              <a:rPr lang="en-US" altLang="zh-TW" sz="1400" dirty="0" smtClean="0">
                <a:solidFill>
                  <a:srgbClr val="00B050"/>
                </a:solidFill>
                <a:latin typeface="標楷體" panose="03000509000000000000" pitchFamily="65" charset="-120"/>
                <a:ea typeface="標楷體" panose="03000509000000000000" pitchFamily="65" charset="-120"/>
              </a:rPr>
              <a:t>(</a:t>
            </a:r>
            <a:r>
              <a:rPr lang="zh-TW" altLang="en-US" sz="1400" dirty="0" smtClean="0">
                <a:solidFill>
                  <a:srgbClr val="00B050"/>
                </a:solidFill>
                <a:latin typeface="標楷體" panose="03000509000000000000" pitchFamily="65" charset="-120"/>
                <a:ea typeface="標楷體" panose="03000509000000000000" pitchFamily="65" charset="-120"/>
              </a:rPr>
              <a:t>簽奉核准</a:t>
            </a:r>
            <a:r>
              <a:rPr lang="en-US" altLang="zh-TW" sz="1400" dirty="0" smtClean="0">
                <a:solidFill>
                  <a:srgbClr val="00B050"/>
                </a:solidFill>
                <a:latin typeface="標楷體" panose="03000509000000000000" pitchFamily="65" charset="-120"/>
                <a:ea typeface="標楷體" panose="03000509000000000000" pitchFamily="65" charset="-120"/>
              </a:rPr>
              <a:t>)</a:t>
            </a:r>
            <a:endParaRPr lang="zh-TW" altLang="en-US" sz="1400" dirty="0">
              <a:solidFill>
                <a:srgbClr val="00B050"/>
              </a:solidFill>
            </a:endParaRPr>
          </a:p>
        </p:txBody>
      </p:sp>
    </p:spTree>
    <p:extLst>
      <p:ext uri="{BB962C8B-B14F-4D97-AF65-F5344CB8AC3E}">
        <p14:creationId xmlns:p14="http://schemas.microsoft.com/office/powerpoint/2010/main" val="8870025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7924800" cy="634082"/>
          </a:xfrm>
        </p:spPr>
        <p:txBody>
          <a:bodyPr/>
          <a:lstStyle/>
          <a:p>
            <a:pPr marL="514350" indent="-514350">
              <a:buFont typeface="+mj-ea"/>
              <a:buAutoNum type="ea1ChtPeriod" startAt="2"/>
            </a:pPr>
            <a:r>
              <a:rPr lang="zh-TW" altLang="en-US" dirty="0" smtClean="0">
                <a:latin typeface="標楷體" panose="03000509000000000000" pitchFamily="65" charset="-120"/>
                <a:ea typeface="標楷體" panose="03000509000000000000" pitchFamily="65" charset="-120"/>
              </a:rPr>
              <a:t>契約內容填寫摘要說明</a:t>
            </a:r>
            <a:r>
              <a:rPr lang="en-US" altLang="zh-TW" sz="2000" dirty="0" smtClean="0">
                <a:solidFill>
                  <a:srgbClr val="FFFFFF"/>
                </a:solidFill>
                <a:latin typeface="標楷體" panose="03000509000000000000" pitchFamily="65" charset="-120"/>
                <a:ea typeface="標楷體" panose="03000509000000000000" pitchFamily="65" charset="-120"/>
              </a:rPr>
              <a:t>(5/11</a:t>
            </a:r>
            <a:r>
              <a:rPr lang="en-US" altLang="zh-TW" sz="2000" dirty="0">
                <a:solidFill>
                  <a:srgbClr val="FFFFFF"/>
                </a:solidFill>
                <a:latin typeface="標楷體" panose="03000509000000000000" pitchFamily="65" charset="-120"/>
                <a:ea typeface="標楷體" panose="03000509000000000000" pitchFamily="65" charset="-120"/>
              </a:rPr>
              <a:t>)</a:t>
            </a:r>
            <a:endParaRPr lang="zh-TW" altLang="en-US" dirty="0">
              <a:latin typeface="標楷體" panose="03000509000000000000" pitchFamily="65" charset="-120"/>
              <a:ea typeface="標楷體" panose="03000509000000000000" pitchFamily="65" charset="-120"/>
            </a:endParaRPr>
          </a:p>
        </p:txBody>
      </p:sp>
      <p:sp>
        <p:nvSpPr>
          <p:cNvPr id="8" name="矩形 7"/>
          <p:cNvSpPr/>
          <p:nvPr/>
        </p:nvSpPr>
        <p:spPr>
          <a:xfrm>
            <a:off x="519364"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勞務</a:t>
            </a:r>
            <a:r>
              <a:rPr lang="zh-TW" altLang="en-US" sz="2800" dirty="0" smtClean="0">
                <a:latin typeface="標楷體" panose="03000509000000000000" pitchFamily="65" charset="-120"/>
                <a:ea typeface="標楷體" panose="03000509000000000000" pitchFamily="65" charset="-120"/>
              </a:rPr>
              <a:t>契約</a:t>
            </a:r>
            <a:r>
              <a:rPr lang="en-US" altLang="zh-TW" sz="1200" dirty="0" smtClean="0">
                <a:latin typeface="標楷體" panose="03000509000000000000" pitchFamily="65" charset="-120"/>
                <a:ea typeface="標楷體" panose="03000509000000000000" pitchFamily="65" charset="-120"/>
              </a:rPr>
              <a:t>(109.06.30</a:t>
            </a:r>
            <a:r>
              <a:rPr lang="zh-TW" altLang="en-US" sz="1200" dirty="0" smtClean="0">
                <a:latin typeface="標楷體" panose="03000509000000000000" pitchFamily="65" charset="-120"/>
                <a:ea typeface="標楷體" panose="03000509000000000000" pitchFamily="65" charset="-120"/>
              </a:rPr>
              <a:t>版本</a:t>
            </a:r>
            <a:r>
              <a:rPr lang="en-US" altLang="zh-TW" sz="1200" dirty="0" smtClean="0">
                <a:latin typeface="標楷體" panose="03000509000000000000" pitchFamily="65" charset="-120"/>
                <a:ea typeface="標楷體" panose="03000509000000000000" pitchFamily="65" charset="-120"/>
              </a:rPr>
              <a:t>)</a:t>
            </a:r>
            <a:endParaRPr lang="zh-TW" altLang="en-US" sz="2800" dirty="0">
              <a:latin typeface="標楷體" panose="03000509000000000000" pitchFamily="65" charset="-120"/>
              <a:ea typeface="標楷體" panose="03000509000000000000" pitchFamily="65" charset="-120"/>
            </a:endParaRPr>
          </a:p>
        </p:txBody>
      </p:sp>
      <p:sp>
        <p:nvSpPr>
          <p:cNvPr id="21" name="矩形 20"/>
          <p:cNvSpPr/>
          <p:nvPr/>
        </p:nvSpPr>
        <p:spPr>
          <a:xfrm>
            <a:off x="4788023"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財物</a:t>
            </a:r>
            <a:r>
              <a:rPr lang="zh-TW" altLang="en-US" sz="2800" dirty="0" smtClean="0">
                <a:latin typeface="標楷體" panose="03000509000000000000" pitchFamily="65" charset="-120"/>
                <a:ea typeface="標楷體" panose="03000509000000000000" pitchFamily="65" charset="-120"/>
              </a:rPr>
              <a:t>契約</a:t>
            </a:r>
            <a:r>
              <a:rPr lang="en-US" altLang="zh-TW" sz="1200" dirty="0">
                <a:latin typeface="標楷體" panose="03000509000000000000" pitchFamily="65" charset="-120"/>
                <a:ea typeface="標楷體" panose="03000509000000000000" pitchFamily="65" charset="-120"/>
              </a:rPr>
              <a:t>(</a:t>
            </a:r>
            <a:r>
              <a:rPr lang="en-US" altLang="zh-TW" sz="1200" dirty="0" smtClean="0">
                <a:latin typeface="標楷體" panose="03000509000000000000" pitchFamily="65" charset="-120"/>
                <a:ea typeface="標楷體" panose="03000509000000000000" pitchFamily="65" charset="-120"/>
              </a:rPr>
              <a:t>109.01.15</a:t>
            </a:r>
            <a:r>
              <a:rPr lang="zh-TW" altLang="en-US" sz="1200" dirty="0" smtClean="0">
                <a:latin typeface="標楷體" panose="03000509000000000000" pitchFamily="65" charset="-120"/>
                <a:ea typeface="標楷體" panose="03000509000000000000" pitchFamily="65" charset="-120"/>
              </a:rPr>
              <a:t>版本</a:t>
            </a:r>
            <a:r>
              <a:rPr lang="en-US" altLang="zh-TW" sz="1200" dirty="0">
                <a:latin typeface="標楷體" panose="03000509000000000000" pitchFamily="65" charset="-120"/>
                <a:ea typeface="標楷體" panose="03000509000000000000" pitchFamily="65" charset="-120"/>
              </a:rPr>
              <a:t>)</a:t>
            </a:r>
            <a:endParaRPr lang="zh-TW" altLang="en-US" sz="1200" dirty="0">
              <a:latin typeface="標楷體" panose="03000509000000000000" pitchFamily="65" charset="-120"/>
              <a:ea typeface="標楷體" panose="03000509000000000000" pitchFamily="65" charset="-120"/>
            </a:endParaRPr>
          </a:p>
        </p:txBody>
      </p:sp>
      <p:sp>
        <p:nvSpPr>
          <p:cNvPr id="4" name="文字方塊 3"/>
          <p:cNvSpPr txBox="1"/>
          <p:nvPr/>
        </p:nvSpPr>
        <p:spPr>
          <a:xfrm>
            <a:off x="531156" y="1484784"/>
            <a:ext cx="3960000" cy="2185214"/>
          </a:xfrm>
          <a:prstGeom prst="rect">
            <a:avLst/>
          </a:prstGeom>
          <a:solidFill>
            <a:schemeClr val="bg1">
              <a:lumMod val="85000"/>
              <a:lumOff val="15000"/>
            </a:schemeClr>
          </a:solidFill>
        </p:spPr>
        <p:txBody>
          <a:bodyPr wrap="square" rtlCol="0">
            <a:spAutoFit/>
          </a:bodyPr>
          <a:lstStyle/>
          <a:p>
            <a:r>
              <a:rPr lang="zh-TW" altLang="zh-TW" sz="1600" b="1" dirty="0" smtClean="0">
                <a:latin typeface="標楷體" panose="03000509000000000000" pitchFamily="65" charset="-120"/>
                <a:ea typeface="標楷體" panose="03000509000000000000" pitchFamily="65" charset="-120"/>
              </a:rPr>
              <a:t>第五條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契約</a:t>
            </a:r>
            <a:r>
              <a:rPr lang="zh-TW" altLang="zh-TW" sz="1600" b="1" dirty="0">
                <a:latin typeface="標楷體" panose="03000509000000000000" pitchFamily="65" charset="-120"/>
                <a:ea typeface="標楷體" panose="03000509000000000000" pitchFamily="65" charset="-120"/>
              </a:rPr>
              <a:t>價金之給付</a:t>
            </a:r>
            <a:r>
              <a:rPr lang="zh-TW" altLang="zh-TW" sz="1600" b="1" dirty="0" smtClean="0">
                <a:latin typeface="標楷體" panose="03000509000000000000" pitchFamily="65" charset="-120"/>
                <a:ea typeface="標楷體" panose="03000509000000000000" pitchFamily="65" charset="-120"/>
              </a:rPr>
              <a:t>條件</a:t>
            </a:r>
            <a:r>
              <a:rPr lang="zh-TW" altLang="en-US" sz="1600" b="1" dirty="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1200"/>
              </a:spcBef>
              <a:spcAft>
                <a:spcPts val="600"/>
              </a:spcAft>
            </a:pP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一</a:t>
            </a: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除契約另有約定外，依下列條件辦理付款</a:t>
            </a:r>
            <a:r>
              <a:rPr lang="zh-TW" altLang="zh-TW"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600"/>
              </a:spcBef>
              <a:spcAft>
                <a:spcPts val="600"/>
              </a:spcAft>
            </a:pPr>
            <a:r>
              <a:rPr lang="en-US" altLang="zh-TW" sz="1600" dirty="0">
                <a:latin typeface="標楷體" panose="03000509000000000000" pitchFamily="65" charset="-120"/>
                <a:ea typeface="標楷體" panose="03000509000000000000" pitchFamily="65" charset="-120"/>
              </a:rPr>
              <a:t>1.</a:t>
            </a:r>
            <a:r>
              <a:rPr lang="zh-TW" altLang="zh-TW" sz="1600" dirty="0" smtClean="0">
                <a:latin typeface="標楷體" panose="03000509000000000000" pitchFamily="65" charset="-120"/>
                <a:ea typeface="標楷體" panose="03000509000000000000" pitchFamily="65" charset="-120"/>
              </a:rPr>
              <a:t>預付款：</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a:latin typeface="標楷體" panose="03000509000000000000" pitchFamily="65" charset="-120"/>
                <a:ea typeface="標楷體" panose="03000509000000000000" pitchFamily="65" charset="-120"/>
              </a:rPr>
              <a:t>）</a:t>
            </a:r>
            <a:endParaRPr lang="zh-TW" altLang="zh-TW" sz="1600" dirty="0">
              <a:latin typeface="標楷體" panose="03000509000000000000" pitchFamily="65" charset="-120"/>
              <a:ea typeface="標楷體" panose="03000509000000000000" pitchFamily="65" charset="-120"/>
            </a:endParaRPr>
          </a:p>
          <a:p>
            <a:pPr>
              <a:spcBef>
                <a:spcPts val="600"/>
              </a:spcBef>
              <a:spcAft>
                <a:spcPts val="600"/>
              </a:spcAft>
            </a:pPr>
            <a:r>
              <a:rPr lang="en-US" altLang="zh-TW" sz="1600" dirty="0">
                <a:latin typeface="標楷體" panose="03000509000000000000" pitchFamily="65" charset="-120"/>
                <a:ea typeface="標楷體" panose="03000509000000000000" pitchFamily="65" charset="-120"/>
              </a:rPr>
              <a:t>2.</a:t>
            </a:r>
            <a:r>
              <a:rPr lang="zh-TW" altLang="zh-TW" sz="1600" dirty="0" smtClean="0">
                <a:latin typeface="標楷體" panose="03000509000000000000" pitchFamily="65" charset="-120"/>
                <a:ea typeface="標楷體" panose="03000509000000000000" pitchFamily="65" charset="-120"/>
              </a:rPr>
              <a:t>分期付款：</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a:latin typeface="標楷體" panose="03000509000000000000" pitchFamily="65" charset="-120"/>
                <a:ea typeface="標楷體" panose="03000509000000000000" pitchFamily="65" charset="-120"/>
              </a:rPr>
              <a:t>）</a:t>
            </a:r>
            <a:endParaRPr lang="zh-TW" altLang="zh-TW" sz="1600" dirty="0">
              <a:latin typeface="標楷體" panose="03000509000000000000" pitchFamily="65" charset="-120"/>
              <a:ea typeface="標楷體" panose="03000509000000000000" pitchFamily="65" charset="-120"/>
            </a:endParaRPr>
          </a:p>
          <a:p>
            <a:pPr>
              <a:spcBef>
                <a:spcPts val="600"/>
              </a:spcBef>
              <a:spcAft>
                <a:spcPts val="600"/>
              </a:spcAft>
            </a:pPr>
            <a:r>
              <a:rPr lang="en-US" altLang="zh-TW" sz="1600" dirty="0">
                <a:latin typeface="標楷體" panose="03000509000000000000" pitchFamily="65" charset="-120"/>
                <a:ea typeface="標楷體" panose="03000509000000000000" pitchFamily="65" charset="-120"/>
              </a:rPr>
              <a:t>3.</a:t>
            </a:r>
            <a:r>
              <a:rPr lang="zh-TW" altLang="zh-TW" sz="1600" dirty="0">
                <a:solidFill>
                  <a:srgbClr val="FF0000"/>
                </a:solidFill>
                <a:latin typeface="標楷體" panose="03000509000000000000" pitchFamily="65" charset="-120"/>
                <a:ea typeface="標楷體" panose="03000509000000000000" pitchFamily="65" charset="-120"/>
              </a:rPr>
              <a:t>驗收後</a:t>
            </a:r>
            <a:r>
              <a:rPr lang="zh-TW" altLang="zh-TW" sz="1600" dirty="0" smtClean="0">
                <a:solidFill>
                  <a:srgbClr val="FF0000"/>
                </a:solidFill>
                <a:latin typeface="標楷體" panose="03000509000000000000" pitchFamily="65" charset="-120"/>
                <a:ea typeface="標楷體" panose="03000509000000000000" pitchFamily="65" charset="-120"/>
              </a:rPr>
              <a:t>付款</a:t>
            </a:r>
            <a:r>
              <a:rPr lang="en-US" altLang="zh-TW" sz="1600" dirty="0" smtClean="0">
                <a:latin typeface="標楷體" panose="03000509000000000000" pitchFamily="65" charset="-120"/>
                <a:ea typeface="標楷體" panose="03000509000000000000" pitchFamily="65" charset="-120"/>
              </a:rPr>
              <a:t>:</a:t>
            </a:r>
            <a:r>
              <a:rPr lang="zh-TW" altLang="en-US" sz="1600" dirty="0" smtClean="0">
                <a:latin typeface="標楷體" panose="03000509000000000000" pitchFamily="65" charset="-120"/>
                <a:ea typeface="標楷體" panose="03000509000000000000" pitchFamily="65" charset="-120"/>
              </a:rPr>
              <a:t>一次結付尾款</a:t>
            </a:r>
            <a:endParaRPr lang="en-US" altLang="zh-TW" sz="1600" dirty="0" smtClean="0">
              <a:latin typeface="標楷體" panose="03000509000000000000" pitchFamily="65" charset="-120"/>
              <a:ea typeface="標楷體" panose="03000509000000000000" pitchFamily="65" charset="-120"/>
            </a:endParaRPr>
          </a:p>
        </p:txBody>
      </p:sp>
      <p:sp>
        <p:nvSpPr>
          <p:cNvPr id="22" name="文字方塊 21"/>
          <p:cNvSpPr txBox="1"/>
          <p:nvPr/>
        </p:nvSpPr>
        <p:spPr>
          <a:xfrm>
            <a:off x="4788023" y="1484784"/>
            <a:ext cx="3960000" cy="3785652"/>
          </a:xfrm>
          <a:prstGeom prst="rect">
            <a:avLst/>
          </a:prstGeom>
          <a:solidFill>
            <a:schemeClr val="bg1">
              <a:lumMod val="85000"/>
              <a:lumOff val="15000"/>
            </a:schemeClr>
          </a:solidFill>
        </p:spPr>
        <p:txBody>
          <a:bodyPr wrap="square" rtlCol="0">
            <a:spAutoFit/>
          </a:bodyPr>
          <a:lstStyle/>
          <a:p>
            <a:r>
              <a:rPr lang="zh-TW" altLang="zh-TW" sz="1600" b="1" dirty="0" smtClean="0">
                <a:latin typeface="標楷體" panose="03000509000000000000" pitchFamily="65" charset="-120"/>
                <a:ea typeface="標楷體" panose="03000509000000000000" pitchFamily="65" charset="-120"/>
              </a:rPr>
              <a:t>第五條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契約</a:t>
            </a:r>
            <a:r>
              <a:rPr lang="zh-TW" altLang="zh-TW" sz="1600" b="1" dirty="0">
                <a:latin typeface="標楷體" panose="03000509000000000000" pitchFamily="65" charset="-120"/>
                <a:ea typeface="標楷體" panose="03000509000000000000" pitchFamily="65" charset="-120"/>
              </a:rPr>
              <a:t>價金之給付</a:t>
            </a:r>
            <a:r>
              <a:rPr lang="zh-TW" altLang="zh-TW" sz="1600" b="1" dirty="0" smtClean="0">
                <a:latin typeface="標楷體" panose="03000509000000000000" pitchFamily="65" charset="-120"/>
                <a:ea typeface="標楷體" panose="03000509000000000000" pitchFamily="65" charset="-120"/>
              </a:rPr>
              <a:t>條件</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1200"/>
              </a:spcBef>
              <a:spcAft>
                <a:spcPts val="600"/>
              </a:spcAft>
            </a:pP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一</a:t>
            </a: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除契約另有約定外，依下列條件辦理付款</a:t>
            </a:r>
            <a:r>
              <a:rPr lang="zh-TW" altLang="zh-TW"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600"/>
              </a:spcBef>
              <a:spcAft>
                <a:spcPts val="600"/>
              </a:spcAft>
            </a:pPr>
            <a:r>
              <a:rPr lang="en-US" altLang="zh-TW" sz="1600" dirty="0">
                <a:latin typeface="標楷體" panose="03000509000000000000" pitchFamily="65" charset="-120"/>
                <a:ea typeface="標楷體" panose="03000509000000000000" pitchFamily="65" charset="-120"/>
              </a:rPr>
              <a:t>1.</a:t>
            </a:r>
            <a:r>
              <a:rPr lang="zh-TW" altLang="zh-TW" sz="1600" dirty="0" smtClean="0">
                <a:latin typeface="標楷體" panose="03000509000000000000" pitchFamily="65" charset="-120"/>
                <a:ea typeface="標楷體" panose="03000509000000000000" pitchFamily="65" charset="-120"/>
              </a:rPr>
              <a:t>預付款</a:t>
            </a:r>
            <a:r>
              <a:rPr lang="en-US" altLang="zh-TW" sz="1600" dirty="0" smtClean="0">
                <a:latin typeface="標楷體" panose="03000509000000000000" pitchFamily="65" charset="-120"/>
                <a:ea typeface="標楷體" panose="03000509000000000000" pitchFamily="65" charset="-120"/>
              </a:rPr>
              <a:t>:</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a:latin typeface="標楷體" panose="03000509000000000000" pitchFamily="65" charset="-120"/>
                <a:ea typeface="標楷體" panose="03000509000000000000" pitchFamily="65" charset="-120"/>
              </a:rPr>
              <a:t>）</a:t>
            </a:r>
            <a:endParaRPr lang="zh-TW" altLang="zh-TW" sz="1600" dirty="0">
              <a:latin typeface="標楷體" panose="03000509000000000000" pitchFamily="65" charset="-120"/>
              <a:ea typeface="標楷體" panose="03000509000000000000" pitchFamily="65" charset="-120"/>
            </a:endParaRPr>
          </a:p>
          <a:p>
            <a:pPr>
              <a:spcBef>
                <a:spcPts val="600"/>
              </a:spcBef>
              <a:spcAft>
                <a:spcPts val="600"/>
              </a:spcAft>
            </a:pPr>
            <a:r>
              <a:rPr lang="en-US" altLang="zh-TW" sz="1600" dirty="0">
                <a:latin typeface="標楷體" panose="03000509000000000000" pitchFamily="65" charset="-120"/>
                <a:ea typeface="標楷體" panose="03000509000000000000" pitchFamily="65" charset="-120"/>
              </a:rPr>
              <a:t>2.</a:t>
            </a:r>
            <a:r>
              <a:rPr lang="zh-TW" altLang="zh-TW" sz="1600" dirty="0" smtClean="0">
                <a:latin typeface="標楷體" panose="03000509000000000000" pitchFamily="65" charset="-120"/>
                <a:ea typeface="標楷體" panose="03000509000000000000" pitchFamily="65" charset="-120"/>
              </a:rPr>
              <a:t>分期付款：</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a:latin typeface="標楷體" panose="03000509000000000000" pitchFamily="65" charset="-120"/>
                <a:ea typeface="標楷體" panose="03000509000000000000" pitchFamily="65" charset="-120"/>
              </a:rPr>
              <a:t>）</a:t>
            </a:r>
            <a:endParaRPr lang="zh-TW" altLang="zh-TW" sz="1600" dirty="0">
              <a:latin typeface="標楷體" panose="03000509000000000000" pitchFamily="65" charset="-120"/>
              <a:ea typeface="標楷體" panose="03000509000000000000" pitchFamily="65" charset="-120"/>
            </a:endParaRPr>
          </a:p>
          <a:p>
            <a:pPr>
              <a:spcBef>
                <a:spcPts val="600"/>
              </a:spcBef>
              <a:spcAft>
                <a:spcPts val="600"/>
              </a:spcAft>
            </a:pPr>
            <a:r>
              <a:rPr lang="en-US" altLang="zh-TW" sz="1600" dirty="0">
                <a:latin typeface="標楷體" panose="03000509000000000000" pitchFamily="65" charset="-120"/>
                <a:ea typeface="標楷體" panose="03000509000000000000" pitchFamily="65" charset="-120"/>
              </a:rPr>
              <a:t>3.</a:t>
            </a:r>
            <a:r>
              <a:rPr lang="zh-TW" altLang="zh-TW" sz="1600" dirty="0">
                <a:latin typeface="標楷體" panose="03000509000000000000" pitchFamily="65" charset="-120"/>
                <a:ea typeface="標楷體" panose="03000509000000000000" pitchFamily="65" charset="-120"/>
              </a:rPr>
              <a:t>分批</a:t>
            </a:r>
            <a:r>
              <a:rPr lang="zh-TW" altLang="zh-TW" sz="1600" dirty="0" smtClean="0">
                <a:latin typeface="標楷體" panose="03000509000000000000" pitchFamily="65" charset="-120"/>
                <a:ea typeface="標楷體" panose="03000509000000000000" pitchFamily="65" charset="-120"/>
              </a:rPr>
              <a:t>付款：</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a:latin typeface="標楷體" panose="03000509000000000000" pitchFamily="65" charset="-120"/>
                <a:ea typeface="標楷體" panose="03000509000000000000" pitchFamily="65" charset="-120"/>
              </a:rPr>
              <a:t>）</a:t>
            </a:r>
            <a:endParaRPr lang="en-US" altLang="zh-TW" sz="1600" dirty="0" smtClean="0">
              <a:latin typeface="標楷體" panose="03000509000000000000" pitchFamily="65" charset="-120"/>
              <a:ea typeface="標楷體" panose="03000509000000000000" pitchFamily="65" charset="-120"/>
            </a:endParaRPr>
          </a:p>
          <a:p>
            <a:pPr>
              <a:spcBef>
                <a:spcPts val="600"/>
              </a:spcBef>
              <a:spcAft>
                <a:spcPts val="600"/>
              </a:spcAft>
            </a:pPr>
            <a:r>
              <a:rPr lang="en-US" altLang="zh-TW" sz="1600" dirty="0">
                <a:latin typeface="標楷體" panose="03000509000000000000" pitchFamily="65" charset="-120"/>
                <a:ea typeface="標楷體" panose="03000509000000000000" pitchFamily="65" charset="-120"/>
              </a:rPr>
              <a:t>4.</a:t>
            </a:r>
            <a:r>
              <a:rPr lang="zh-TW" altLang="zh-TW" sz="1600" dirty="0">
                <a:latin typeface="標楷體" panose="03000509000000000000" pitchFamily="65" charset="-120"/>
                <a:ea typeface="標楷體" panose="03000509000000000000" pitchFamily="65" charset="-120"/>
              </a:rPr>
              <a:t>訓練費之</a:t>
            </a:r>
            <a:r>
              <a:rPr lang="zh-TW" altLang="zh-TW" sz="1600" dirty="0" smtClean="0">
                <a:latin typeface="標楷體" panose="03000509000000000000" pitchFamily="65" charset="-120"/>
                <a:ea typeface="標楷體" panose="03000509000000000000" pitchFamily="65" charset="-120"/>
              </a:rPr>
              <a:t>付款</a:t>
            </a:r>
            <a:r>
              <a:rPr lang="en-US" altLang="zh-TW" sz="1600" dirty="0" smtClean="0">
                <a:latin typeface="標楷體" panose="03000509000000000000" pitchFamily="65" charset="-120"/>
                <a:ea typeface="標楷體" panose="03000509000000000000" pitchFamily="65" charset="-120"/>
              </a:rPr>
              <a:t>:</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a:latin typeface="標楷體" panose="03000509000000000000" pitchFamily="65" charset="-120"/>
                <a:ea typeface="標楷體" panose="03000509000000000000" pitchFamily="65" charset="-120"/>
              </a:rPr>
              <a:t>）</a:t>
            </a:r>
            <a:endParaRPr lang="en-US" altLang="zh-TW" sz="1600" b="1" dirty="0">
              <a:latin typeface="標楷體" panose="03000509000000000000" pitchFamily="65" charset="-120"/>
              <a:ea typeface="標楷體" panose="03000509000000000000" pitchFamily="65" charset="-120"/>
            </a:endParaRPr>
          </a:p>
          <a:p>
            <a:pPr>
              <a:spcBef>
                <a:spcPts val="600"/>
              </a:spcBef>
              <a:spcAft>
                <a:spcPts val="600"/>
              </a:spcAft>
            </a:pPr>
            <a:r>
              <a:rPr lang="en-US" altLang="zh-TW" sz="1600" dirty="0">
                <a:latin typeface="標楷體" panose="03000509000000000000" pitchFamily="65" charset="-120"/>
                <a:ea typeface="標楷體" panose="03000509000000000000" pitchFamily="65" charset="-120"/>
              </a:rPr>
              <a:t>5.</a:t>
            </a:r>
            <a:r>
              <a:rPr lang="zh-TW" altLang="zh-TW" sz="1600" dirty="0">
                <a:latin typeface="標楷體" panose="03000509000000000000" pitchFamily="65" charset="-120"/>
                <a:ea typeface="標楷體" panose="03000509000000000000" pitchFamily="65" charset="-120"/>
              </a:rPr>
              <a:t>安裝測試費之</a:t>
            </a:r>
            <a:r>
              <a:rPr lang="zh-TW" altLang="zh-TW" sz="1600" dirty="0" smtClean="0">
                <a:latin typeface="標楷體" panose="03000509000000000000" pitchFamily="65" charset="-120"/>
                <a:ea typeface="標楷體" panose="03000509000000000000" pitchFamily="65" charset="-120"/>
              </a:rPr>
              <a:t>付款</a:t>
            </a:r>
            <a:r>
              <a:rPr lang="en-US" altLang="zh-TW" sz="1600" dirty="0" smtClean="0">
                <a:latin typeface="標楷體" panose="03000509000000000000" pitchFamily="65" charset="-120"/>
                <a:ea typeface="標楷體" panose="03000509000000000000" pitchFamily="65" charset="-120"/>
              </a:rPr>
              <a:t>:</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a:latin typeface="標楷體" panose="03000509000000000000" pitchFamily="65" charset="-120"/>
                <a:ea typeface="標楷體" panose="03000509000000000000" pitchFamily="65" charset="-120"/>
              </a:rPr>
              <a:t>）</a:t>
            </a:r>
            <a:endParaRPr lang="en-US" altLang="zh-TW" sz="1600" dirty="0" smtClean="0">
              <a:latin typeface="標楷體" panose="03000509000000000000" pitchFamily="65" charset="-120"/>
              <a:ea typeface="標楷體" panose="03000509000000000000" pitchFamily="65" charset="-120"/>
            </a:endParaRPr>
          </a:p>
          <a:p>
            <a:pPr>
              <a:spcBef>
                <a:spcPts val="600"/>
              </a:spcBef>
              <a:spcAft>
                <a:spcPts val="600"/>
              </a:spcAft>
            </a:pPr>
            <a:r>
              <a:rPr lang="en-US" altLang="zh-TW" sz="1600" dirty="0" smtClean="0">
                <a:latin typeface="標楷體" panose="03000509000000000000" pitchFamily="65" charset="-120"/>
                <a:ea typeface="標楷體" panose="03000509000000000000" pitchFamily="65" charset="-120"/>
              </a:rPr>
              <a:t>6</a:t>
            </a:r>
            <a:r>
              <a:rPr lang="en-US" altLang="zh-TW" sz="1600" dirty="0">
                <a:latin typeface="標楷體" panose="03000509000000000000" pitchFamily="65" charset="-120"/>
                <a:ea typeface="標楷體" panose="03000509000000000000" pitchFamily="65" charset="-120"/>
              </a:rPr>
              <a:t>.</a:t>
            </a:r>
            <a:r>
              <a:rPr lang="zh-TW" altLang="zh-TW" sz="1600" dirty="0">
                <a:solidFill>
                  <a:srgbClr val="FF0000"/>
                </a:solidFill>
                <a:latin typeface="標楷體" panose="03000509000000000000" pitchFamily="65" charset="-120"/>
                <a:ea typeface="標楷體" panose="03000509000000000000" pitchFamily="65" charset="-120"/>
              </a:rPr>
              <a:t>驗收後</a:t>
            </a:r>
            <a:r>
              <a:rPr lang="zh-TW" altLang="zh-TW" sz="1600" dirty="0" smtClean="0">
                <a:solidFill>
                  <a:srgbClr val="FF0000"/>
                </a:solidFill>
                <a:latin typeface="標楷體" panose="03000509000000000000" pitchFamily="65" charset="-120"/>
                <a:ea typeface="標楷體" panose="03000509000000000000" pitchFamily="65" charset="-120"/>
              </a:rPr>
              <a:t>付款</a:t>
            </a:r>
            <a:r>
              <a:rPr lang="en-US" altLang="zh-TW" sz="1600" dirty="0" smtClean="0">
                <a:latin typeface="標楷體" panose="03000509000000000000" pitchFamily="65" charset="-120"/>
                <a:ea typeface="標楷體" panose="03000509000000000000" pitchFamily="65" charset="-120"/>
              </a:rPr>
              <a:t>:</a:t>
            </a:r>
            <a:r>
              <a:rPr lang="zh-TW" altLang="en-US" sz="1600" dirty="0">
                <a:latin typeface="標楷體" panose="03000509000000000000" pitchFamily="65" charset="-120"/>
                <a:ea typeface="標楷體" panose="03000509000000000000" pitchFamily="65" charset="-120"/>
              </a:rPr>
              <a:t>一次結付尾款</a:t>
            </a:r>
            <a:endParaRPr lang="en-US" altLang="zh-TW" sz="1600" dirty="0">
              <a:latin typeface="標楷體" panose="03000509000000000000" pitchFamily="65" charset="-120"/>
              <a:ea typeface="標楷體" panose="03000509000000000000" pitchFamily="65" charset="-120"/>
            </a:endParaRPr>
          </a:p>
          <a:p>
            <a:pPr>
              <a:spcBef>
                <a:spcPts val="600"/>
              </a:spcBef>
              <a:spcAft>
                <a:spcPts val="600"/>
              </a:spcAft>
            </a:pPr>
            <a:r>
              <a:rPr lang="en-US" altLang="zh-TW" sz="1600" dirty="0" smtClean="0">
                <a:latin typeface="標楷體" panose="03000509000000000000" pitchFamily="65" charset="-120"/>
                <a:ea typeface="標楷體" panose="03000509000000000000" pitchFamily="65" charset="-120"/>
              </a:rPr>
              <a:t>7</a:t>
            </a:r>
            <a:r>
              <a:rPr lang="en-US" altLang="zh-TW" sz="1600" dirty="0">
                <a:latin typeface="標楷體" panose="03000509000000000000" pitchFamily="65" charset="-120"/>
                <a:ea typeface="標楷體" panose="03000509000000000000" pitchFamily="65" charset="-120"/>
              </a:rPr>
              <a:t>.</a:t>
            </a:r>
            <a:r>
              <a:rPr lang="zh-TW" altLang="zh-TW" sz="1600" dirty="0">
                <a:latin typeface="標楷體" panose="03000509000000000000" pitchFamily="65" charset="-120"/>
                <a:ea typeface="標楷體" panose="03000509000000000000" pitchFamily="65" charset="-120"/>
              </a:rPr>
              <a:t>其他付款條件</a:t>
            </a:r>
            <a:r>
              <a:rPr lang="zh-TW" altLang="zh-TW" sz="1600" dirty="0" smtClean="0">
                <a:latin typeface="標楷體" panose="03000509000000000000" pitchFamily="65" charset="-120"/>
                <a:ea typeface="標楷體" panose="03000509000000000000" pitchFamily="65" charset="-120"/>
              </a:rPr>
              <a:t>：</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p:txBody>
      </p:sp>
      <p:sp>
        <p:nvSpPr>
          <p:cNvPr id="9" name="文字方塊 8"/>
          <p:cNvSpPr txBox="1"/>
          <p:nvPr/>
        </p:nvSpPr>
        <p:spPr>
          <a:xfrm>
            <a:off x="0" y="5919414"/>
            <a:ext cx="9144000" cy="400110"/>
          </a:xfrm>
          <a:prstGeom prst="rect">
            <a:avLst/>
          </a:prstGeom>
          <a:noFill/>
        </p:spPr>
        <p:txBody>
          <a:bodyPr wrap="square" rtlCol="0">
            <a:spAutoFit/>
          </a:bodyPr>
          <a:lstStyle/>
          <a:p>
            <a:pPr algn="ctr"/>
            <a:r>
              <a:rPr lang="zh-TW" altLang="en-US" sz="2000" b="1" i="1" dirty="0" smtClean="0">
                <a:solidFill>
                  <a:srgbClr val="00B050"/>
                </a:solidFill>
                <a:latin typeface="標楷體" panose="03000509000000000000" pitchFamily="65" charset="-120"/>
                <a:ea typeface="標楷體" panose="03000509000000000000" pitchFamily="65" charset="-120"/>
              </a:rPr>
              <a:t>分期付款→</a:t>
            </a:r>
            <a:r>
              <a:rPr lang="zh-TW" altLang="en-US" sz="2000" b="1" i="1" dirty="0" smtClean="0">
                <a:solidFill>
                  <a:srgbClr val="00B050"/>
                </a:solidFill>
                <a:latin typeface="標楷體" panose="03000509000000000000" pitchFamily="65" charset="-120"/>
                <a:ea typeface="標楷體" panose="03000509000000000000" pitchFamily="65" charset="-120"/>
              </a:rPr>
              <a:t>分段查驗　；　分批付款→部分驗收</a:t>
            </a:r>
            <a:endParaRPr lang="zh-TW" altLang="en-US" sz="2000" b="1" i="1" dirty="0">
              <a:solidFill>
                <a:srgbClr val="00B050"/>
              </a:solidFill>
              <a:latin typeface="標楷體" panose="03000509000000000000" pitchFamily="65" charset="-120"/>
              <a:ea typeface="標楷體" panose="03000509000000000000" pitchFamily="65" charset="-120"/>
            </a:endParaRPr>
          </a:p>
        </p:txBody>
      </p:sp>
      <p:sp>
        <p:nvSpPr>
          <p:cNvPr id="5" name="投影片編號版面配置區 4"/>
          <p:cNvSpPr>
            <a:spLocks noGrp="1"/>
          </p:cNvSpPr>
          <p:nvPr>
            <p:ph type="sldNum" sz="quarter" idx="12"/>
          </p:nvPr>
        </p:nvSpPr>
        <p:spPr>
          <a:xfrm>
            <a:off x="8153400" y="6492877"/>
            <a:ext cx="990600" cy="365125"/>
          </a:xfrm>
        </p:spPr>
        <p:txBody>
          <a:bodyPr/>
          <a:lstStyle/>
          <a:p>
            <a:fld id="{BA180C71-5188-449A-AFF2-FA152B4CECC9}" type="slidenum">
              <a:rPr lang="zh-TW" altLang="en-US" sz="1200" b="1" smtClean="0">
                <a:latin typeface="標楷體" panose="03000509000000000000" pitchFamily="65" charset="-120"/>
                <a:ea typeface="標楷體" panose="03000509000000000000" pitchFamily="65" charset="-120"/>
              </a:rPr>
              <a:t>7</a:t>
            </a:fld>
            <a:r>
              <a:rPr lang="en-US" altLang="zh-TW" sz="1200" b="1" dirty="0" smtClean="0">
                <a:latin typeface="標楷體" panose="03000509000000000000" pitchFamily="65" charset="-120"/>
                <a:ea typeface="標楷體" panose="03000509000000000000" pitchFamily="65" charset="-120"/>
              </a:rPr>
              <a:t>/17</a:t>
            </a:r>
            <a:endParaRPr lang="zh-TW" altLang="en-US" sz="1200" b="1" dirty="0">
              <a:latin typeface="標楷體" panose="03000509000000000000" pitchFamily="65" charset="-120"/>
              <a:ea typeface="標楷體" panose="03000509000000000000" pitchFamily="65" charset="-120"/>
            </a:endParaRPr>
          </a:p>
        </p:txBody>
      </p:sp>
      <p:sp>
        <p:nvSpPr>
          <p:cNvPr id="6" name="文字方塊 5"/>
          <p:cNvSpPr txBox="1"/>
          <p:nvPr/>
        </p:nvSpPr>
        <p:spPr>
          <a:xfrm>
            <a:off x="519365" y="4100885"/>
            <a:ext cx="3768279" cy="1077218"/>
          </a:xfrm>
          <a:prstGeom prst="rect">
            <a:avLst/>
          </a:prstGeom>
          <a:solidFill>
            <a:schemeClr val="bg1">
              <a:lumMod val="85000"/>
              <a:lumOff val="15000"/>
            </a:schemeClr>
          </a:solidFill>
        </p:spPr>
        <p:txBody>
          <a:bodyPr wrap="square" rtlCol="0">
            <a:spAutoFit/>
          </a:bodyPr>
          <a:lstStyle/>
          <a:p>
            <a:r>
              <a:rPr lang="zh-TW" altLang="en-US" sz="1600" b="1" i="1" dirty="0" smtClean="0">
                <a:solidFill>
                  <a:srgbClr val="00B050"/>
                </a:solidFill>
                <a:latin typeface="標楷體" panose="03000509000000000000" pitchFamily="65" charset="-120"/>
                <a:ea typeface="標楷體" panose="03000509000000000000" pitchFamily="65" charset="-120"/>
              </a:rPr>
              <a:t>註解</a:t>
            </a:r>
            <a:r>
              <a:rPr lang="en-US" altLang="zh-TW" sz="1600" b="1" i="1" dirty="0" smtClean="0">
                <a:solidFill>
                  <a:srgbClr val="00B050"/>
                </a:solidFill>
                <a:latin typeface="標楷體" panose="03000509000000000000" pitchFamily="65" charset="-120"/>
                <a:ea typeface="標楷體" panose="03000509000000000000" pitchFamily="65" charset="-120"/>
              </a:rPr>
              <a:t>:</a:t>
            </a:r>
          </a:p>
          <a:p>
            <a:pPr marL="342900" indent="-342900">
              <a:buFont typeface="+mj-lt"/>
              <a:buAutoNum type="arabicPeriod"/>
            </a:pPr>
            <a:r>
              <a:rPr lang="zh-TW" altLang="en-US" sz="1600" b="1" i="1" dirty="0" smtClean="0">
                <a:solidFill>
                  <a:srgbClr val="00B050"/>
                </a:solidFill>
                <a:latin typeface="標楷體" panose="03000509000000000000" pitchFamily="65" charset="-120"/>
                <a:ea typeface="標楷體" panose="03000509000000000000" pitchFamily="65" charset="-120"/>
              </a:rPr>
              <a:t>分期付款≠分批付款</a:t>
            </a:r>
            <a:endParaRPr lang="en-US" altLang="zh-TW" sz="1600" b="1" i="1" dirty="0" smtClean="0">
              <a:solidFill>
                <a:srgbClr val="00B050"/>
              </a:solidFill>
              <a:latin typeface="標楷體" panose="03000509000000000000" pitchFamily="65" charset="-120"/>
              <a:ea typeface="標楷體" panose="03000509000000000000" pitchFamily="65" charset="-120"/>
            </a:endParaRPr>
          </a:p>
          <a:p>
            <a:pPr marL="342900" indent="-342900">
              <a:buFont typeface="+mj-lt"/>
              <a:buAutoNum type="arabicPeriod"/>
            </a:pPr>
            <a:r>
              <a:rPr lang="zh-TW" altLang="en-US" sz="1600" b="1" i="1" dirty="0">
                <a:solidFill>
                  <a:srgbClr val="00B050"/>
                </a:solidFill>
                <a:latin typeface="標楷體" panose="03000509000000000000" pitchFamily="65" charset="-120"/>
                <a:ea typeface="標楷體" panose="03000509000000000000" pitchFamily="65" charset="-120"/>
              </a:rPr>
              <a:t>分期付款＝估驗</a:t>
            </a:r>
            <a:r>
              <a:rPr lang="zh-TW" altLang="en-US" sz="1600" b="1" i="1" dirty="0" smtClean="0">
                <a:solidFill>
                  <a:srgbClr val="00B050"/>
                </a:solidFill>
                <a:latin typeface="標楷體" panose="03000509000000000000" pitchFamily="65" charset="-120"/>
                <a:ea typeface="標楷體" panose="03000509000000000000" pitchFamily="65" charset="-120"/>
              </a:rPr>
              <a:t>計價（保留款）</a:t>
            </a:r>
            <a:endParaRPr lang="en-US" altLang="zh-TW" sz="1600" b="1" i="1" dirty="0" smtClean="0">
              <a:solidFill>
                <a:srgbClr val="00B050"/>
              </a:solidFill>
              <a:latin typeface="標楷體" panose="03000509000000000000" pitchFamily="65" charset="-120"/>
              <a:ea typeface="標楷體" panose="03000509000000000000" pitchFamily="65" charset="-120"/>
            </a:endParaRPr>
          </a:p>
          <a:p>
            <a:pPr marL="342900" indent="-342900">
              <a:buFont typeface="+mj-lt"/>
              <a:buAutoNum type="arabicPeriod"/>
            </a:pPr>
            <a:r>
              <a:rPr lang="zh-TW" altLang="en-US" sz="1600" b="1" i="1" dirty="0">
                <a:solidFill>
                  <a:srgbClr val="00B050"/>
                </a:solidFill>
                <a:latin typeface="標楷體" panose="03000509000000000000" pitchFamily="65" charset="-120"/>
                <a:ea typeface="標楷體" panose="03000509000000000000" pitchFamily="65" charset="-120"/>
              </a:rPr>
              <a:t>勞務契約沒有分批</a:t>
            </a:r>
            <a:r>
              <a:rPr lang="zh-TW" altLang="en-US" sz="1600" b="1" i="1" dirty="0" smtClean="0">
                <a:solidFill>
                  <a:srgbClr val="00B050"/>
                </a:solidFill>
                <a:latin typeface="標楷體" panose="03000509000000000000" pitchFamily="65" charset="-120"/>
                <a:ea typeface="標楷體" panose="03000509000000000000" pitchFamily="65" charset="-120"/>
              </a:rPr>
              <a:t>付款</a:t>
            </a:r>
            <a:endParaRPr lang="en-US" altLang="zh-TW" sz="1600" b="1" i="1" dirty="0" smtClean="0">
              <a:solidFill>
                <a:srgbClr val="00B050"/>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6359686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7924800" cy="634082"/>
          </a:xfrm>
        </p:spPr>
        <p:txBody>
          <a:bodyPr/>
          <a:lstStyle/>
          <a:p>
            <a:pPr marL="514350" indent="-514350">
              <a:buFont typeface="+mj-ea"/>
              <a:buAutoNum type="ea1ChtPeriod" startAt="2"/>
            </a:pPr>
            <a:r>
              <a:rPr lang="zh-TW" altLang="en-US" dirty="0" smtClean="0">
                <a:latin typeface="標楷體" panose="03000509000000000000" pitchFamily="65" charset="-120"/>
                <a:ea typeface="標楷體" panose="03000509000000000000" pitchFamily="65" charset="-120"/>
              </a:rPr>
              <a:t>契約內容填寫摘要說明</a:t>
            </a:r>
            <a:r>
              <a:rPr lang="en-US" altLang="zh-TW" sz="2000" dirty="0" smtClean="0">
                <a:solidFill>
                  <a:srgbClr val="FFFFFF"/>
                </a:solidFill>
                <a:latin typeface="標楷體" panose="03000509000000000000" pitchFamily="65" charset="-120"/>
                <a:ea typeface="標楷體" panose="03000509000000000000" pitchFamily="65" charset="-120"/>
              </a:rPr>
              <a:t>(6/11</a:t>
            </a:r>
            <a:r>
              <a:rPr lang="en-US" altLang="zh-TW" sz="2000" dirty="0">
                <a:solidFill>
                  <a:srgbClr val="FFFFFF"/>
                </a:solidFill>
                <a:latin typeface="標楷體" panose="03000509000000000000" pitchFamily="65" charset="-120"/>
                <a:ea typeface="標楷體" panose="03000509000000000000" pitchFamily="65" charset="-120"/>
              </a:rPr>
              <a:t>)</a:t>
            </a:r>
            <a:endParaRPr lang="zh-TW" altLang="en-US" dirty="0">
              <a:latin typeface="標楷體" panose="03000509000000000000" pitchFamily="65" charset="-120"/>
              <a:ea typeface="標楷體" panose="03000509000000000000" pitchFamily="65" charset="-120"/>
            </a:endParaRPr>
          </a:p>
        </p:txBody>
      </p:sp>
      <p:sp>
        <p:nvSpPr>
          <p:cNvPr id="8" name="矩形 7"/>
          <p:cNvSpPr/>
          <p:nvPr/>
        </p:nvSpPr>
        <p:spPr>
          <a:xfrm>
            <a:off x="519364"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勞務</a:t>
            </a:r>
            <a:r>
              <a:rPr lang="zh-TW" altLang="en-US" sz="2800" dirty="0" smtClean="0">
                <a:latin typeface="標楷體" panose="03000509000000000000" pitchFamily="65" charset="-120"/>
                <a:ea typeface="標楷體" panose="03000509000000000000" pitchFamily="65" charset="-120"/>
              </a:rPr>
              <a:t>契約</a:t>
            </a:r>
            <a:r>
              <a:rPr lang="en-US" altLang="zh-TW" sz="1200" dirty="0" smtClean="0">
                <a:latin typeface="標楷體" panose="03000509000000000000" pitchFamily="65" charset="-120"/>
                <a:ea typeface="標楷體" panose="03000509000000000000" pitchFamily="65" charset="-120"/>
              </a:rPr>
              <a:t>(109.06.30</a:t>
            </a:r>
            <a:r>
              <a:rPr lang="zh-TW" altLang="en-US" sz="1200" dirty="0" smtClean="0">
                <a:latin typeface="標楷體" panose="03000509000000000000" pitchFamily="65" charset="-120"/>
                <a:ea typeface="標楷體" panose="03000509000000000000" pitchFamily="65" charset="-120"/>
              </a:rPr>
              <a:t>版本</a:t>
            </a:r>
            <a:r>
              <a:rPr lang="en-US" altLang="zh-TW" sz="1200" dirty="0" smtClean="0">
                <a:latin typeface="標楷體" panose="03000509000000000000" pitchFamily="65" charset="-120"/>
                <a:ea typeface="標楷體" panose="03000509000000000000" pitchFamily="65" charset="-120"/>
              </a:rPr>
              <a:t>)</a:t>
            </a:r>
            <a:endParaRPr lang="zh-TW" altLang="en-US" sz="2800" dirty="0">
              <a:latin typeface="標楷體" panose="03000509000000000000" pitchFamily="65" charset="-120"/>
              <a:ea typeface="標楷體" panose="03000509000000000000" pitchFamily="65" charset="-120"/>
            </a:endParaRPr>
          </a:p>
        </p:txBody>
      </p:sp>
      <p:sp>
        <p:nvSpPr>
          <p:cNvPr id="21" name="矩形 20"/>
          <p:cNvSpPr/>
          <p:nvPr/>
        </p:nvSpPr>
        <p:spPr>
          <a:xfrm>
            <a:off x="4788023"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財物</a:t>
            </a:r>
            <a:r>
              <a:rPr lang="zh-TW" altLang="en-US" sz="2800" dirty="0" smtClean="0">
                <a:latin typeface="標楷體" panose="03000509000000000000" pitchFamily="65" charset="-120"/>
                <a:ea typeface="標楷體" panose="03000509000000000000" pitchFamily="65" charset="-120"/>
              </a:rPr>
              <a:t>契約</a:t>
            </a:r>
            <a:r>
              <a:rPr lang="en-US" altLang="zh-TW" sz="1200" dirty="0">
                <a:latin typeface="標楷體" panose="03000509000000000000" pitchFamily="65" charset="-120"/>
                <a:ea typeface="標楷體" panose="03000509000000000000" pitchFamily="65" charset="-120"/>
              </a:rPr>
              <a:t>(</a:t>
            </a:r>
            <a:r>
              <a:rPr lang="en-US" altLang="zh-TW" sz="1200" dirty="0" smtClean="0">
                <a:latin typeface="標楷體" panose="03000509000000000000" pitchFamily="65" charset="-120"/>
                <a:ea typeface="標楷體" panose="03000509000000000000" pitchFamily="65" charset="-120"/>
              </a:rPr>
              <a:t>109.01.15</a:t>
            </a:r>
            <a:r>
              <a:rPr lang="zh-TW" altLang="en-US" sz="1200" dirty="0" smtClean="0">
                <a:latin typeface="標楷體" panose="03000509000000000000" pitchFamily="65" charset="-120"/>
                <a:ea typeface="標楷體" panose="03000509000000000000" pitchFamily="65" charset="-120"/>
              </a:rPr>
              <a:t>版本</a:t>
            </a:r>
            <a:r>
              <a:rPr lang="en-US" altLang="zh-TW" sz="1200" dirty="0">
                <a:latin typeface="標楷體" panose="03000509000000000000" pitchFamily="65" charset="-120"/>
                <a:ea typeface="標楷體" panose="03000509000000000000" pitchFamily="65" charset="-120"/>
              </a:rPr>
              <a:t>)</a:t>
            </a:r>
            <a:endParaRPr lang="zh-TW" altLang="en-US" sz="1200" dirty="0">
              <a:latin typeface="標楷體" panose="03000509000000000000" pitchFamily="65" charset="-120"/>
              <a:ea typeface="標楷體" panose="03000509000000000000" pitchFamily="65" charset="-120"/>
            </a:endParaRPr>
          </a:p>
        </p:txBody>
      </p:sp>
      <p:sp>
        <p:nvSpPr>
          <p:cNvPr id="4" name="文字方塊 3"/>
          <p:cNvSpPr txBox="1"/>
          <p:nvPr/>
        </p:nvSpPr>
        <p:spPr>
          <a:xfrm>
            <a:off x="531156" y="1484785"/>
            <a:ext cx="3960000" cy="3570208"/>
          </a:xfrm>
          <a:prstGeom prst="rect">
            <a:avLst/>
          </a:prstGeom>
          <a:solidFill>
            <a:schemeClr val="bg1">
              <a:lumMod val="85000"/>
              <a:lumOff val="15000"/>
            </a:schemeClr>
          </a:solidFill>
        </p:spPr>
        <p:txBody>
          <a:bodyPr wrap="square" rtlCol="0">
            <a:spAutoFit/>
          </a:bodyPr>
          <a:lstStyle/>
          <a:p>
            <a:r>
              <a:rPr lang="zh-TW" altLang="zh-TW" sz="1600" b="1" dirty="0" smtClean="0">
                <a:latin typeface="標楷體" panose="03000509000000000000" pitchFamily="65" charset="-120"/>
                <a:ea typeface="標楷體" panose="03000509000000000000" pitchFamily="65" charset="-120"/>
              </a:rPr>
              <a:t>第七條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履約期限</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0000"/>
                </a:solidFill>
                <a:latin typeface="標楷體" panose="03000509000000000000" pitchFamily="65" charset="-120"/>
                <a:ea typeface="標楷體" panose="03000509000000000000" pitchFamily="65" charset="-120"/>
              </a:rPr>
              <a:t>必</a:t>
            </a:r>
            <a:r>
              <a:rPr lang="zh-TW" altLang="en-US" sz="1600" b="1" dirty="0" smtClean="0">
                <a:solidFill>
                  <a:srgbClr val="FF0000"/>
                </a:solidFill>
                <a:latin typeface="標楷體" panose="03000509000000000000" pitchFamily="65" charset="-120"/>
                <a:ea typeface="標楷體" panose="03000509000000000000" pitchFamily="65" charset="-120"/>
              </a:rPr>
              <a:t>填</a:t>
            </a:r>
            <a:r>
              <a:rPr lang="zh-TW" altLang="en-US" sz="1600" b="1" dirty="0" smtClean="0">
                <a:latin typeface="標楷體" panose="03000509000000000000" pitchFamily="65" charset="-120"/>
                <a:ea typeface="標楷體" panose="03000509000000000000" pitchFamily="65" charset="-120"/>
              </a:rPr>
              <a:t>、</a:t>
            </a:r>
            <a:r>
              <a:rPr lang="zh-TW" altLang="en-US" sz="1600" b="1" dirty="0" smtClean="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1200"/>
              </a:spcBef>
              <a:spcAft>
                <a:spcPts val="600"/>
              </a:spcAft>
            </a:pP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一</a:t>
            </a: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履約期限</a:t>
            </a: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由機關擇需要者於招標時載明</a:t>
            </a:r>
            <a:r>
              <a:rPr lang="en-US" altLang="zh-TW" sz="1600" b="1" dirty="0">
                <a:latin typeface="標楷體" panose="03000509000000000000" pitchFamily="65" charset="-120"/>
                <a:ea typeface="標楷體" panose="03000509000000000000" pitchFamily="65" charset="-120"/>
              </a:rPr>
              <a:t>)</a:t>
            </a:r>
            <a:r>
              <a:rPr lang="zh-TW" altLang="zh-TW"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600"/>
              </a:spcBef>
              <a:spcAft>
                <a:spcPts val="600"/>
              </a:spcAft>
            </a:pPr>
            <a:r>
              <a:rPr lang="zh-TW" altLang="zh-TW" sz="1600" dirty="0">
                <a:latin typeface="標楷體" panose="03000509000000000000" pitchFamily="65" charset="-120"/>
                <a:ea typeface="標楷體" panose="03000509000000000000" pitchFamily="65" charset="-120"/>
              </a:rPr>
              <a:t>□廠商應</a:t>
            </a:r>
            <a:r>
              <a:rPr lang="zh-TW" altLang="zh-TW" sz="1600" dirty="0" smtClean="0">
                <a:latin typeface="標楷體" panose="03000509000000000000" pitchFamily="65" charset="-120"/>
                <a:ea typeface="標楷體" panose="03000509000000000000" pitchFamily="65" charset="-120"/>
              </a:rPr>
              <a:t>於</a:t>
            </a:r>
            <a:r>
              <a:rPr lang="en-US" altLang="zh-TW" sz="1600" dirty="0" smtClean="0">
                <a:solidFill>
                  <a:srgbClr val="FF0000"/>
                </a:solidFill>
                <a:latin typeface="標楷體" panose="03000509000000000000" pitchFamily="65" charset="-120"/>
                <a:ea typeface="標楷體" panose="03000509000000000000" pitchFamily="65" charset="-120"/>
              </a:rPr>
              <a:t>OO</a:t>
            </a:r>
            <a:r>
              <a:rPr lang="zh-TW" altLang="zh-TW" sz="1600" dirty="0" smtClean="0">
                <a:solidFill>
                  <a:srgbClr val="FF0000"/>
                </a:solidFill>
                <a:latin typeface="標楷體" panose="03000509000000000000" pitchFamily="65" charset="-120"/>
                <a:ea typeface="標楷體" panose="03000509000000000000" pitchFamily="65" charset="-120"/>
              </a:rPr>
              <a:t>年</a:t>
            </a:r>
            <a:r>
              <a:rPr lang="en-US" altLang="zh-TW" sz="1600" dirty="0" smtClean="0">
                <a:solidFill>
                  <a:srgbClr val="FF0000"/>
                </a:solidFill>
                <a:latin typeface="標楷體" panose="03000509000000000000" pitchFamily="65" charset="-120"/>
                <a:ea typeface="標楷體" panose="03000509000000000000" pitchFamily="65" charset="-120"/>
              </a:rPr>
              <a:t>OO</a:t>
            </a:r>
            <a:r>
              <a:rPr lang="zh-TW" altLang="zh-TW" sz="1600" dirty="0" smtClean="0">
                <a:solidFill>
                  <a:srgbClr val="FF0000"/>
                </a:solidFill>
                <a:latin typeface="標楷體" panose="03000509000000000000" pitchFamily="65" charset="-120"/>
                <a:ea typeface="標楷體" panose="03000509000000000000" pitchFamily="65" charset="-120"/>
              </a:rPr>
              <a:t>月</a:t>
            </a:r>
            <a:r>
              <a:rPr lang="en-US" altLang="zh-TW" sz="1600" dirty="0" smtClean="0">
                <a:solidFill>
                  <a:srgbClr val="FF0000"/>
                </a:solidFill>
                <a:latin typeface="標楷體" panose="03000509000000000000" pitchFamily="65" charset="-120"/>
                <a:ea typeface="標楷體" panose="03000509000000000000" pitchFamily="65" charset="-120"/>
              </a:rPr>
              <a:t>OO</a:t>
            </a:r>
            <a:r>
              <a:rPr lang="zh-TW" altLang="zh-TW" sz="1600" dirty="0" smtClean="0">
                <a:solidFill>
                  <a:srgbClr val="FF0000"/>
                </a:solidFill>
                <a:latin typeface="標楷體" panose="03000509000000000000" pitchFamily="65" charset="-120"/>
                <a:ea typeface="標楷體" panose="03000509000000000000" pitchFamily="65" charset="-120"/>
              </a:rPr>
              <a:t>日以前</a:t>
            </a:r>
            <a:r>
              <a:rPr lang="en-US" altLang="zh-TW" sz="1600" dirty="0" smtClean="0">
                <a:solidFill>
                  <a:srgbClr val="FF0000"/>
                </a:solidFill>
                <a:latin typeface="標楷體" panose="03000509000000000000" pitchFamily="65" charset="-120"/>
                <a:ea typeface="標楷體" panose="03000509000000000000" pitchFamily="65" charset="-120"/>
              </a:rPr>
              <a:t>(</a:t>
            </a:r>
            <a:r>
              <a:rPr lang="zh-TW" altLang="zh-TW" sz="1600" dirty="0">
                <a:solidFill>
                  <a:srgbClr val="FF0000"/>
                </a:solidFill>
                <a:latin typeface="標楷體" panose="03000509000000000000" pitchFamily="65" charset="-120"/>
                <a:ea typeface="標楷體" panose="03000509000000000000" pitchFamily="65" charset="-120"/>
              </a:rPr>
              <a:t>□</a:t>
            </a:r>
            <a:r>
              <a:rPr lang="zh-TW" altLang="zh-TW" sz="1600" dirty="0">
                <a:latin typeface="標楷體" panose="03000509000000000000" pitchFamily="65" charset="-120"/>
                <a:ea typeface="標楷體" panose="03000509000000000000" pitchFamily="65" charset="-120"/>
              </a:rPr>
              <a:t>決標</a:t>
            </a:r>
            <a:r>
              <a:rPr lang="zh-TW" altLang="zh-TW" sz="1600" dirty="0" smtClean="0">
                <a:latin typeface="標楷體" panose="03000509000000000000" pitchFamily="65" charset="-120"/>
                <a:ea typeface="標楷體" panose="03000509000000000000" pitchFamily="65" charset="-120"/>
              </a:rPr>
              <a:t>日</a:t>
            </a:r>
            <a:r>
              <a:rPr lang="en-US" altLang="zh-TW" sz="1600" dirty="0" smtClean="0">
                <a:solidFill>
                  <a:srgbClr val="FFFF00"/>
                </a:solidFill>
                <a:latin typeface="標楷體" panose="03000509000000000000" pitchFamily="65" charset="-120"/>
                <a:ea typeface="標楷體" panose="03000509000000000000" pitchFamily="65" charset="-120"/>
              </a:rPr>
              <a:t/>
            </a:r>
            <a:br>
              <a:rPr lang="en-US" altLang="zh-TW" sz="1600" dirty="0" smtClean="0">
                <a:solidFill>
                  <a:srgbClr val="FFFF00"/>
                </a:solidFill>
                <a:latin typeface="標楷體" panose="03000509000000000000" pitchFamily="65" charset="-120"/>
                <a:ea typeface="標楷體" panose="03000509000000000000" pitchFamily="65" charset="-120"/>
              </a:rPr>
            </a:br>
            <a:r>
              <a:rPr lang="zh-TW" altLang="en-US" sz="1600" dirty="0" smtClean="0">
                <a:solidFill>
                  <a:srgbClr val="FFFF00"/>
                </a:solidFill>
                <a:latin typeface="標楷體" panose="03000509000000000000" pitchFamily="65" charset="-120"/>
                <a:ea typeface="標楷體" panose="03000509000000000000" pitchFamily="65" charset="-120"/>
              </a:rPr>
              <a:t>　</a:t>
            </a:r>
            <a:r>
              <a:rPr lang="zh-TW" altLang="en-US" sz="1600" dirty="0" smtClean="0">
                <a:solidFill>
                  <a:srgbClr val="FF0000"/>
                </a:solidFill>
                <a:latin typeface="標楷體" panose="03000509000000000000" pitchFamily="65" charset="-120"/>
                <a:ea typeface="標楷體" panose="03000509000000000000" pitchFamily="65" charset="-120"/>
              </a:rPr>
              <a:t>█</a:t>
            </a:r>
            <a:r>
              <a:rPr lang="zh-TW" altLang="zh-TW" sz="1600" dirty="0" smtClean="0">
                <a:latin typeface="標楷體" panose="03000509000000000000" pitchFamily="65" charset="-120"/>
                <a:ea typeface="標楷體" panose="03000509000000000000" pitchFamily="65" charset="-120"/>
              </a:rPr>
              <a:t>機關簽約</a:t>
            </a:r>
            <a:r>
              <a:rPr lang="zh-TW" altLang="en-US" sz="1600" dirty="0">
                <a:solidFill>
                  <a:srgbClr val="FF0000"/>
                </a:solidFill>
                <a:latin typeface="標楷體" panose="03000509000000000000" pitchFamily="65" charset="-120"/>
                <a:ea typeface="標楷體" panose="03000509000000000000" pitchFamily="65" charset="-120"/>
              </a:rPr>
              <a:t>次</a:t>
            </a:r>
            <a:r>
              <a:rPr lang="zh-TW" altLang="zh-TW" sz="1600" dirty="0" smtClean="0">
                <a:latin typeface="標楷體" panose="03000509000000000000" pitchFamily="65" charset="-120"/>
                <a:ea typeface="標楷體" panose="03000509000000000000" pitchFamily="65" charset="-120"/>
              </a:rPr>
              <a:t>日</a:t>
            </a:r>
            <a:r>
              <a:rPr lang="zh-TW" altLang="zh-TW" sz="1600" dirty="0">
                <a:solidFill>
                  <a:srgbClr val="FF0000"/>
                </a:solidFill>
                <a:latin typeface="標楷體" panose="03000509000000000000" pitchFamily="65" charset="-120"/>
                <a:ea typeface="標楷體" panose="03000509000000000000" pitchFamily="65" charset="-120"/>
              </a:rPr>
              <a:t>□</a:t>
            </a:r>
            <a:r>
              <a:rPr lang="zh-TW" altLang="zh-TW" sz="1600" dirty="0">
                <a:latin typeface="標楷體" panose="03000509000000000000" pitchFamily="65" charset="-120"/>
                <a:ea typeface="標楷體" panose="03000509000000000000" pitchFamily="65" charset="-120"/>
              </a:rPr>
              <a:t>機關通知日</a:t>
            </a:r>
            <a:r>
              <a:rPr lang="zh-TW" altLang="zh-TW" sz="1600" dirty="0">
                <a:solidFill>
                  <a:srgbClr val="FF0000"/>
                </a:solidFill>
                <a:latin typeface="標楷體" panose="03000509000000000000" pitchFamily="65" charset="-120"/>
                <a:ea typeface="標楷體" panose="03000509000000000000" pitchFamily="65" charset="-120"/>
              </a:rPr>
              <a:t>□</a:t>
            </a:r>
            <a:r>
              <a:rPr lang="zh-TW" altLang="zh-TW" sz="1600" dirty="0" smtClean="0">
                <a:latin typeface="標楷體" panose="03000509000000000000" pitchFamily="65" charset="-120"/>
                <a:ea typeface="標楷體" panose="03000509000000000000" pitchFamily="65" charset="-120"/>
              </a:rPr>
              <a:t>收到</a:t>
            </a:r>
            <a:r>
              <a:rPr lang="en-US" altLang="zh-TW" sz="1600" dirty="0" smtClean="0">
                <a:latin typeface="標楷體" panose="03000509000000000000" pitchFamily="65" charset="-120"/>
                <a:ea typeface="標楷體" panose="03000509000000000000" pitchFamily="65" charset="-120"/>
              </a:rPr>
              <a:t/>
            </a:r>
            <a:br>
              <a:rPr lang="en-US" altLang="zh-TW" sz="1600" dirty="0" smtClean="0">
                <a:latin typeface="標楷體" panose="03000509000000000000" pitchFamily="65" charset="-120"/>
                <a:ea typeface="標楷體" panose="03000509000000000000" pitchFamily="65" charset="-120"/>
              </a:rPr>
            </a:br>
            <a:r>
              <a:rPr lang="zh-TW" altLang="en-US" sz="1600" dirty="0" smtClean="0">
                <a:latin typeface="標楷體" panose="03000509000000000000" pitchFamily="65" charset="-120"/>
                <a:ea typeface="標楷體" panose="03000509000000000000" pitchFamily="65" charset="-120"/>
              </a:rPr>
              <a:t>  </a:t>
            </a:r>
            <a:r>
              <a:rPr lang="zh-TW" altLang="zh-TW" sz="1600" dirty="0" smtClean="0">
                <a:latin typeface="標楷體" panose="03000509000000000000" pitchFamily="65" charset="-120"/>
                <a:ea typeface="標楷體" panose="03000509000000000000" pitchFamily="65" charset="-120"/>
              </a:rPr>
              <a:t>信用</a:t>
            </a:r>
            <a:r>
              <a:rPr lang="zh-TW" altLang="zh-TW" sz="1600" dirty="0">
                <a:latin typeface="標楷體" panose="03000509000000000000" pitchFamily="65" charset="-120"/>
                <a:ea typeface="標楷體" panose="03000509000000000000" pitchFamily="65" charset="-120"/>
              </a:rPr>
              <a:t>狀日</a:t>
            </a:r>
            <a:r>
              <a:rPr lang="zh-TW" altLang="zh-TW" sz="1600" dirty="0" smtClean="0">
                <a:latin typeface="標楷體" panose="03000509000000000000" pitchFamily="65" charset="-120"/>
                <a:ea typeface="標楷體" panose="03000509000000000000" pitchFamily="65" charset="-120"/>
              </a:rPr>
              <a:t>起</a:t>
            </a:r>
            <a:r>
              <a:rPr lang="en-US" altLang="zh-TW" sz="1600" dirty="0" smtClean="0">
                <a:solidFill>
                  <a:srgbClr val="FF0000"/>
                </a:solidFill>
                <a:latin typeface="標楷體" panose="03000509000000000000" pitchFamily="65" charset="-120"/>
                <a:ea typeface="標楷體" panose="03000509000000000000" pitchFamily="65" charset="-120"/>
              </a:rPr>
              <a:t>OO</a:t>
            </a:r>
            <a:r>
              <a:rPr lang="zh-TW" altLang="zh-TW" sz="1600" dirty="0" smtClean="0">
                <a:solidFill>
                  <a:srgbClr val="FF0000"/>
                </a:solidFill>
                <a:latin typeface="標楷體" panose="03000509000000000000" pitchFamily="65" charset="-120"/>
                <a:ea typeface="標楷體" panose="03000509000000000000" pitchFamily="65" charset="-120"/>
              </a:rPr>
              <a:t>天</a:t>
            </a:r>
            <a:r>
              <a:rPr lang="en-US" altLang="zh-TW" sz="1600" strike="dblStrike" dirty="0">
                <a:solidFill>
                  <a:srgbClr val="FF0000"/>
                </a:solidFill>
                <a:latin typeface="標楷體" panose="03000509000000000000" pitchFamily="65" charset="-120"/>
                <a:ea typeface="標楷體" panose="03000509000000000000" pitchFamily="65" charset="-120"/>
              </a:rPr>
              <a:t>/</a:t>
            </a:r>
            <a:r>
              <a:rPr lang="zh-TW" altLang="zh-TW" sz="1600" strike="dblStrike" dirty="0">
                <a:solidFill>
                  <a:srgbClr val="FF0000"/>
                </a:solidFill>
                <a:latin typeface="標楷體" panose="03000509000000000000" pitchFamily="65" charset="-120"/>
                <a:ea typeface="標楷體" panose="03000509000000000000" pitchFamily="65" charset="-120"/>
              </a:rPr>
              <a:t>月</a:t>
            </a:r>
            <a:r>
              <a:rPr lang="zh-TW" altLang="zh-TW" sz="1600" dirty="0">
                <a:latin typeface="標楷體" panose="03000509000000000000" pitchFamily="65" charset="-120"/>
                <a:ea typeface="標楷體" panose="03000509000000000000" pitchFamily="65" charset="-120"/>
              </a:rPr>
              <a:t>內</a:t>
            </a:r>
            <a:r>
              <a:rPr lang="en-US" altLang="zh-TW" sz="1600" dirty="0">
                <a:solidFill>
                  <a:srgbClr val="FF0000"/>
                </a:solidFill>
                <a:latin typeface="標楷體" panose="03000509000000000000" pitchFamily="65" charset="-120"/>
                <a:ea typeface="標楷體" panose="03000509000000000000" pitchFamily="65" charset="-120"/>
              </a:rPr>
              <a:t>)</a:t>
            </a:r>
            <a:r>
              <a:rPr lang="zh-TW" altLang="zh-TW" sz="1600" dirty="0">
                <a:latin typeface="標楷體" panose="03000509000000000000" pitchFamily="65" charset="-120"/>
                <a:ea typeface="標楷體" panose="03000509000000000000" pitchFamily="65" charset="-120"/>
              </a:rPr>
              <a:t>完成履行</a:t>
            </a:r>
            <a:r>
              <a:rPr lang="zh-TW" altLang="zh-TW" sz="1600" i="1" dirty="0" smtClean="0">
                <a:latin typeface="標楷體" panose="03000509000000000000" pitchFamily="65" charset="-120"/>
                <a:ea typeface="標楷體" panose="03000509000000000000" pitchFamily="65" charset="-120"/>
              </a:rPr>
              <a:t>採購</a:t>
            </a:r>
            <a:r>
              <a:rPr lang="en-US" altLang="zh-TW" sz="1600" i="1" dirty="0">
                <a:latin typeface="標楷體" panose="03000509000000000000" pitchFamily="65" charset="-120"/>
                <a:ea typeface="標楷體" panose="03000509000000000000" pitchFamily="65" charset="-120"/>
              </a:rPr>
              <a:t/>
            </a:r>
            <a:br>
              <a:rPr lang="en-US" altLang="zh-TW" sz="1600" i="1" dirty="0">
                <a:latin typeface="標楷體" panose="03000509000000000000" pitchFamily="65" charset="-120"/>
                <a:ea typeface="標楷體" panose="03000509000000000000" pitchFamily="65" charset="-120"/>
              </a:rPr>
            </a:br>
            <a:r>
              <a:rPr lang="zh-TW" altLang="en-US" sz="1600" i="1" dirty="0" smtClean="0">
                <a:latin typeface="標楷體" panose="03000509000000000000" pitchFamily="65" charset="-120"/>
                <a:ea typeface="標楷體" panose="03000509000000000000" pitchFamily="65" charset="-120"/>
              </a:rPr>
              <a:t>  </a:t>
            </a:r>
            <a:r>
              <a:rPr lang="zh-TW" altLang="zh-TW" sz="1600" i="1" dirty="0" smtClean="0">
                <a:latin typeface="標楷體" panose="03000509000000000000" pitchFamily="65" charset="-120"/>
                <a:ea typeface="標楷體" panose="03000509000000000000" pitchFamily="65" charset="-120"/>
              </a:rPr>
              <a:t>標的</a:t>
            </a:r>
            <a:r>
              <a:rPr lang="zh-TW" altLang="zh-TW" sz="1600" i="1" dirty="0">
                <a:latin typeface="標楷體" panose="03000509000000000000" pitchFamily="65" charset="-120"/>
                <a:ea typeface="標楷體" panose="03000509000000000000" pitchFamily="65" charset="-120"/>
              </a:rPr>
              <a:t>之供應</a:t>
            </a:r>
            <a:r>
              <a:rPr lang="zh-TW" altLang="zh-TW" sz="1600" dirty="0">
                <a:latin typeface="標楷體" panose="03000509000000000000" pitchFamily="65" charset="-120"/>
                <a:ea typeface="標楷體" panose="03000509000000000000" pitchFamily="65" charset="-120"/>
              </a:rPr>
              <a:t>。</a:t>
            </a:r>
          </a:p>
          <a:p>
            <a:pPr>
              <a:spcBef>
                <a:spcPts val="600"/>
              </a:spcBef>
              <a:spcAft>
                <a:spcPts val="600"/>
              </a:spcAft>
            </a:pPr>
            <a:r>
              <a:rPr lang="zh-TW" altLang="zh-TW" sz="1600" dirty="0">
                <a:latin typeface="標楷體" panose="03000509000000000000" pitchFamily="65" charset="-120"/>
                <a:ea typeface="標楷體" panose="03000509000000000000" pitchFamily="65" charset="-120"/>
              </a:rPr>
              <a:t>□廠商應</a:t>
            </a:r>
            <a:r>
              <a:rPr lang="zh-TW" altLang="zh-TW" sz="1600" dirty="0" smtClean="0">
                <a:latin typeface="標楷體" panose="03000509000000000000" pitchFamily="65" charset="-120"/>
                <a:ea typeface="標楷體" panose="03000509000000000000" pitchFamily="65" charset="-120"/>
              </a:rPr>
              <a:t>於</a:t>
            </a:r>
            <a:r>
              <a:rPr lang="en-US" altLang="zh-TW" sz="1600" dirty="0" smtClean="0">
                <a:solidFill>
                  <a:srgbClr val="FF0000"/>
                </a:solidFill>
                <a:latin typeface="標楷體" panose="03000509000000000000" pitchFamily="65" charset="-120"/>
                <a:ea typeface="標楷體" panose="03000509000000000000" pitchFamily="65" charset="-120"/>
              </a:rPr>
              <a:t>OO</a:t>
            </a:r>
            <a:r>
              <a:rPr lang="zh-TW" altLang="zh-TW" sz="1600" dirty="0" smtClean="0">
                <a:solidFill>
                  <a:srgbClr val="FF0000"/>
                </a:solidFill>
                <a:latin typeface="標楷體" panose="03000509000000000000" pitchFamily="65" charset="-120"/>
                <a:ea typeface="標楷體" panose="03000509000000000000" pitchFamily="65" charset="-120"/>
              </a:rPr>
              <a:t>年</a:t>
            </a:r>
            <a:r>
              <a:rPr lang="en-US" altLang="zh-TW" sz="1600" dirty="0" smtClean="0">
                <a:solidFill>
                  <a:srgbClr val="FF0000"/>
                </a:solidFill>
                <a:latin typeface="標楷體" panose="03000509000000000000" pitchFamily="65" charset="-120"/>
                <a:ea typeface="標楷體" panose="03000509000000000000" pitchFamily="65" charset="-120"/>
              </a:rPr>
              <a:t>OO</a:t>
            </a:r>
            <a:r>
              <a:rPr lang="zh-TW" altLang="zh-TW" sz="1600" dirty="0" smtClean="0">
                <a:solidFill>
                  <a:srgbClr val="FF0000"/>
                </a:solidFill>
                <a:latin typeface="標楷體" panose="03000509000000000000" pitchFamily="65" charset="-120"/>
                <a:ea typeface="標楷體" panose="03000509000000000000" pitchFamily="65" charset="-120"/>
              </a:rPr>
              <a:t>月</a:t>
            </a:r>
            <a:r>
              <a:rPr lang="en-US" altLang="zh-TW" sz="1600" dirty="0" smtClean="0">
                <a:solidFill>
                  <a:srgbClr val="FF0000"/>
                </a:solidFill>
                <a:latin typeface="標楷體" panose="03000509000000000000" pitchFamily="65" charset="-120"/>
                <a:ea typeface="標楷體" panose="03000509000000000000" pitchFamily="65" charset="-120"/>
              </a:rPr>
              <a:t>OO</a:t>
            </a:r>
            <a:r>
              <a:rPr lang="zh-TW" altLang="zh-TW" sz="1600" dirty="0" smtClean="0">
                <a:solidFill>
                  <a:srgbClr val="FF0000"/>
                </a:solidFill>
                <a:latin typeface="標楷體" panose="03000509000000000000" pitchFamily="65" charset="-120"/>
                <a:ea typeface="標楷體" panose="03000509000000000000" pitchFamily="65" charset="-120"/>
              </a:rPr>
              <a:t>日至</a:t>
            </a:r>
            <a:r>
              <a:rPr lang="en-US" altLang="zh-TW" sz="1600" dirty="0" smtClean="0">
                <a:solidFill>
                  <a:srgbClr val="FF0000"/>
                </a:solidFill>
                <a:latin typeface="標楷體" panose="03000509000000000000" pitchFamily="65" charset="-120"/>
                <a:ea typeface="標楷體" panose="03000509000000000000" pitchFamily="65" charset="-120"/>
              </a:rPr>
              <a:t>OO</a:t>
            </a:r>
            <a:r>
              <a:rPr lang="zh-TW" altLang="zh-TW" sz="1600" dirty="0" smtClean="0">
                <a:solidFill>
                  <a:srgbClr val="FF0000"/>
                </a:solidFill>
                <a:latin typeface="標楷體" panose="03000509000000000000" pitchFamily="65" charset="-120"/>
                <a:ea typeface="標楷體" panose="03000509000000000000" pitchFamily="65" charset="-120"/>
              </a:rPr>
              <a:t>年</a:t>
            </a:r>
            <a:r>
              <a:rPr lang="en-US" altLang="zh-TW" sz="1600" dirty="0" smtClean="0">
                <a:solidFill>
                  <a:srgbClr val="FF0000"/>
                </a:solidFill>
                <a:latin typeface="標楷體" panose="03000509000000000000" pitchFamily="65" charset="-120"/>
                <a:ea typeface="標楷體" panose="03000509000000000000" pitchFamily="65" charset="-120"/>
              </a:rPr>
              <a:t>OO</a:t>
            </a:r>
            <a:r>
              <a:rPr lang="zh-TW" altLang="zh-TW" sz="1600" dirty="0" smtClean="0">
                <a:solidFill>
                  <a:srgbClr val="FF0000"/>
                </a:solidFill>
                <a:latin typeface="標楷體" panose="03000509000000000000" pitchFamily="65" charset="-120"/>
                <a:ea typeface="標楷體" panose="03000509000000000000" pitchFamily="65" charset="-120"/>
              </a:rPr>
              <a:t>月</a:t>
            </a:r>
            <a:r>
              <a:rPr lang="en-US" altLang="zh-TW" sz="1600" dirty="0" smtClean="0">
                <a:solidFill>
                  <a:srgbClr val="FF0000"/>
                </a:solidFill>
                <a:latin typeface="標楷體" panose="03000509000000000000" pitchFamily="65" charset="-120"/>
                <a:ea typeface="標楷體" panose="03000509000000000000" pitchFamily="65" charset="-120"/>
              </a:rPr>
              <a:t>OO</a:t>
            </a:r>
            <a:br>
              <a:rPr lang="en-US" altLang="zh-TW" sz="1600" dirty="0" smtClean="0">
                <a:solidFill>
                  <a:srgbClr val="FF0000"/>
                </a:solidFill>
                <a:latin typeface="標楷體" panose="03000509000000000000" pitchFamily="65" charset="-120"/>
                <a:ea typeface="標楷體" panose="03000509000000000000" pitchFamily="65" charset="-120"/>
              </a:rPr>
            </a:br>
            <a:r>
              <a:rPr lang="zh-TW" altLang="en-US" sz="1600" dirty="0" smtClean="0">
                <a:solidFill>
                  <a:srgbClr val="FF0000"/>
                </a:solidFill>
                <a:latin typeface="標楷體" panose="03000509000000000000" pitchFamily="65" charset="-120"/>
                <a:ea typeface="標楷體" panose="03000509000000000000" pitchFamily="65" charset="-120"/>
              </a:rPr>
              <a:t>  </a:t>
            </a:r>
            <a:r>
              <a:rPr lang="zh-TW" altLang="zh-TW" sz="1600" dirty="0" smtClean="0">
                <a:solidFill>
                  <a:srgbClr val="FF0000"/>
                </a:solidFill>
                <a:latin typeface="標楷體" panose="03000509000000000000" pitchFamily="65" charset="-120"/>
                <a:ea typeface="標楷體" panose="03000509000000000000" pitchFamily="65" charset="-120"/>
              </a:rPr>
              <a:t>日</a:t>
            </a:r>
            <a:r>
              <a:rPr lang="zh-TW" altLang="zh-TW" sz="1600" dirty="0" smtClean="0">
                <a:latin typeface="標楷體" panose="03000509000000000000" pitchFamily="65" charset="-120"/>
                <a:ea typeface="標楷體" panose="03000509000000000000" pitchFamily="65" charset="-120"/>
              </a:rPr>
              <a:t>之</a:t>
            </a:r>
            <a:r>
              <a:rPr lang="zh-TW" altLang="zh-TW" sz="1600" dirty="0">
                <a:latin typeface="標楷體" panose="03000509000000000000" pitchFamily="65" charset="-120"/>
                <a:ea typeface="標楷體" panose="03000509000000000000" pitchFamily="65" charset="-120"/>
              </a:rPr>
              <a:t>期間內履行採購標的之供應。</a:t>
            </a:r>
          </a:p>
          <a:p>
            <a:pPr>
              <a:spcBef>
                <a:spcPts val="600"/>
              </a:spcBef>
              <a:spcAft>
                <a:spcPts val="600"/>
              </a:spcAft>
            </a:pPr>
            <a:r>
              <a:rPr lang="zh-TW" altLang="zh-TW" sz="1600" dirty="0">
                <a:latin typeface="標楷體" panose="03000509000000000000" pitchFamily="65" charset="-120"/>
                <a:ea typeface="標楷體" panose="03000509000000000000" pitchFamily="65" charset="-120"/>
              </a:rPr>
              <a:t>□其他</a:t>
            </a:r>
            <a:r>
              <a:rPr lang="zh-TW" altLang="zh-TW" sz="1600" dirty="0" smtClean="0">
                <a:latin typeface="標楷體" panose="03000509000000000000" pitchFamily="65" charset="-120"/>
                <a:ea typeface="標楷體" panose="03000509000000000000" pitchFamily="65" charset="-120"/>
              </a:rPr>
              <a:t>：</a:t>
            </a:r>
            <a:r>
              <a:rPr lang="zh-TW" altLang="en-US" sz="1600" u="sng" dirty="0" smtClean="0">
                <a:solidFill>
                  <a:srgbClr val="FFC000"/>
                </a:solidFill>
                <a:latin typeface="標楷體" panose="03000509000000000000" pitchFamily="65" charset="-120"/>
                <a:ea typeface="標楷體" panose="03000509000000000000" pitchFamily="65" charset="-120"/>
              </a:rPr>
              <a:t>視需要載明</a:t>
            </a:r>
            <a:endParaRPr lang="en-US" altLang="zh-TW" sz="1600" u="sng" dirty="0" smtClean="0">
              <a:solidFill>
                <a:srgbClr val="FFC000"/>
              </a:solidFill>
              <a:latin typeface="標楷體" panose="03000509000000000000" pitchFamily="65" charset="-120"/>
              <a:ea typeface="標楷體" panose="03000509000000000000" pitchFamily="65" charset="-120"/>
            </a:endParaRPr>
          </a:p>
          <a:p>
            <a:pPr>
              <a:spcBef>
                <a:spcPts val="600"/>
              </a:spcBef>
              <a:spcAft>
                <a:spcPts val="600"/>
              </a:spcAft>
            </a:pPr>
            <a:endParaRPr lang="zh-TW" altLang="zh-TW" sz="1600" dirty="0">
              <a:solidFill>
                <a:srgbClr val="FFC000"/>
              </a:solidFill>
              <a:latin typeface="標楷體" panose="03000509000000000000" pitchFamily="65" charset="-120"/>
              <a:ea typeface="標楷體" panose="03000509000000000000" pitchFamily="65" charset="-120"/>
            </a:endParaRPr>
          </a:p>
        </p:txBody>
      </p:sp>
      <p:sp>
        <p:nvSpPr>
          <p:cNvPr id="22" name="文字方塊 21"/>
          <p:cNvSpPr txBox="1"/>
          <p:nvPr/>
        </p:nvSpPr>
        <p:spPr>
          <a:xfrm>
            <a:off x="4788023" y="1484786"/>
            <a:ext cx="3960000" cy="5109091"/>
          </a:xfrm>
          <a:prstGeom prst="rect">
            <a:avLst/>
          </a:prstGeom>
          <a:solidFill>
            <a:schemeClr val="bg1">
              <a:lumMod val="85000"/>
              <a:lumOff val="15000"/>
            </a:schemeClr>
          </a:solidFill>
        </p:spPr>
        <p:txBody>
          <a:bodyPr wrap="square" rtlCol="0">
            <a:spAutoFit/>
          </a:bodyPr>
          <a:lstStyle/>
          <a:p>
            <a:r>
              <a:rPr lang="zh-TW" altLang="zh-TW" sz="1600" b="1" dirty="0" smtClean="0">
                <a:latin typeface="標楷體" panose="03000509000000000000" pitchFamily="65" charset="-120"/>
                <a:ea typeface="標楷體" panose="03000509000000000000" pitchFamily="65" charset="-120"/>
              </a:rPr>
              <a:t>第七條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履約期限</a:t>
            </a:r>
            <a:r>
              <a:rPr lang="zh-TW" altLang="en-US" sz="1600" b="1" dirty="0">
                <a:latin typeface="標楷體" panose="03000509000000000000" pitchFamily="65" charset="-120"/>
                <a:ea typeface="標楷體" panose="03000509000000000000" pitchFamily="65" charset="-120"/>
              </a:rPr>
              <a:t>（</a:t>
            </a:r>
            <a:r>
              <a:rPr lang="zh-TW" altLang="en-US" sz="1600" b="1" dirty="0">
                <a:solidFill>
                  <a:srgbClr val="FF0000"/>
                </a:solidFill>
                <a:latin typeface="標楷體" panose="03000509000000000000" pitchFamily="65" charset="-120"/>
                <a:ea typeface="標楷體" panose="03000509000000000000" pitchFamily="65" charset="-120"/>
              </a:rPr>
              <a:t>必填</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1200"/>
              </a:spcBef>
              <a:spcAft>
                <a:spcPts val="600"/>
              </a:spcAft>
            </a:pP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一</a:t>
            </a: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履約期限</a:t>
            </a: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由</a:t>
            </a:r>
            <a:r>
              <a:rPr lang="zh-TW" altLang="zh-TW" sz="1600" b="1" dirty="0" smtClean="0">
                <a:latin typeface="標楷體" panose="03000509000000000000" pitchFamily="65" charset="-120"/>
                <a:ea typeface="標楷體" panose="03000509000000000000" pitchFamily="65" charset="-120"/>
              </a:rPr>
              <a:t>機關於</a:t>
            </a:r>
            <a:r>
              <a:rPr lang="zh-TW" altLang="zh-TW" sz="1600" b="1" dirty="0">
                <a:latin typeface="標楷體" panose="03000509000000000000" pitchFamily="65" charset="-120"/>
                <a:ea typeface="標楷體" panose="03000509000000000000" pitchFamily="65" charset="-120"/>
              </a:rPr>
              <a:t>招標時載明</a:t>
            </a:r>
            <a:r>
              <a:rPr lang="en-US" altLang="zh-TW" sz="1600" b="1" dirty="0">
                <a:latin typeface="標楷體" panose="03000509000000000000" pitchFamily="65" charset="-120"/>
                <a:ea typeface="標楷體" panose="03000509000000000000" pitchFamily="65" charset="-120"/>
              </a:rPr>
              <a:t>)</a:t>
            </a:r>
            <a:r>
              <a:rPr lang="zh-TW" altLang="zh-TW" sz="1600" b="1" dirty="0">
                <a:latin typeface="標楷體" panose="03000509000000000000" pitchFamily="65" charset="-120"/>
                <a:ea typeface="標楷體" panose="03000509000000000000" pitchFamily="65" charset="-120"/>
              </a:rPr>
              <a:t>：</a:t>
            </a:r>
            <a:endParaRPr lang="zh-TW" altLang="zh-TW" sz="1600" dirty="0">
              <a:latin typeface="標楷體" panose="03000509000000000000" pitchFamily="65" charset="-120"/>
              <a:ea typeface="標楷體" panose="03000509000000000000" pitchFamily="65" charset="-120"/>
            </a:endParaRPr>
          </a:p>
          <a:p>
            <a:pPr>
              <a:spcBef>
                <a:spcPts val="600"/>
              </a:spcBef>
              <a:spcAft>
                <a:spcPts val="600"/>
              </a:spcAft>
            </a:pPr>
            <a:r>
              <a:rPr lang="zh-TW" altLang="zh-TW" sz="1600" dirty="0">
                <a:latin typeface="標楷體" panose="03000509000000000000" pitchFamily="65" charset="-120"/>
                <a:ea typeface="標楷體" panose="03000509000000000000" pitchFamily="65" charset="-120"/>
              </a:rPr>
              <a:t>□廠商應</a:t>
            </a:r>
            <a:r>
              <a:rPr lang="zh-TW" altLang="zh-TW" sz="1600" dirty="0" smtClean="0">
                <a:latin typeface="標楷體" panose="03000509000000000000" pitchFamily="65" charset="-120"/>
                <a:ea typeface="標楷體" panose="03000509000000000000" pitchFamily="65" charset="-120"/>
              </a:rPr>
              <a:t>於</a:t>
            </a:r>
            <a:r>
              <a:rPr lang="en-US" altLang="zh-TW" sz="1600" dirty="0" smtClean="0">
                <a:solidFill>
                  <a:srgbClr val="FF0000"/>
                </a:solidFill>
                <a:latin typeface="標楷體" panose="03000509000000000000" pitchFamily="65" charset="-120"/>
                <a:ea typeface="標楷體" panose="03000509000000000000" pitchFamily="65" charset="-120"/>
              </a:rPr>
              <a:t>OO</a:t>
            </a:r>
            <a:r>
              <a:rPr lang="zh-TW" altLang="zh-TW" sz="1600" dirty="0" smtClean="0">
                <a:solidFill>
                  <a:srgbClr val="FF0000"/>
                </a:solidFill>
                <a:latin typeface="標楷體" panose="03000509000000000000" pitchFamily="65" charset="-120"/>
                <a:ea typeface="標楷體" panose="03000509000000000000" pitchFamily="65" charset="-120"/>
              </a:rPr>
              <a:t>年</a:t>
            </a:r>
            <a:r>
              <a:rPr lang="en-US" altLang="zh-TW" sz="1600" dirty="0" smtClean="0">
                <a:solidFill>
                  <a:srgbClr val="FF0000"/>
                </a:solidFill>
                <a:latin typeface="標楷體" panose="03000509000000000000" pitchFamily="65" charset="-120"/>
                <a:ea typeface="標楷體" panose="03000509000000000000" pitchFamily="65" charset="-120"/>
              </a:rPr>
              <a:t>OO</a:t>
            </a:r>
            <a:r>
              <a:rPr lang="zh-TW" altLang="zh-TW" sz="1600" dirty="0" smtClean="0">
                <a:solidFill>
                  <a:srgbClr val="FF0000"/>
                </a:solidFill>
                <a:latin typeface="標楷體" panose="03000509000000000000" pitchFamily="65" charset="-120"/>
                <a:ea typeface="標楷體" panose="03000509000000000000" pitchFamily="65" charset="-120"/>
              </a:rPr>
              <a:t>月</a:t>
            </a:r>
            <a:r>
              <a:rPr lang="en-US" altLang="zh-TW" sz="1600" dirty="0" smtClean="0">
                <a:solidFill>
                  <a:srgbClr val="FF0000"/>
                </a:solidFill>
                <a:latin typeface="標楷體" panose="03000509000000000000" pitchFamily="65" charset="-120"/>
                <a:ea typeface="標楷體" panose="03000509000000000000" pitchFamily="65" charset="-120"/>
              </a:rPr>
              <a:t>OO</a:t>
            </a:r>
            <a:r>
              <a:rPr lang="zh-TW" altLang="zh-TW" sz="1600" dirty="0" smtClean="0">
                <a:solidFill>
                  <a:srgbClr val="FF0000"/>
                </a:solidFill>
                <a:latin typeface="標楷體" panose="03000509000000000000" pitchFamily="65" charset="-120"/>
                <a:ea typeface="標楷體" panose="03000509000000000000" pitchFamily="65" charset="-120"/>
              </a:rPr>
              <a:t>日</a:t>
            </a:r>
            <a:r>
              <a:rPr lang="zh-TW" altLang="zh-TW" sz="1600" dirty="0">
                <a:solidFill>
                  <a:srgbClr val="FF0000"/>
                </a:solidFill>
                <a:latin typeface="標楷體" panose="03000509000000000000" pitchFamily="65" charset="-120"/>
                <a:ea typeface="標楷體" panose="03000509000000000000" pitchFamily="65" charset="-120"/>
              </a:rPr>
              <a:t>以前</a:t>
            </a:r>
            <a:r>
              <a:rPr lang="zh-TW" altLang="zh-TW" sz="1600" dirty="0">
                <a:latin typeface="標楷體" panose="03000509000000000000" pitchFamily="65" charset="-120"/>
                <a:ea typeface="標楷體" panose="03000509000000000000" pitchFamily="65" charset="-120"/>
              </a:rPr>
              <a:t>或</a:t>
            </a:r>
            <a:r>
              <a:rPr lang="en-US" altLang="zh-TW" dirty="0">
                <a:solidFill>
                  <a:srgbClr val="FF0000"/>
                </a:solidFill>
                <a:latin typeface="標楷體" panose="03000509000000000000" pitchFamily="65" charset="-120"/>
                <a:ea typeface="標楷體" panose="03000509000000000000" pitchFamily="65" charset="-120"/>
              </a:rPr>
              <a:t>(</a:t>
            </a:r>
            <a:r>
              <a:rPr lang="zh-TW" altLang="zh-TW" sz="1600" dirty="0">
                <a:solidFill>
                  <a:srgbClr val="FF0000"/>
                </a:solidFill>
                <a:latin typeface="標楷體" panose="03000509000000000000" pitchFamily="65" charset="-120"/>
                <a:ea typeface="標楷體" panose="03000509000000000000" pitchFamily="65" charset="-120"/>
              </a:rPr>
              <a:t>□</a:t>
            </a:r>
            <a:r>
              <a:rPr lang="zh-TW" altLang="zh-TW" sz="1600" dirty="0">
                <a:latin typeface="標楷體" panose="03000509000000000000" pitchFamily="65" charset="-120"/>
                <a:ea typeface="標楷體" panose="03000509000000000000" pitchFamily="65" charset="-120"/>
              </a:rPr>
              <a:t>決</a:t>
            </a:r>
            <a:r>
              <a:rPr lang="zh-TW" altLang="zh-TW" sz="1600" dirty="0" smtClean="0">
                <a:latin typeface="標楷體" panose="03000509000000000000" pitchFamily="65" charset="-120"/>
                <a:ea typeface="標楷體" panose="03000509000000000000" pitchFamily="65" charset="-120"/>
              </a:rPr>
              <a:t>標</a:t>
            </a:r>
            <a:r>
              <a:rPr lang="en-US" altLang="zh-TW" sz="1600" dirty="0" smtClean="0">
                <a:latin typeface="標楷體" panose="03000509000000000000" pitchFamily="65" charset="-120"/>
                <a:ea typeface="標楷體" panose="03000509000000000000" pitchFamily="65" charset="-120"/>
              </a:rPr>
              <a:t/>
            </a:r>
            <a:br>
              <a:rPr lang="en-US" altLang="zh-TW" sz="1600" dirty="0" smtClean="0">
                <a:latin typeface="標楷體" panose="03000509000000000000" pitchFamily="65" charset="-120"/>
                <a:ea typeface="標楷體" panose="03000509000000000000" pitchFamily="65" charset="-120"/>
              </a:rPr>
            </a:br>
            <a:r>
              <a:rPr lang="zh-TW" altLang="en-US" sz="1600" dirty="0">
                <a:latin typeface="標楷體" panose="03000509000000000000" pitchFamily="65" charset="-120"/>
                <a:ea typeface="標楷體" panose="03000509000000000000" pitchFamily="65" charset="-120"/>
              </a:rPr>
              <a:t>　</a:t>
            </a:r>
            <a:r>
              <a:rPr lang="zh-TW" altLang="zh-TW" sz="1600" dirty="0" smtClean="0">
                <a:latin typeface="標楷體" panose="03000509000000000000" pitchFamily="65" charset="-120"/>
                <a:ea typeface="標楷體" panose="03000509000000000000" pitchFamily="65" charset="-120"/>
              </a:rPr>
              <a:t>日</a:t>
            </a:r>
            <a:r>
              <a:rPr lang="zh-TW" altLang="en-US" sz="1600" dirty="0" smtClean="0">
                <a:solidFill>
                  <a:srgbClr val="FF0000"/>
                </a:solidFill>
                <a:latin typeface="標楷體" panose="03000509000000000000" pitchFamily="65" charset="-120"/>
                <a:ea typeface="標楷體" panose="03000509000000000000" pitchFamily="65" charset="-120"/>
              </a:rPr>
              <a:t>█</a:t>
            </a:r>
            <a:r>
              <a:rPr lang="zh-TW" altLang="zh-TW" sz="1600" dirty="0" smtClean="0">
                <a:latin typeface="標楷體" panose="03000509000000000000" pitchFamily="65" charset="-120"/>
                <a:ea typeface="標楷體" panose="03000509000000000000" pitchFamily="65" charset="-120"/>
              </a:rPr>
              <a:t>機關簽約</a:t>
            </a:r>
            <a:r>
              <a:rPr lang="zh-TW" altLang="en-US" sz="1600" dirty="0">
                <a:solidFill>
                  <a:srgbClr val="FF0000"/>
                </a:solidFill>
                <a:latin typeface="標楷體" panose="03000509000000000000" pitchFamily="65" charset="-120"/>
                <a:ea typeface="標楷體" panose="03000509000000000000" pitchFamily="65" charset="-120"/>
              </a:rPr>
              <a:t>次</a:t>
            </a:r>
            <a:r>
              <a:rPr lang="zh-TW" altLang="zh-TW" sz="1600" dirty="0" smtClean="0">
                <a:latin typeface="標楷體" panose="03000509000000000000" pitchFamily="65" charset="-120"/>
                <a:ea typeface="標楷體" panose="03000509000000000000" pitchFamily="65" charset="-120"/>
              </a:rPr>
              <a:t>日</a:t>
            </a:r>
            <a:r>
              <a:rPr lang="zh-TW" altLang="zh-TW" sz="1600" dirty="0">
                <a:solidFill>
                  <a:srgbClr val="FF0000"/>
                </a:solidFill>
                <a:latin typeface="標楷體" panose="03000509000000000000" pitchFamily="65" charset="-120"/>
                <a:ea typeface="標楷體" panose="03000509000000000000" pitchFamily="65" charset="-120"/>
              </a:rPr>
              <a:t>□</a:t>
            </a:r>
            <a:r>
              <a:rPr lang="zh-TW" altLang="zh-TW" sz="1600" dirty="0">
                <a:latin typeface="標楷體" panose="03000509000000000000" pitchFamily="65" charset="-120"/>
                <a:ea typeface="標楷體" panose="03000509000000000000" pitchFamily="65" charset="-120"/>
              </a:rPr>
              <a:t>機關通知日</a:t>
            </a:r>
            <a:r>
              <a:rPr lang="zh-TW" altLang="zh-TW" sz="1600" dirty="0">
                <a:solidFill>
                  <a:srgbClr val="FF0000"/>
                </a:solidFill>
                <a:latin typeface="標楷體" panose="03000509000000000000" pitchFamily="65" charset="-120"/>
                <a:ea typeface="標楷體" panose="03000509000000000000" pitchFamily="65" charset="-120"/>
              </a:rPr>
              <a:t>□</a:t>
            </a:r>
            <a:r>
              <a:rPr lang="zh-TW" altLang="zh-TW" sz="1600" dirty="0" smtClean="0">
                <a:latin typeface="標楷體" panose="03000509000000000000" pitchFamily="65" charset="-120"/>
                <a:ea typeface="標楷體" panose="03000509000000000000" pitchFamily="65" charset="-120"/>
              </a:rPr>
              <a:t>收</a:t>
            </a:r>
            <a:r>
              <a:rPr lang="en-US" altLang="zh-TW" sz="1600" dirty="0" smtClean="0">
                <a:latin typeface="標楷體" panose="03000509000000000000" pitchFamily="65" charset="-120"/>
                <a:ea typeface="標楷體" panose="03000509000000000000" pitchFamily="65" charset="-120"/>
              </a:rPr>
              <a:t/>
            </a:r>
            <a:br>
              <a:rPr lang="en-US" altLang="zh-TW" sz="1600" dirty="0" smtClean="0">
                <a:latin typeface="標楷體" panose="03000509000000000000" pitchFamily="65" charset="-120"/>
                <a:ea typeface="標楷體" panose="03000509000000000000" pitchFamily="65" charset="-120"/>
              </a:rPr>
            </a:br>
            <a:r>
              <a:rPr lang="zh-TW" altLang="en-US" sz="1600" dirty="0">
                <a:latin typeface="標楷體" panose="03000509000000000000" pitchFamily="65" charset="-120"/>
                <a:ea typeface="標楷體" panose="03000509000000000000" pitchFamily="65" charset="-120"/>
              </a:rPr>
              <a:t>　</a:t>
            </a:r>
            <a:r>
              <a:rPr lang="zh-TW" altLang="zh-TW" sz="1600" dirty="0" smtClean="0">
                <a:latin typeface="標楷體" panose="03000509000000000000" pitchFamily="65" charset="-120"/>
                <a:ea typeface="標楷體" panose="03000509000000000000" pitchFamily="65" charset="-120"/>
              </a:rPr>
              <a:t>到信用</a:t>
            </a:r>
            <a:r>
              <a:rPr lang="zh-TW" altLang="zh-TW" sz="1600" dirty="0">
                <a:latin typeface="標楷體" panose="03000509000000000000" pitchFamily="65" charset="-120"/>
                <a:ea typeface="標楷體" panose="03000509000000000000" pitchFamily="65" charset="-120"/>
              </a:rPr>
              <a:t>狀日</a:t>
            </a:r>
            <a:r>
              <a:rPr lang="en-US" altLang="zh-TW" sz="1600" dirty="0">
                <a:solidFill>
                  <a:srgbClr val="FF0000"/>
                </a:solidFill>
                <a:latin typeface="標楷體" panose="03000509000000000000" pitchFamily="65" charset="-120"/>
                <a:ea typeface="標楷體" panose="03000509000000000000" pitchFamily="65" charset="-120"/>
              </a:rPr>
              <a:t>)</a:t>
            </a:r>
            <a:r>
              <a:rPr lang="zh-TW" altLang="zh-TW" sz="1600" dirty="0" smtClean="0">
                <a:latin typeface="標楷體" panose="03000509000000000000" pitchFamily="65" charset="-120"/>
                <a:ea typeface="標楷體" panose="03000509000000000000" pitchFamily="65" charset="-120"/>
              </a:rPr>
              <a:t>起</a:t>
            </a:r>
            <a:r>
              <a:rPr lang="en-US" altLang="zh-TW" sz="1600" dirty="0">
                <a:solidFill>
                  <a:srgbClr val="FF0000"/>
                </a:solidFill>
                <a:latin typeface="標楷體" panose="03000509000000000000" pitchFamily="65" charset="-120"/>
                <a:ea typeface="標楷體" panose="03000509000000000000" pitchFamily="65" charset="-120"/>
              </a:rPr>
              <a:t>OO</a:t>
            </a:r>
            <a:r>
              <a:rPr lang="zh-TW" altLang="zh-TW" sz="1600" dirty="0">
                <a:solidFill>
                  <a:srgbClr val="FF0000"/>
                </a:solidFill>
                <a:latin typeface="標楷體" panose="03000509000000000000" pitchFamily="65" charset="-120"/>
                <a:ea typeface="標楷體" panose="03000509000000000000" pitchFamily="65" charset="-120"/>
              </a:rPr>
              <a:t>天</a:t>
            </a:r>
            <a:r>
              <a:rPr lang="en-US" altLang="zh-TW" sz="1600" strike="dblStrike" dirty="0">
                <a:solidFill>
                  <a:srgbClr val="FF0000"/>
                </a:solidFill>
                <a:latin typeface="標楷體" panose="03000509000000000000" pitchFamily="65" charset="-120"/>
                <a:ea typeface="標楷體" panose="03000509000000000000" pitchFamily="65" charset="-120"/>
              </a:rPr>
              <a:t>/</a:t>
            </a:r>
            <a:r>
              <a:rPr lang="zh-TW" altLang="zh-TW" sz="1600" strike="dblStrike" dirty="0">
                <a:solidFill>
                  <a:srgbClr val="FF0000"/>
                </a:solidFill>
                <a:latin typeface="標楷體" panose="03000509000000000000" pitchFamily="65" charset="-120"/>
                <a:ea typeface="標楷體" panose="03000509000000000000" pitchFamily="65" charset="-120"/>
              </a:rPr>
              <a:t>月</a:t>
            </a:r>
            <a:r>
              <a:rPr lang="zh-TW" altLang="zh-TW" sz="1600" dirty="0" smtClean="0">
                <a:latin typeface="標楷體" panose="03000509000000000000" pitchFamily="65" charset="-120"/>
                <a:ea typeface="標楷體" panose="03000509000000000000" pitchFamily="65" charset="-120"/>
              </a:rPr>
              <a:t>內</a:t>
            </a:r>
            <a:r>
              <a:rPr lang="zh-TW" altLang="zh-TW" sz="1600" dirty="0">
                <a:latin typeface="標楷體" panose="03000509000000000000" pitchFamily="65" charset="-120"/>
                <a:ea typeface="標楷體" panose="03000509000000000000" pitchFamily="65" charset="-120"/>
              </a:rPr>
              <a:t>將採購標</a:t>
            </a:r>
            <a:r>
              <a:rPr lang="zh-TW" altLang="zh-TW" sz="1600" dirty="0" smtClean="0">
                <a:latin typeface="標楷體" panose="03000509000000000000" pitchFamily="65" charset="-120"/>
                <a:ea typeface="標楷體" panose="03000509000000000000" pitchFamily="65" charset="-120"/>
              </a:rPr>
              <a:t>的</a:t>
            </a:r>
            <a:r>
              <a:rPr lang="en-US" altLang="zh-TW" sz="1600" dirty="0" smtClean="0">
                <a:latin typeface="標楷體" panose="03000509000000000000" pitchFamily="65" charset="-120"/>
                <a:ea typeface="標楷體" panose="03000509000000000000" pitchFamily="65" charset="-120"/>
              </a:rPr>
              <a:t/>
            </a:r>
            <a:br>
              <a:rPr lang="en-US" altLang="zh-TW" sz="1600" dirty="0" smtClean="0">
                <a:latin typeface="標楷體" panose="03000509000000000000" pitchFamily="65" charset="-120"/>
                <a:ea typeface="標楷體" panose="03000509000000000000" pitchFamily="65" charset="-120"/>
              </a:rPr>
            </a:br>
            <a:r>
              <a:rPr lang="zh-TW" altLang="en-US" sz="1600" dirty="0" smtClean="0">
                <a:latin typeface="標楷體" panose="03000509000000000000" pitchFamily="65" charset="-120"/>
                <a:ea typeface="標楷體" panose="03000509000000000000" pitchFamily="65" charset="-120"/>
              </a:rPr>
              <a:t>　</a:t>
            </a:r>
            <a:r>
              <a:rPr lang="zh-TW" altLang="zh-TW" sz="1600" dirty="0" smtClean="0">
                <a:solidFill>
                  <a:srgbClr val="FF0000"/>
                </a:solidFill>
                <a:latin typeface="標楷體" panose="03000509000000000000" pitchFamily="65" charset="-120"/>
                <a:ea typeface="標楷體" panose="03000509000000000000" pitchFamily="65" charset="-120"/>
              </a:rPr>
              <a:t>送達</a:t>
            </a:r>
            <a:r>
              <a:rPr lang="en-US" altLang="zh-TW" sz="1600" u="sng" dirty="0" smtClean="0">
                <a:solidFill>
                  <a:srgbClr val="FF0000"/>
                </a:solidFill>
                <a:latin typeface="標楷體" panose="03000509000000000000" pitchFamily="65" charset="-120"/>
                <a:ea typeface="標楷體" panose="03000509000000000000" pitchFamily="65" charset="-120"/>
              </a:rPr>
              <a:t>XX</a:t>
            </a:r>
            <a:r>
              <a:rPr lang="en-US" altLang="zh-TW" sz="1600" dirty="0" smtClean="0">
                <a:latin typeface="標楷體" panose="03000509000000000000" pitchFamily="65" charset="-120"/>
                <a:ea typeface="標楷體" panose="03000509000000000000" pitchFamily="65" charset="-120"/>
              </a:rPr>
              <a:t>(</a:t>
            </a:r>
            <a:r>
              <a:rPr lang="zh-TW" altLang="zh-TW" sz="1600" dirty="0">
                <a:latin typeface="標楷體" panose="03000509000000000000" pitchFamily="65" charset="-120"/>
                <a:ea typeface="標楷體" panose="03000509000000000000" pitchFamily="65" charset="-120"/>
              </a:rPr>
              <a:t>指定之場所</a:t>
            </a:r>
            <a:r>
              <a:rPr lang="en-US" altLang="zh-TW" sz="1600" dirty="0">
                <a:latin typeface="標楷體" panose="03000509000000000000" pitchFamily="65" charset="-120"/>
                <a:ea typeface="標楷體" panose="03000509000000000000" pitchFamily="65" charset="-120"/>
              </a:rPr>
              <a:t>)/</a:t>
            </a:r>
            <a:r>
              <a:rPr lang="zh-TW" altLang="zh-TW" sz="1600" dirty="0">
                <a:solidFill>
                  <a:srgbClr val="FF0000"/>
                </a:solidFill>
                <a:latin typeface="標楷體" panose="03000509000000000000" pitchFamily="65" charset="-120"/>
                <a:ea typeface="標楷體" panose="03000509000000000000" pitchFamily="65" charset="-120"/>
              </a:rPr>
              <a:t>完成</a:t>
            </a:r>
            <a:r>
              <a:rPr lang="zh-TW" altLang="zh-TW" sz="1600" u="sng" dirty="0">
                <a:solidFill>
                  <a:srgbClr val="FF0000"/>
                </a:solidFill>
                <a:latin typeface="標楷體" panose="03000509000000000000" pitchFamily="65" charset="-120"/>
                <a:ea typeface="標楷體" panose="03000509000000000000" pitchFamily="65" charset="-120"/>
              </a:rPr>
              <a:t>契約</a:t>
            </a:r>
            <a:r>
              <a:rPr lang="zh-TW" altLang="zh-TW" sz="1600" u="sng" dirty="0" smtClean="0">
                <a:solidFill>
                  <a:srgbClr val="FF0000"/>
                </a:solidFill>
                <a:latin typeface="標楷體" panose="03000509000000000000" pitchFamily="65" charset="-120"/>
                <a:ea typeface="標楷體" panose="03000509000000000000" pitchFamily="65" charset="-120"/>
              </a:rPr>
              <a:t>項目</a:t>
            </a:r>
            <a:r>
              <a:rPr lang="en-US" altLang="zh-TW" sz="1600" u="sng" dirty="0" smtClean="0">
                <a:solidFill>
                  <a:srgbClr val="FF0000"/>
                </a:solidFill>
                <a:latin typeface="標楷體" panose="03000509000000000000" pitchFamily="65" charset="-120"/>
                <a:ea typeface="標楷體" panose="03000509000000000000" pitchFamily="65" charset="-120"/>
              </a:rPr>
              <a:t/>
            </a:r>
            <a:br>
              <a:rPr lang="en-US" altLang="zh-TW" sz="1600" u="sng" dirty="0" smtClean="0">
                <a:solidFill>
                  <a:srgbClr val="FF0000"/>
                </a:solidFill>
                <a:latin typeface="標楷體" panose="03000509000000000000" pitchFamily="65" charset="-120"/>
                <a:ea typeface="標楷體" panose="03000509000000000000" pitchFamily="65" charset="-120"/>
              </a:rPr>
            </a:br>
            <a:r>
              <a:rPr lang="zh-TW" altLang="en-US" sz="1600" dirty="0" smtClean="0">
                <a:solidFill>
                  <a:srgbClr val="FF0000"/>
                </a:solidFill>
                <a:latin typeface="標楷體" panose="03000509000000000000" pitchFamily="65" charset="-120"/>
                <a:ea typeface="標楷體" panose="03000509000000000000" pitchFamily="65" charset="-120"/>
              </a:rPr>
              <a:t>　</a:t>
            </a:r>
            <a:r>
              <a:rPr lang="en-US" altLang="zh-TW" sz="1600" dirty="0" smtClean="0">
                <a:solidFill>
                  <a:srgbClr val="FF0000"/>
                </a:solidFill>
                <a:latin typeface="標楷體" panose="03000509000000000000" pitchFamily="65" charset="-120"/>
                <a:ea typeface="標楷體" panose="03000509000000000000" pitchFamily="65" charset="-120"/>
              </a:rPr>
              <a:t>(</a:t>
            </a:r>
            <a:r>
              <a:rPr lang="zh-TW" altLang="zh-TW" sz="1600" dirty="0" smtClean="0">
                <a:solidFill>
                  <a:srgbClr val="FF0000"/>
                </a:solidFill>
                <a:latin typeface="標楷體" panose="03000509000000000000" pitchFamily="65" charset="-120"/>
                <a:ea typeface="標楷體" panose="03000509000000000000" pitchFamily="65" charset="-120"/>
              </a:rPr>
              <a:t>交易</a:t>
            </a:r>
            <a:r>
              <a:rPr lang="zh-TW" altLang="zh-TW" sz="1600" dirty="0">
                <a:solidFill>
                  <a:srgbClr val="FF0000"/>
                </a:solidFill>
                <a:latin typeface="標楷體" panose="03000509000000000000" pitchFamily="65" charset="-120"/>
                <a:ea typeface="標楷體" panose="03000509000000000000" pitchFamily="65" charset="-120"/>
              </a:rPr>
              <a:t>條件</a:t>
            </a:r>
            <a:r>
              <a:rPr lang="en-US" altLang="zh-TW" sz="1600" dirty="0">
                <a:solidFill>
                  <a:srgbClr val="FF0000"/>
                </a:solidFill>
                <a:latin typeface="標楷體" panose="03000509000000000000" pitchFamily="65" charset="-120"/>
                <a:ea typeface="標楷體" panose="03000509000000000000" pitchFamily="65" charset="-120"/>
              </a:rPr>
              <a:t>)</a:t>
            </a:r>
            <a:r>
              <a:rPr lang="zh-TW" altLang="zh-TW" sz="1600" dirty="0">
                <a:latin typeface="標楷體" panose="03000509000000000000" pitchFamily="65" charset="-120"/>
                <a:ea typeface="標楷體" panose="03000509000000000000" pitchFamily="65" charset="-120"/>
              </a:rPr>
              <a:t>。</a:t>
            </a:r>
          </a:p>
          <a:p>
            <a:pPr>
              <a:spcBef>
                <a:spcPts val="600"/>
              </a:spcBef>
              <a:spcAft>
                <a:spcPts val="600"/>
              </a:spcAft>
            </a:pPr>
            <a:r>
              <a:rPr lang="zh-TW" altLang="zh-TW" sz="1600" dirty="0">
                <a:latin typeface="標楷體" panose="03000509000000000000" pitchFamily="65" charset="-120"/>
                <a:ea typeface="標楷體" panose="03000509000000000000" pitchFamily="65" charset="-120"/>
              </a:rPr>
              <a:t>□廠商應</a:t>
            </a:r>
            <a:r>
              <a:rPr lang="zh-TW" altLang="zh-TW" sz="1600" dirty="0" smtClean="0">
                <a:latin typeface="標楷體" panose="03000509000000000000" pitchFamily="65" charset="-120"/>
                <a:ea typeface="標楷體" panose="03000509000000000000" pitchFamily="65" charset="-120"/>
              </a:rPr>
              <a:t>於</a:t>
            </a:r>
            <a:r>
              <a:rPr lang="en-US" altLang="zh-TW" sz="1600" dirty="0">
                <a:solidFill>
                  <a:srgbClr val="FF0000"/>
                </a:solidFill>
                <a:latin typeface="標楷體" panose="03000509000000000000" pitchFamily="65" charset="-120"/>
                <a:ea typeface="標楷體" panose="03000509000000000000" pitchFamily="65" charset="-120"/>
              </a:rPr>
              <a:t>OO</a:t>
            </a:r>
            <a:r>
              <a:rPr lang="zh-TW" altLang="zh-TW" sz="1600" dirty="0">
                <a:solidFill>
                  <a:srgbClr val="FF0000"/>
                </a:solidFill>
                <a:latin typeface="標楷體" panose="03000509000000000000" pitchFamily="65" charset="-120"/>
                <a:ea typeface="標楷體" panose="03000509000000000000" pitchFamily="65" charset="-120"/>
              </a:rPr>
              <a:t>年</a:t>
            </a:r>
            <a:r>
              <a:rPr lang="en-US" altLang="zh-TW" sz="1600" dirty="0">
                <a:solidFill>
                  <a:srgbClr val="FF0000"/>
                </a:solidFill>
                <a:latin typeface="標楷體" panose="03000509000000000000" pitchFamily="65" charset="-120"/>
                <a:ea typeface="標楷體" panose="03000509000000000000" pitchFamily="65" charset="-120"/>
              </a:rPr>
              <a:t>OO</a:t>
            </a:r>
            <a:r>
              <a:rPr lang="zh-TW" altLang="zh-TW" sz="1600" dirty="0">
                <a:solidFill>
                  <a:srgbClr val="FF0000"/>
                </a:solidFill>
                <a:latin typeface="標楷體" panose="03000509000000000000" pitchFamily="65" charset="-120"/>
                <a:ea typeface="標楷體" panose="03000509000000000000" pitchFamily="65" charset="-120"/>
              </a:rPr>
              <a:t>月</a:t>
            </a:r>
            <a:r>
              <a:rPr lang="en-US" altLang="zh-TW" sz="1600" dirty="0">
                <a:solidFill>
                  <a:srgbClr val="FF0000"/>
                </a:solidFill>
                <a:latin typeface="標楷體" panose="03000509000000000000" pitchFamily="65" charset="-120"/>
                <a:ea typeface="標楷體" panose="03000509000000000000" pitchFamily="65" charset="-120"/>
              </a:rPr>
              <a:t>OO</a:t>
            </a:r>
            <a:r>
              <a:rPr lang="zh-TW" altLang="zh-TW" sz="1600" dirty="0">
                <a:solidFill>
                  <a:srgbClr val="FF0000"/>
                </a:solidFill>
                <a:latin typeface="標楷體" panose="03000509000000000000" pitchFamily="65" charset="-120"/>
                <a:ea typeface="標楷體" panose="03000509000000000000" pitchFamily="65" charset="-120"/>
              </a:rPr>
              <a:t>日</a:t>
            </a:r>
            <a:r>
              <a:rPr lang="zh-TW" altLang="zh-TW" sz="1600" dirty="0" smtClean="0">
                <a:solidFill>
                  <a:srgbClr val="FF0000"/>
                </a:solidFill>
                <a:latin typeface="標楷體" panose="03000509000000000000" pitchFamily="65" charset="-120"/>
                <a:ea typeface="標楷體" panose="03000509000000000000" pitchFamily="65" charset="-120"/>
              </a:rPr>
              <a:t>以前</a:t>
            </a:r>
            <a:r>
              <a:rPr lang="zh-TW" altLang="zh-TW" sz="1600" dirty="0">
                <a:latin typeface="標楷體" panose="03000509000000000000" pitchFamily="65" charset="-120"/>
                <a:ea typeface="標楷體" panose="03000509000000000000" pitchFamily="65" charset="-120"/>
              </a:rPr>
              <a:t>或</a:t>
            </a:r>
            <a:r>
              <a:rPr lang="en-US" altLang="zh-TW" sz="1600" dirty="0">
                <a:solidFill>
                  <a:srgbClr val="FF0000"/>
                </a:solidFill>
                <a:latin typeface="標楷體" panose="03000509000000000000" pitchFamily="65" charset="-120"/>
                <a:ea typeface="標楷體" panose="03000509000000000000" pitchFamily="65" charset="-120"/>
              </a:rPr>
              <a:t>(</a:t>
            </a:r>
            <a:r>
              <a:rPr lang="zh-TW" altLang="zh-TW" sz="1600" dirty="0">
                <a:solidFill>
                  <a:srgbClr val="FF0000"/>
                </a:solidFill>
                <a:latin typeface="標楷體" panose="03000509000000000000" pitchFamily="65" charset="-120"/>
                <a:ea typeface="標楷體" panose="03000509000000000000" pitchFamily="65" charset="-120"/>
              </a:rPr>
              <a:t>□</a:t>
            </a:r>
            <a:r>
              <a:rPr lang="zh-TW" altLang="zh-TW" sz="1600" dirty="0">
                <a:latin typeface="標楷體" panose="03000509000000000000" pitchFamily="65" charset="-120"/>
                <a:ea typeface="標楷體" panose="03000509000000000000" pitchFamily="65" charset="-120"/>
              </a:rPr>
              <a:t>決</a:t>
            </a:r>
            <a:r>
              <a:rPr lang="zh-TW" altLang="zh-TW" sz="1600" dirty="0" smtClean="0">
                <a:latin typeface="標楷體" panose="03000509000000000000" pitchFamily="65" charset="-120"/>
                <a:ea typeface="標楷體" panose="03000509000000000000" pitchFamily="65" charset="-120"/>
              </a:rPr>
              <a:t>標</a:t>
            </a:r>
            <a:r>
              <a:rPr lang="en-US" altLang="zh-TW" sz="1600" dirty="0" smtClean="0">
                <a:latin typeface="標楷體" panose="03000509000000000000" pitchFamily="65" charset="-120"/>
                <a:ea typeface="標楷體" panose="03000509000000000000" pitchFamily="65" charset="-120"/>
              </a:rPr>
              <a:t/>
            </a:r>
            <a:br>
              <a:rPr lang="en-US" altLang="zh-TW" sz="1600" dirty="0" smtClean="0">
                <a:latin typeface="標楷體" panose="03000509000000000000" pitchFamily="65" charset="-120"/>
                <a:ea typeface="標楷體" panose="03000509000000000000" pitchFamily="65" charset="-120"/>
              </a:rPr>
            </a:br>
            <a:r>
              <a:rPr lang="zh-TW" altLang="en-US" sz="1600" dirty="0">
                <a:latin typeface="標楷體" panose="03000509000000000000" pitchFamily="65" charset="-120"/>
                <a:ea typeface="標楷體" panose="03000509000000000000" pitchFamily="65" charset="-120"/>
              </a:rPr>
              <a:t>　</a:t>
            </a:r>
            <a:r>
              <a:rPr lang="zh-TW" altLang="zh-TW" sz="1600" dirty="0" smtClean="0">
                <a:latin typeface="標楷體" panose="03000509000000000000" pitchFamily="65" charset="-120"/>
                <a:ea typeface="標楷體" panose="03000509000000000000" pitchFamily="65" charset="-120"/>
              </a:rPr>
              <a:t>日</a:t>
            </a:r>
            <a:r>
              <a:rPr lang="zh-TW" altLang="zh-TW" sz="1600" dirty="0">
                <a:solidFill>
                  <a:srgbClr val="FF0000"/>
                </a:solidFill>
                <a:latin typeface="標楷體" panose="03000509000000000000" pitchFamily="65" charset="-120"/>
                <a:ea typeface="標楷體" panose="03000509000000000000" pitchFamily="65" charset="-120"/>
              </a:rPr>
              <a:t>□</a:t>
            </a:r>
            <a:r>
              <a:rPr lang="zh-TW" altLang="zh-TW" sz="1600" dirty="0" smtClean="0">
                <a:latin typeface="標楷體" panose="03000509000000000000" pitchFamily="65" charset="-120"/>
                <a:ea typeface="標楷體" panose="03000509000000000000" pitchFamily="65" charset="-120"/>
              </a:rPr>
              <a:t>簽約</a:t>
            </a:r>
            <a:r>
              <a:rPr lang="zh-TW" altLang="en-US" sz="1600" dirty="0" smtClean="0">
                <a:solidFill>
                  <a:srgbClr val="FF0000"/>
                </a:solidFill>
                <a:latin typeface="標楷體" panose="03000509000000000000" pitchFamily="65" charset="-120"/>
                <a:ea typeface="標楷體" panose="03000509000000000000" pitchFamily="65" charset="-120"/>
              </a:rPr>
              <a:t>次</a:t>
            </a:r>
            <a:r>
              <a:rPr lang="zh-TW" altLang="zh-TW" sz="1600" dirty="0" smtClean="0">
                <a:latin typeface="標楷體" panose="03000509000000000000" pitchFamily="65" charset="-120"/>
                <a:ea typeface="標楷體" panose="03000509000000000000" pitchFamily="65" charset="-120"/>
              </a:rPr>
              <a:t>日</a:t>
            </a:r>
            <a:r>
              <a:rPr lang="zh-TW" altLang="zh-TW" sz="1600" dirty="0">
                <a:solidFill>
                  <a:srgbClr val="FF0000"/>
                </a:solidFill>
                <a:latin typeface="標楷體" panose="03000509000000000000" pitchFamily="65" charset="-120"/>
                <a:ea typeface="標楷體" panose="03000509000000000000" pitchFamily="65" charset="-120"/>
              </a:rPr>
              <a:t>□</a:t>
            </a:r>
            <a:r>
              <a:rPr lang="zh-TW" altLang="zh-TW" sz="1600" dirty="0">
                <a:latin typeface="標楷體" panose="03000509000000000000" pitchFamily="65" charset="-120"/>
                <a:ea typeface="標楷體" panose="03000509000000000000" pitchFamily="65" charset="-120"/>
              </a:rPr>
              <a:t>收到信用狀日</a:t>
            </a:r>
            <a:r>
              <a:rPr lang="en-US" altLang="zh-TW" sz="1600" dirty="0">
                <a:solidFill>
                  <a:srgbClr val="FF0000"/>
                </a:solidFill>
                <a:latin typeface="標楷體" panose="03000509000000000000" pitchFamily="65" charset="-120"/>
                <a:ea typeface="標楷體" panose="03000509000000000000" pitchFamily="65" charset="-120"/>
              </a:rPr>
              <a:t>)</a:t>
            </a:r>
            <a:r>
              <a:rPr lang="zh-TW" altLang="zh-TW" sz="1600" dirty="0" smtClean="0">
                <a:latin typeface="標楷體" panose="03000509000000000000" pitchFamily="65" charset="-120"/>
                <a:ea typeface="標楷體" panose="03000509000000000000" pitchFamily="65" charset="-120"/>
              </a:rPr>
              <a:t>起</a:t>
            </a:r>
            <a:r>
              <a:rPr lang="en-US" altLang="zh-TW" sz="1600" dirty="0" smtClean="0">
                <a:solidFill>
                  <a:srgbClr val="FF0000"/>
                </a:solidFill>
                <a:latin typeface="標楷體" panose="03000509000000000000" pitchFamily="65" charset="-120"/>
                <a:ea typeface="標楷體" panose="03000509000000000000" pitchFamily="65" charset="-120"/>
              </a:rPr>
              <a:t>OO</a:t>
            </a:r>
            <a:r>
              <a:rPr lang="zh-TW" altLang="zh-TW" sz="1600" dirty="0" smtClean="0">
                <a:solidFill>
                  <a:srgbClr val="FF0000"/>
                </a:solidFill>
                <a:latin typeface="標楷體" panose="03000509000000000000" pitchFamily="65" charset="-120"/>
                <a:ea typeface="標楷體" panose="03000509000000000000" pitchFamily="65" charset="-120"/>
              </a:rPr>
              <a:t>天</a:t>
            </a:r>
            <a:r>
              <a:rPr lang="en-US" altLang="zh-TW" sz="1600" dirty="0" smtClean="0">
                <a:solidFill>
                  <a:srgbClr val="FF0000"/>
                </a:solidFill>
                <a:latin typeface="標楷體" panose="03000509000000000000" pitchFamily="65" charset="-120"/>
                <a:ea typeface="標楷體" panose="03000509000000000000" pitchFamily="65" charset="-120"/>
              </a:rPr>
              <a:t/>
            </a:r>
            <a:br>
              <a:rPr lang="en-US" altLang="zh-TW" sz="1600" dirty="0" smtClean="0">
                <a:solidFill>
                  <a:srgbClr val="FF0000"/>
                </a:solidFill>
                <a:latin typeface="標楷體" panose="03000509000000000000" pitchFamily="65" charset="-120"/>
                <a:ea typeface="標楷體" panose="03000509000000000000" pitchFamily="65" charset="-120"/>
              </a:rPr>
            </a:br>
            <a:r>
              <a:rPr lang="zh-TW" altLang="en-US" sz="1600" dirty="0" smtClean="0">
                <a:solidFill>
                  <a:srgbClr val="FF0000"/>
                </a:solidFill>
                <a:latin typeface="標楷體" panose="03000509000000000000" pitchFamily="65" charset="-120"/>
                <a:ea typeface="標楷體" panose="03000509000000000000" pitchFamily="65" charset="-120"/>
              </a:rPr>
              <a:t>　</a:t>
            </a:r>
            <a:r>
              <a:rPr lang="en-US" altLang="zh-TW" sz="1600" strike="dblStrike" dirty="0" smtClean="0">
                <a:solidFill>
                  <a:srgbClr val="FF0000"/>
                </a:solidFill>
                <a:latin typeface="標楷體" panose="03000509000000000000" pitchFamily="65" charset="-120"/>
                <a:ea typeface="標楷體" panose="03000509000000000000" pitchFamily="65" charset="-120"/>
              </a:rPr>
              <a:t>/</a:t>
            </a:r>
            <a:r>
              <a:rPr lang="zh-TW" altLang="zh-TW" sz="1600" strike="dblStrike" dirty="0" smtClean="0">
                <a:solidFill>
                  <a:srgbClr val="FF0000"/>
                </a:solidFill>
                <a:latin typeface="標楷體" panose="03000509000000000000" pitchFamily="65" charset="-120"/>
                <a:ea typeface="標楷體" panose="03000509000000000000" pitchFamily="65" charset="-120"/>
              </a:rPr>
              <a:t>月</a:t>
            </a:r>
            <a:r>
              <a:rPr lang="zh-TW" altLang="zh-TW" sz="1600" dirty="0">
                <a:latin typeface="標楷體" panose="03000509000000000000" pitchFamily="65" charset="-120"/>
                <a:ea typeface="標楷體" panose="03000509000000000000" pitchFamily="65" charset="-120"/>
              </a:rPr>
              <a:t>內將採購標的</a:t>
            </a:r>
            <a:r>
              <a:rPr lang="zh-TW" altLang="zh-TW" sz="1600" dirty="0" smtClean="0">
                <a:solidFill>
                  <a:srgbClr val="FF0000"/>
                </a:solidFill>
                <a:latin typeface="標楷體" panose="03000509000000000000" pitchFamily="65" charset="-120"/>
                <a:ea typeface="標楷體" panose="03000509000000000000" pitchFamily="65" charset="-120"/>
              </a:rPr>
              <a:t>送達</a:t>
            </a:r>
            <a:r>
              <a:rPr lang="en-US" altLang="zh-TW" sz="1600" dirty="0" smtClean="0">
                <a:solidFill>
                  <a:srgbClr val="FF0000"/>
                </a:solidFill>
                <a:latin typeface="標楷體" panose="03000509000000000000" pitchFamily="65" charset="-120"/>
                <a:ea typeface="標楷體" panose="03000509000000000000" pitchFamily="65" charset="-120"/>
              </a:rPr>
              <a:t>XX</a:t>
            </a:r>
            <a:r>
              <a:rPr lang="en-US" altLang="zh-TW" sz="1600" dirty="0" smtClean="0">
                <a:latin typeface="標楷體" panose="03000509000000000000" pitchFamily="65" charset="-120"/>
                <a:ea typeface="標楷體" panose="03000509000000000000" pitchFamily="65" charset="-120"/>
              </a:rPr>
              <a:t>(</a:t>
            </a:r>
            <a:r>
              <a:rPr lang="zh-TW" altLang="zh-TW" sz="1600" dirty="0">
                <a:latin typeface="標楷體" panose="03000509000000000000" pitchFamily="65" charset="-120"/>
                <a:ea typeface="標楷體" panose="03000509000000000000" pitchFamily="65" charset="-120"/>
              </a:rPr>
              <a:t>指定之場所</a:t>
            </a:r>
            <a:r>
              <a:rPr lang="en-US" altLang="zh-TW" sz="1600" dirty="0">
                <a:latin typeface="標楷體" panose="03000509000000000000" pitchFamily="65" charset="-120"/>
                <a:ea typeface="標楷體" panose="03000509000000000000" pitchFamily="65" charset="-120"/>
              </a:rPr>
              <a:t>)</a:t>
            </a:r>
            <a:r>
              <a:rPr lang="zh-TW" altLang="zh-TW" sz="1600" dirty="0" smtClean="0">
                <a:latin typeface="標楷體" panose="03000509000000000000" pitchFamily="65" charset="-120"/>
                <a:ea typeface="標楷體" panose="03000509000000000000" pitchFamily="65" charset="-120"/>
              </a:rPr>
              <a:t>，</a:t>
            </a:r>
            <a:r>
              <a:rPr lang="en-US" altLang="zh-TW" sz="1600" dirty="0" smtClean="0">
                <a:latin typeface="標楷體" panose="03000509000000000000" pitchFamily="65" charset="-120"/>
                <a:ea typeface="標楷體" panose="03000509000000000000" pitchFamily="65" charset="-120"/>
              </a:rPr>
              <a:t/>
            </a:r>
            <a:br>
              <a:rPr lang="en-US" altLang="zh-TW" sz="1600" dirty="0" smtClean="0">
                <a:latin typeface="標楷體" panose="03000509000000000000" pitchFamily="65" charset="-120"/>
                <a:ea typeface="標楷體" panose="03000509000000000000" pitchFamily="65" charset="-120"/>
              </a:rPr>
            </a:br>
            <a:r>
              <a:rPr lang="zh-TW" altLang="en-US" sz="1600" dirty="0" smtClean="0">
                <a:latin typeface="標楷體" panose="03000509000000000000" pitchFamily="65" charset="-120"/>
                <a:ea typeface="標楷體" panose="03000509000000000000" pitchFamily="65" charset="-120"/>
              </a:rPr>
              <a:t>　</a:t>
            </a:r>
            <a:r>
              <a:rPr lang="zh-TW" altLang="zh-TW" sz="1600" i="1" dirty="0" smtClean="0">
                <a:latin typeface="標楷體" panose="03000509000000000000" pitchFamily="65" charset="-120"/>
                <a:ea typeface="標楷體" panose="03000509000000000000" pitchFamily="65" charset="-120"/>
              </a:rPr>
              <a:t>安裝</a:t>
            </a:r>
            <a:r>
              <a:rPr lang="zh-TW" altLang="zh-TW" sz="1600" i="1" dirty="0">
                <a:latin typeface="標楷體" panose="03000509000000000000" pitchFamily="65" charset="-120"/>
                <a:ea typeface="標楷體" panose="03000509000000000000" pitchFamily="65" charset="-120"/>
              </a:rPr>
              <a:t>測試完畢，且測試結果符合</a:t>
            </a:r>
            <a:r>
              <a:rPr lang="zh-TW" altLang="zh-TW" sz="1600" i="1" dirty="0" smtClean="0">
                <a:latin typeface="標楷體" panose="03000509000000000000" pitchFamily="65" charset="-120"/>
                <a:ea typeface="標楷體" panose="03000509000000000000" pitchFamily="65" charset="-120"/>
              </a:rPr>
              <a:t>契約</a:t>
            </a:r>
            <a:r>
              <a:rPr lang="en-US" altLang="zh-TW" sz="1600" i="1" dirty="0" smtClean="0">
                <a:latin typeface="標楷體" panose="03000509000000000000" pitchFamily="65" charset="-120"/>
                <a:ea typeface="標楷體" panose="03000509000000000000" pitchFamily="65" charset="-120"/>
              </a:rPr>
              <a:t/>
            </a:r>
            <a:br>
              <a:rPr lang="en-US" altLang="zh-TW" sz="1600" i="1" dirty="0" smtClean="0">
                <a:latin typeface="標楷體" panose="03000509000000000000" pitchFamily="65" charset="-120"/>
                <a:ea typeface="標楷體" panose="03000509000000000000" pitchFamily="65" charset="-120"/>
              </a:rPr>
            </a:br>
            <a:r>
              <a:rPr lang="zh-TW" altLang="en-US" sz="1600" i="1" dirty="0" smtClean="0">
                <a:latin typeface="標楷體" panose="03000509000000000000" pitchFamily="65" charset="-120"/>
                <a:ea typeface="標楷體" panose="03000509000000000000" pitchFamily="65" charset="-120"/>
              </a:rPr>
              <a:t>　</a:t>
            </a:r>
            <a:r>
              <a:rPr lang="zh-TW" altLang="zh-TW" sz="1600" i="1" dirty="0" smtClean="0">
                <a:latin typeface="標楷體" panose="03000509000000000000" pitchFamily="65" charset="-120"/>
                <a:ea typeface="標楷體" panose="03000509000000000000" pitchFamily="65" charset="-120"/>
              </a:rPr>
              <a:t>規定</a:t>
            </a:r>
            <a:r>
              <a:rPr lang="zh-TW" altLang="zh-TW" sz="1600" i="1" dirty="0">
                <a:latin typeface="標楷體" panose="03000509000000000000" pitchFamily="65" charset="-120"/>
                <a:ea typeface="標楷體" panose="03000509000000000000" pitchFamily="65" charset="-120"/>
              </a:rPr>
              <a:t>。</a:t>
            </a:r>
          </a:p>
          <a:p>
            <a:pPr>
              <a:spcBef>
                <a:spcPts val="600"/>
              </a:spcBef>
              <a:spcAft>
                <a:spcPts val="600"/>
              </a:spcAft>
            </a:pPr>
            <a:r>
              <a:rPr lang="zh-TW" altLang="zh-TW" sz="1600" dirty="0" smtClean="0">
                <a:latin typeface="標楷體" panose="03000509000000000000" pitchFamily="65" charset="-120"/>
                <a:ea typeface="標楷體" panose="03000509000000000000" pitchFamily="65" charset="-120"/>
              </a:rPr>
              <a:t>□分批交貨之期限：</a:t>
            </a:r>
            <a:r>
              <a:rPr lang="zh-TW" altLang="en-US" sz="1600" u="sng" dirty="0">
                <a:solidFill>
                  <a:srgbClr val="FFC000"/>
                </a:solidFill>
                <a:latin typeface="標楷體" panose="03000509000000000000" pitchFamily="65" charset="-120"/>
                <a:ea typeface="標楷體" panose="03000509000000000000" pitchFamily="65" charset="-120"/>
              </a:rPr>
              <a:t>視需要載</a:t>
            </a:r>
            <a:r>
              <a:rPr lang="zh-TW" altLang="en-US" sz="1600" u="sng" dirty="0" smtClean="0">
                <a:solidFill>
                  <a:srgbClr val="FFC000"/>
                </a:solidFill>
                <a:latin typeface="標楷體" panose="03000509000000000000" pitchFamily="65" charset="-120"/>
                <a:ea typeface="標楷體" panose="03000509000000000000" pitchFamily="65" charset="-120"/>
              </a:rPr>
              <a:t>明</a:t>
            </a:r>
            <a:r>
              <a:rPr lang="zh-TW" altLang="zh-TW" sz="1600" u="sng" dirty="0" smtClean="0">
                <a:latin typeface="標楷體" panose="03000509000000000000" pitchFamily="65" charset="-120"/>
                <a:ea typeface="標楷體" panose="03000509000000000000" pitchFamily="65" charset="-120"/>
              </a:rPr>
              <a:t>　　　　　　　 </a:t>
            </a:r>
            <a:endParaRPr lang="zh-TW" altLang="zh-TW" sz="1600" dirty="0" smtClean="0">
              <a:latin typeface="標楷體" panose="03000509000000000000" pitchFamily="65" charset="-120"/>
              <a:ea typeface="標楷體" panose="03000509000000000000" pitchFamily="65" charset="-120"/>
            </a:endParaRPr>
          </a:p>
          <a:p>
            <a:pPr>
              <a:spcBef>
                <a:spcPts val="600"/>
              </a:spcBef>
              <a:spcAft>
                <a:spcPts val="600"/>
              </a:spcAft>
            </a:pPr>
            <a:r>
              <a:rPr lang="zh-TW" altLang="zh-TW" sz="1600" dirty="0" smtClean="0">
                <a:latin typeface="標楷體" panose="03000509000000000000" pitchFamily="65" charset="-120"/>
                <a:ea typeface="標楷體" panose="03000509000000000000" pitchFamily="65" charset="-120"/>
              </a:rPr>
              <a:t>□</a:t>
            </a:r>
            <a:r>
              <a:rPr lang="zh-TW" altLang="zh-TW" sz="1600" dirty="0">
                <a:latin typeface="標楷體" panose="03000509000000000000" pitchFamily="65" charset="-120"/>
                <a:ea typeface="標楷體" panose="03000509000000000000" pitchFamily="65" charset="-120"/>
              </a:rPr>
              <a:t>完成交貨之期限</a:t>
            </a:r>
            <a:r>
              <a:rPr lang="zh-TW" altLang="zh-TW" sz="1600" dirty="0" smtClean="0">
                <a:latin typeface="標楷體" panose="03000509000000000000" pitchFamily="65" charset="-120"/>
                <a:ea typeface="標楷體" panose="03000509000000000000" pitchFamily="65" charset="-120"/>
              </a:rPr>
              <a:t>：</a:t>
            </a:r>
            <a:r>
              <a:rPr lang="zh-TW" altLang="en-US" sz="1600" u="sng" dirty="0">
                <a:solidFill>
                  <a:srgbClr val="FFC000"/>
                </a:solidFill>
                <a:latin typeface="標楷體" panose="03000509000000000000" pitchFamily="65" charset="-120"/>
                <a:ea typeface="標楷體" panose="03000509000000000000" pitchFamily="65" charset="-120"/>
              </a:rPr>
              <a:t>視需要載</a:t>
            </a:r>
            <a:r>
              <a:rPr lang="zh-TW" altLang="en-US" sz="1600" u="sng" dirty="0" smtClean="0">
                <a:solidFill>
                  <a:srgbClr val="FFC000"/>
                </a:solidFill>
                <a:latin typeface="標楷體" panose="03000509000000000000" pitchFamily="65" charset="-120"/>
                <a:ea typeface="標楷體" panose="03000509000000000000" pitchFamily="65" charset="-120"/>
              </a:rPr>
              <a:t>明</a:t>
            </a:r>
            <a:endParaRPr lang="en-US" altLang="zh-TW" sz="1600" u="sng" dirty="0">
              <a:solidFill>
                <a:srgbClr val="FFC000"/>
              </a:solidFill>
              <a:latin typeface="標楷體" panose="03000509000000000000" pitchFamily="65" charset="-120"/>
              <a:ea typeface="標楷體" panose="03000509000000000000" pitchFamily="65" charset="-120"/>
            </a:endParaRPr>
          </a:p>
          <a:p>
            <a:pPr>
              <a:spcBef>
                <a:spcPts val="600"/>
              </a:spcBef>
              <a:spcAft>
                <a:spcPts val="600"/>
              </a:spcAft>
            </a:pPr>
            <a:r>
              <a:rPr lang="zh-TW" altLang="zh-TW" sz="1600" dirty="0" smtClean="0">
                <a:latin typeface="標楷體" panose="03000509000000000000" pitchFamily="65" charset="-120"/>
                <a:ea typeface="標楷體" panose="03000509000000000000" pitchFamily="65" charset="-120"/>
              </a:rPr>
              <a:t>□完成</a:t>
            </a:r>
            <a:r>
              <a:rPr lang="zh-TW" altLang="zh-TW" sz="1600" dirty="0">
                <a:latin typeface="標楷體" panose="03000509000000000000" pitchFamily="65" charset="-120"/>
                <a:ea typeface="標楷體" panose="03000509000000000000" pitchFamily="65" charset="-120"/>
              </a:rPr>
              <a:t>安裝測試之期限</a:t>
            </a:r>
            <a:r>
              <a:rPr lang="zh-TW" altLang="zh-TW" sz="1600" dirty="0" smtClean="0">
                <a:latin typeface="標楷體" panose="03000509000000000000" pitchFamily="65" charset="-120"/>
                <a:ea typeface="標楷體" panose="03000509000000000000" pitchFamily="65" charset="-120"/>
              </a:rPr>
              <a:t>：</a:t>
            </a:r>
            <a:r>
              <a:rPr lang="zh-TW" altLang="en-US" sz="1600" u="sng" dirty="0">
                <a:solidFill>
                  <a:srgbClr val="FFC000"/>
                </a:solidFill>
                <a:latin typeface="標楷體" panose="03000509000000000000" pitchFamily="65" charset="-120"/>
                <a:ea typeface="標楷體" panose="03000509000000000000" pitchFamily="65" charset="-120"/>
              </a:rPr>
              <a:t>視需要載</a:t>
            </a:r>
            <a:r>
              <a:rPr lang="zh-TW" altLang="en-US" sz="1600" u="sng" dirty="0" smtClean="0">
                <a:solidFill>
                  <a:srgbClr val="FFC000"/>
                </a:solidFill>
                <a:latin typeface="標楷體" panose="03000509000000000000" pitchFamily="65" charset="-120"/>
                <a:ea typeface="標楷體" panose="03000509000000000000" pitchFamily="65" charset="-120"/>
              </a:rPr>
              <a:t>明</a:t>
            </a:r>
            <a:r>
              <a:rPr lang="zh-TW" altLang="zh-TW" sz="1600" u="sng" dirty="0">
                <a:latin typeface="標楷體" panose="03000509000000000000" pitchFamily="65" charset="-120"/>
                <a:ea typeface="標楷體" panose="03000509000000000000" pitchFamily="65" charset="-120"/>
              </a:rPr>
              <a:t>　　</a:t>
            </a:r>
            <a:endParaRPr lang="zh-TW" altLang="zh-TW" sz="1600" dirty="0">
              <a:latin typeface="標楷體" panose="03000509000000000000" pitchFamily="65" charset="-120"/>
              <a:ea typeface="標楷體" panose="03000509000000000000" pitchFamily="65" charset="-120"/>
            </a:endParaRPr>
          </a:p>
          <a:p>
            <a:pPr>
              <a:spcBef>
                <a:spcPts val="600"/>
              </a:spcBef>
              <a:spcAft>
                <a:spcPts val="600"/>
              </a:spcAft>
            </a:pPr>
            <a:r>
              <a:rPr lang="zh-TW" altLang="zh-TW" sz="1600" dirty="0">
                <a:latin typeface="標楷體" panose="03000509000000000000" pitchFamily="65" charset="-120"/>
                <a:ea typeface="標楷體" panose="03000509000000000000" pitchFamily="65" charset="-120"/>
              </a:rPr>
              <a:t>□其他</a:t>
            </a:r>
            <a:r>
              <a:rPr lang="zh-TW" altLang="zh-TW" sz="1600" dirty="0" smtClean="0">
                <a:latin typeface="標楷體" panose="03000509000000000000" pitchFamily="65" charset="-120"/>
                <a:ea typeface="標楷體" panose="03000509000000000000" pitchFamily="65" charset="-120"/>
              </a:rPr>
              <a:t>：</a:t>
            </a:r>
            <a:r>
              <a:rPr lang="zh-TW" altLang="en-US" sz="1600" u="sng" dirty="0">
                <a:solidFill>
                  <a:srgbClr val="FFC000"/>
                </a:solidFill>
                <a:latin typeface="標楷體" panose="03000509000000000000" pitchFamily="65" charset="-120"/>
                <a:ea typeface="標楷體" panose="03000509000000000000" pitchFamily="65" charset="-120"/>
              </a:rPr>
              <a:t>視需要載</a:t>
            </a:r>
            <a:r>
              <a:rPr lang="zh-TW" altLang="en-US" sz="1600" u="sng" dirty="0" smtClean="0">
                <a:solidFill>
                  <a:srgbClr val="FFC000"/>
                </a:solidFill>
                <a:latin typeface="標楷體" panose="03000509000000000000" pitchFamily="65" charset="-120"/>
                <a:ea typeface="標楷體" panose="03000509000000000000" pitchFamily="65" charset="-120"/>
              </a:rPr>
              <a:t>明</a:t>
            </a:r>
            <a:r>
              <a:rPr lang="zh-TW" altLang="zh-TW" sz="1600" u="sng" dirty="0">
                <a:latin typeface="標楷體" panose="03000509000000000000" pitchFamily="65" charset="-120"/>
                <a:ea typeface="標楷體" panose="03000509000000000000" pitchFamily="65" charset="-120"/>
              </a:rPr>
              <a:t>　　　　　</a:t>
            </a:r>
            <a:endParaRPr lang="zh-TW" altLang="zh-TW" sz="1600" dirty="0">
              <a:latin typeface="標楷體" panose="03000509000000000000" pitchFamily="65" charset="-120"/>
              <a:ea typeface="標楷體" panose="03000509000000000000" pitchFamily="65" charset="-120"/>
            </a:endParaRPr>
          </a:p>
        </p:txBody>
      </p:sp>
      <p:sp>
        <p:nvSpPr>
          <p:cNvPr id="3" name="文字方塊 2"/>
          <p:cNvSpPr txBox="1"/>
          <p:nvPr/>
        </p:nvSpPr>
        <p:spPr>
          <a:xfrm>
            <a:off x="545724" y="5393546"/>
            <a:ext cx="3960000" cy="1077218"/>
          </a:xfrm>
          <a:prstGeom prst="rect">
            <a:avLst/>
          </a:prstGeom>
          <a:solidFill>
            <a:schemeClr val="bg1">
              <a:lumMod val="85000"/>
              <a:lumOff val="15000"/>
            </a:schemeClr>
          </a:solidFill>
        </p:spPr>
        <p:txBody>
          <a:bodyPr wrap="square" rtlCol="0">
            <a:spAutoFit/>
          </a:bodyPr>
          <a:lstStyle/>
          <a:p>
            <a:r>
              <a:rPr lang="zh-TW" altLang="en-US" sz="1600" b="1" i="1" dirty="0" smtClean="0">
                <a:solidFill>
                  <a:srgbClr val="00B050"/>
                </a:solidFill>
                <a:latin typeface="標楷體" panose="03000509000000000000" pitchFamily="65" charset="-120"/>
                <a:ea typeface="標楷體" panose="03000509000000000000" pitchFamily="65" charset="-120"/>
              </a:rPr>
              <a:t>註解</a:t>
            </a:r>
            <a:r>
              <a:rPr lang="en-US" altLang="zh-TW" sz="1600" b="1" i="1" dirty="0" smtClean="0">
                <a:solidFill>
                  <a:srgbClr val="00B050"/>
                </a:solidFill>
                <a:latin typeface="標楷體" panose="03000509000000000000" pitchFamily="65" charset="-120"/>
                <a:ea typeface="標楷體" panose="03000509000000000000" pitchFamily="65" charset="-120"/>
              </a:rPr>
              <a:t>:(</a:t>
            </a:r>
            <a:r>
              <a:rPr lang="zh-TW" altLang="en-US" sz="1600" b="1" i="1" dirty="0" smtClean="0">
                <a:solidFill>
                  <a:srgbClr val="00B050"/>
                </a:solidFill>
                <a:latin typeface="標楷體" panose="03000509000000000000" pitchFamily="65" charset="-120"/>
                <a:ea typeface="標楷體" panose="03000509000000000000" pitchFamily="65" charset="-120"/>
              </a:rPr>
              <a:t>履約期限定義</a:t>
            </a:r>
            <a:r>
              <a:rPr lang="en-US" altLang="zh-TW" sz="1600" b="1" i="1" dirty="0" smtClean="0">
                <a:solidFill>
                  <a:srgbClr val="00B050"/>
                </a:solidFill>
                <a:latin typeface="標楷體" panose="03000509000000000000" pitchFamily="65" charset="-120"/>
                <a:ea typeface="標楷體" panose="03000509000000000000" pitchFamily="65" charset="-120"/>
              </a:rPr>
              <a:t>)</a:t>
            </a:r>
          </a:p>
          <a:p>
            <a:r>
              <a:rPr lang="en-US" altLang="zh-TW" sz="1600" b="1" i="1" dirty="0" smtClean="0">
                <a:solidFill>
                  <a:srgbClr val="00B050"/>
                </a:solidFill>
                <a:latin typeface="標楷體" panose="03000509000000000000" pitchFamily="65" charset="-120"/>
                <a:ea typeface="標楷體" panose="03000509000000000000" pitchFamily="65" charset="-120"/>
              </a:rPr>
              <a:t>1.</a:t>
            </a:r>
            <a:r>
              <a:rPr lang="zh-TW" altLang="en-US" sz="1600" b="1" i="1" dirty="0" smtClean="0">
                <a:solidFill>
                  <a:srgbClr val="00B050"/>
                </a:solidFill>
                <a:latin typeface="標楷體" panose="03000509000000000000" pitchFamily="65" charset="-120"/>
                <a:ea typeface="標楷體" panose="03000509000000000000" pitchFamily="65" charset="-120"/>
              </a:rPr>
              <a:t>指定日期：指定某一天完成履約。</a:t>
            </a:r>
            <a:endParaRPr lang="en-US" altLang="zh-TW" sz="1600" b="1" i="1" dirty="0" smtClean="0">
              <a:solidFill>
                <a:srgbClr val="00B050"/>
              </a:solidFill>
              <a:latin typeface="標楷體" panose="03000509000000000000" pitchFamily="65" charset="-120"/>
              <a:ea typeface="標楷體" panose="03000509000000000000" pitchFamily="65" charset="-120"/>
            </a:endParaRPr>
          </a:p>
          <a:p>
            <a:r>
              <a:rPr lang="en-US" altLang="zh-TW" sz="1600" b="1" i="1" dirty="0" smtClean="0">
                <a:solidFill>
                  <a:srgbClr val="00B050"/>
                </a:solidFill>
                <a:latin typeface="標楷體" panose="03000509000000000000" pitchFamily="65" charset="-120"/>
                <a:ea typeface="標楷體" panose="03000509000000000000" pitchFamily="65" charset="-120"/>
              </a:rPr>
              <a:t>2.</a:t>
            </a:r>
            <a:r>
              <a:rPr lang="zh-TW" altLang="en-US" sz="1600" b="1" i="1" dirty="0" smtClean="0">
                <a:solidFill>
                  <a:srgbClr val="00B050"/>
                </a:solidFill>
                <a:latin typeface="標楷體" panose="03000509000000000000" pitchFamily="65" charset="-120"/>
                <a:ea typeface="標楷體" panose="03000509000000000000" pitchFamily="65" charset="-120"/>
              </a:rPr>
              <a:t>日曆天：每天都算履約天數。</a:t>
            </a:r>
            <a:endParaRPr lang="en-US" altLang="zh-TW" sz="1600" b="1" i="1" dirty="0" smtClean="0">
              <a:solidFill>
                <a:srgbClr val="00B050"/>
              </a:solidFill>
              <a:latin typeface="標楷體" panose="03000509000000000000" pitchFamily="65" charset="-120"/>
              <a:ea typeface="標楷體" panose="03000509000000000000" pitchFamily="65" charset="-120"/>
            </a:endParaRPr>
          </a:p>
          <a:p>
            <a:r>
              <a:rPr lang="en-US" altLang="zh-TW" sz="1600" b="1" i="1" dirty="0" smtClean="0">
                <a:solidFill>
                  <a:srgbClr val="00B050"/>
                </a:solidFill>
                <a:latin typeface="標楷體" panose="03000509000000000000" pitchFamily="65" charset="-120"/>
                <a:ea typeface="標楷體" panose="03000509000000000000" pitchFamily="65" charset="-120"/>
              </a:rPr>
              <a:t>3.</a:t>
            </a:r>
            <a:r>
              <a:rPr lang="zh-TW" altLang="en-US" sz="1600" b="1" i="1" dirty="0" smtClean="0">
                <a:solidFill>
                  <a:srgbClr val="00B050"/>
                </a:solidFill>
                <a:latin typeface="標楷體" panose="03000509000000000000" pitchFamily="65" charset="-120"/>
                <a:ea typeface="標楷體" panose="03000509000000000000" pitchFamily="65" charset="-120"/>
              </a:rPr>
              <a:t>工作天：只計算可工作天數。</a:t>
            </a:r>
            <a:endParaRPr lang="zh-TW" altLang="en-US" sz="1600" b="1" i="1" dirty="0">
              <a:solidFill>
                <a:srgbClr val="00B050"/>
              </a:solidFill>
              <a:latin typeface="標楷體" panose="03000509000000000000" pitchFamily="65" charset="-120"/>
              <a:ea typeface="標楷體" panose="03000509000000000000" pitchFamily="65" charset="-120"/>
            </a:endParaRPr>
          </a:p>
        </p:txBody>
      </p:sp>
      <p:sp>
        <p:nvSpPr>
          <p:cNvPr id="6" name="投影片編號版面配置區 5"/>
          <p:cNvSpPr>
            <a:spLocks noGrp="1"/>
          </p:cNvSpPr>
          <p:nvPr>
            <p:ph type="sldNum" sz="quarter" idx="12"/>
          </p:nvPr>
        </p:nvSpPr>
        <p:spPr>
          <a:xfrm>
            <a:off x="8153400" y="6492877"/>
            <a:ext cx="990600" cy="365125"/>
          </a:xfrm>
        </p:spPr>
        <p:txBody>
          <a:bodyPr/>
          <a:lstStyle/>
          <a:p>
            <a:fld id="{BA180C71-5188-449A-AFF2-FA152B4CECC9}" type="slidenum">
              <a:rPr lang="zh-TW" altLang="en-US" sz="1200" b="1" smtClean="0">
                <a:latin typeface="標楷體" panose="03000509000000000000" pitchFamily="65" charset="-120"/>
                <a:ea typeface="標楷體" panose="03000509000000000000" pitchFamily="65" charset="-120"/>
              </a:rPr>
              <a:t>8</a:t>
            </a:fld>
            <a:r>
              <a:rPr lang="en-US" altLang="zh-TW" sz="1200" b="1" dirty="0" smtClean="0">
                <a:latin typeface="標楷體" panose="03000509000000000000" pitchFamily="65" charset="-120"/>
                <a:ea typeface="標楷體" panose="03000509000000000000" pitchFamily="65" charset="-120"/>
              </a:rPr>
              <a:t>/17</a:t>
            </a:r>
            <a:endParaRPr lang="zh-TW" altLang="en-US" sz="1200" b="1"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0433131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7924800" cy="634082"/>
          </a:xfrm>
        </p:spPr>
        <p:txBody>
          <a:bodyPr/>
          <a:lstStyle/>
          <a:p>
            <a:pPr marL="514350" indent="-514350">
              <a:buFont typeface="+mj-ea"/>
              <a:buAutoNum type="ea1ChtPeriod" startAt="2"/>
            </a:pPr>
            <a:r>
              <a:rPr lang="zh-TW" altLang="en-US" dirty="0" smtClean="0">
                <a:latin typeface="標楷體" panose="03000509000000000000" pitchFamily="65" charset="-120"/>
                <a:ea typeface="標楷體" panose="03000509000000000000" pitchFamily="65" charset="-120"/>
              </a:rPr>
              <a:t>契約內容填寫摘要說明</a:t>
            </a:r>
            <a:r>
              <a:rPr lang="en-US" altLang="zh-TW" sz="2000" dirty="0" smtClean="0">
                <a:solidFill>
                  <a:srgbClr val="FFFFFF"/>
                </a:solidFill>
                <a:latin typeface="標楷體" panose="03000509000000000000" pitchFamily="65" charset="-120"/>
                <a:ea typeface="標楷體" panose="03000509000000000000" pitchFamily="65" charset="-120"/>
              </a:rPr>
              <a:t>(7/11</a:t>
            </a:r>
            <a:r>
              <a:rPr lang="en-US" altLang="zh-TW" sz="2000" dirty="0">
                <a:solidFill>
                  <a:srgbClr val="FFFFFF"/>
                </a:solidFill>
                <a:latin typeface="標楷體" panose="03000509000000000000" pitchFamily="65" charset="-120"/>
                <a:ea typeface="標楷體" panose="03000509000000000000" pitchFamily="65" charset="-120"/>
              </a:rPr>
              <a:t>)</a:t>
            </a:r>
            <a:endParaRPr lang="zh-TW" altLang="en-US" dirty="0">
              <a:latin typeface="標楷體" panose="03000509000000000000" pitchFamily="65" charset="-120"/>
              <a:ea typeface="標楷體" panose="03000509000000000000" pitchFamily="65" charset="-120"/>
            </a:endParaRPr>
          </a:p>
        </p:txBody>
      </p:sp>
      <p:sp>
        <p:nvSpPr>
          <p:cNvPr id="8" name="矩形 7"/>
          <p:cNvSpPr/>
          <p:nvPr/>
        </p:nvSpPr>
        <p:spPr>
          <a:xfrm>
            <a:off x="519364"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勞務</a:t>
            </a:r>
            <a:r>
              <a:rPr lang="zh-TW" altLang="en-US" sz="2800" dirty="0" smtClean="0">
                <a:latin typeface="標楷體" panose="03000509000000000000" pitchFamily="65" charset="-120"/>
                <a:ea typeface="標楷體" panose="03000509000000000000" pitchFamily="65" charset="-120"/>
              </a:rPr>
              <a:t>契約</a:t>
            </a:r>
            <a:r>
              <a:rPr lang="en-US" altLang="zh-TW" sz="1200" dirty="0" smtClean="0">
                <a:latin typeface="標楷體" panose="03000509000000000000" pitchFamily="65" charset="-120"/>
                <a:ea typeface="標楷體" panose="03000509000000000000" pitchFamily="65" charset="-120"/>
              </a:rPr>
              <a:t>(109.06.30</a:t>
            </a:r>
            <a:r>
              <a:rPr lang="zh-TW" altLang="en-US" sz="1200" dirty="0" smtClean="0">
                <a:latin typeface="標楷體" panose="03000509000000000000" pitchFamily="65" charset="-120"/>
                <a:ea typeface="標楷體" panose="03000509000000000000" pitchFamily="65" charset="-120"/>
              </a:rPr>
              <a:t>版本</a:t>
            </a:r>
            <a:r>
              <a:rPr lang="en-US" altLang="zh-TW" sz="1200" dirty="0" smtClean="0">
                <a:latin typeface="標楷體" panose="03000509000000000000" pitchFamily="65" charset="-120"/>
                <a:ea typeface="標楷體" panose="03000509000000000000" pitchFamily="65" charset="-120"/>
              </a:rPr>
              <a:t>)</a:t>
            </a:r>
            <a:endParaRPr lang="zh-TW" altLang="en-US" sz="2800" dirty="0">
              <a:latin typeface="標楷體" panose="03000509000000000000" pitchFamily="65" charset="-120"/>
              <a:ea typeface="標楷體" panose="03000509000000000000" pitchFamily="65" charset="-120"/>
            </a:endParaRPr>
          </a:p>
        </p:txBody>
      </p:sp>
      <p:sp>
        <p:nvSpPr>
          <p:cNvPr id="21" name="矩形 20"/>
          <p:cNvSpPr/>
          <p:nvPr/>
        </p:nvSpPr>
        <p:spPr>
          <a:xfrm>
            <a:off x="4788023" y="976637"/>
            <a:ext cx="3960000" cy="508149"/>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dirty="0">
                <a:latin typeface="標楷體" panose="03000509000000000000" pitchFamily="65" charset="-120"/>
                <a:ea typeface="標楷體" panose="03000509000000000000" pitchFamily="65" charset="-120"/>
              </a:rPr>
              <a:t>財物</a:t>
            </a:r>
            <a:r>
              <a:rPr lang="zh-TW" altLang="en-US" sz="2800" dirty="0" smtClean="0">
                <a:latin typeface="標楷體" panose="03000509000000000000" pitchFamily="65" charset="-120"/>
                <a:ea typeface="標楷體" panose="03000509000000000000" pitchFamily="65" charset="-120"/>
              </a:rPr>
              <a:t>契約</a:t>
            </a:r>
            <a:r>
              <a:rPr lang="en-US" altLang="zh-TW" sz="1200" dirty="0">
                <a:latin typeface="標楷體" panose="03000509000000000000" pitchFamily="65" charset="-120"/>
                <a:ea typeface="標楷體" panose="03000509000000000000" pitchFamily="65" charset="-120"/>
              </a:rPr>
              <a:t>(</a:t>
            </a:r>
            <a:r>
              <a:rPr lang="en-US" altLang="zh-TW" sz="1200" dirty="0" smtClean="0">
                <a:latin typeface="標楷體" panose="03000509000000000000" pitchFamily="65" charset="-120"/>
                <a:ea typeface="標楷體" panose="03000509000000000000" pitchFamily="65" charset="-120"/>
              </a:rPr>
              <a:t>109.01.15</a:t>
            </a:r>
            <a:r>
              <a:rPr lang="zh-TW" altLang="en-US" sz="1200" dirty="0" smtClean="0">
                <a:latin typeface="標楷體" panose="03000509000000000000" pitchFamily="65" charset="-120"/>
                <a:ea typeface="標楷體" panose="03000509000000000000" pitchFamily="65" charset="-120"/>
              </a:rPr>
              <a:t>版本</a:t>
            </a:r>
            <a:r>
              <a:rPr lang="en-US" altLang="zh-TW" sz="1200" dirty="0">
                <a:latin typeface="標楷體" panose="03000509000000000000" pitchFamily="65" charset="-120"/>
                <a:ea typeface="標楷體" panose="03000509000000000000" pitchFamily="65" charset="-120"/>
              </a:rPr>
              <a:t>)</a:t>
            </a:r>
            <a:endParaRPr lang="zh-TW" altLang="en-US" sz="1200" dirty="0">
              <a:latin typeface="標楷體" panose="03000509000000000000" pitchFamily="65" charset="-120"/>
              <a:ea typeface="標楷體" panose="03000509000000000000" pitchFamily="65" charset="-120"/>
            </a:endParaRPr>
          </a:p>
        </p:txBody>
      </p:sp>
      <p:sp>
        <p:nvSpPr>
          <p:cNvPr id="4" name="文字方塊 3"/>
          <p:cNvSpPr txBox="1"/>
          <p:nvPr/>
        </p:nvSpPr>
        <p:spPr>
          <a:xfrm>
            <a:off x="531156" y="1484786"/>
            <a:ext cx="3960000" cy="5293757"/>
          </a:xfrm>
          <a:prstGeom prst="rect">
            <a:avLst/>
          </a:prstGeom>
          <a:solidFill>
            <a:schemeClr val="bg1">
              <a:lumMod val="85000"/>
              <a:lumOff val="15000"/>
            </a:schemeClr>
          </a:solidFill>
        </p:spPr>
        <p:txBody>
          <a:bodyPr wrap="square" rtlCol="0">
            <a:spAutoFit/>
          </a:bodyPr>
          <a:lstStyle/>
          <a:p>
            <a:r>
              <a:rPr lang="zh-TW" altLang="zh-TW" sz="1600" b="1" dirty="0" smtClean="0">
                <a:latin typeface="標楷體" panose="03000509000000000000" pitchFamily="65" charset="-120"/>
                <a:ea typeface="標楷體" panose="03000509000000000000" pitchFamily="65" charset="-120"/>
              </a:rPr>
              <a:t>第八條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履約管理</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1200"/>
              </a:spcBef>
              <a:spcAft>
                <a:spcPts val="600"/>
              </a:spcAft>
            </a:pPr>
            <a:r>
              <a:rPr lang="en-US" altLang="zh-TW" sz="1400" b="1" dirty="0">
                <a:latin typeface="標楷體" panose="03000509000000000000" pitchFamily="65" charset="-120"/>
                <a:ea typeface="標楷體" panose="03000509000000000000" pitchFamily="65" charset="-120"/>
              </a:rPr>
              <a:t>(</a:t>
            </a:r>
            <a:r>
              <a:rPr lang="zh-TW" altLang="en-US" sz="1400" b="1" dirty="0">
                <a:latin typeface="標楷體" panose="03000509000000000000" pitchFamily="65" charset="-120"/>
                <a:ea typeface="標楷體" panose="03000509000000000000" pitchFamily="65" charset="-120"/>
              </a:rPr>
              <a:t>十八</a:t>
            </a:r>
            <a:r>
              <a:rPr lang="en-US" altLang="zh-TW" sz="1400" b="1" dirty="0">
                <a:latin typeface="標楷體" panose="03000509000000000000" pitchFamily="65" charset="-120"/>
                <a:ea typeface="標楷體" panose="03000509000000000000" pitchFamily="65" charset="-120"/>
              </a:rPr>
              <a:t>)</a:t>
            </a:r>
            <a:r>
              <a:rPr lang="zh-TW" altLang="en-US" sz="1400" b="1" dirty="0">
                <a:latin typeface="標楷體" panose="03000509000000000000" pitchFamily="65" charset="-120"/>
                <a:ea typeface="標楷體" panose="03000509000000000000" pitchFamily="65" charset="-120"/>
              </a:rPr>
              <a:t>其他</a:t>
            </a:r>
            <a:r>
              <a:rPr lang="en-US" altLang="zh-TW" sz="1400" b="1" dirty="0">
                <a:latin typeface="標楷體" panose="03000509000000000000" pitchFamily="65" charset="-120"/>
                <a:ea typeface="標楷體" panose="03000509000000000000" pitchFamily="65" charset="-120"/>
              </a:rPr>
              <a:t>(</a:t>
            </a:r>
            <a:r>
              <a:rPr lang="zh-TW" altLang="en-US" sz="1400" b="1" dirty="0">
                <a:latin typeface="標楷體" panose="03000509000000000000" pitchFamily="65" charset="-120"/>
                <a:ea typeface="標楷體" panose="03000509000000000000" pitchFamily="65" charset="-120"/>
              </a:rPr>
              <a:t>由</a:t>
            </a:r>
            <a:r>
              <a:rPr lang="zh-TW" altLang="en-US" sz="1400" b="1" dirty="0">
                <a:solidFill>
                  <a:srgbClr val="FFC000"/>
                </a:solidFill>
                <a:latin typeface="標楷體" panose="03000509000000000000" pitchFamily="65" charset="-120"/>
                <a:ea typeface="標楷體" panose="03000509000000000000" pitchFamily="65" charset="-120"/>
              </a:rPr>
              <a:t>機關擇需要者</a:t>
            </a:r>
            <a:r>
              <a:rPr lang="zh-TW" altLang="en-US" sz="1400" b="1" dirty="0">
                <a:latin typeface="標楷體" panose="03000509000000000000" pitchFamily="65" charset="-120"/>
                <a:ea typeface="標楷體" panose="03000509000000000000" pitchFamily="65" charset="-120"/>
              </a:rPr>
              <a:t>於招標時載明</a:t>
            </a:r>
            <a:r>
              <a:rPr lang="en-US" altLang="zh-TW" sz="1400" b="1" dirty="0">
                <a:latin typeface="標楷體" panose="03000509000000000000" pitchFamily="65" charset="-120"/>
                <a:ea typeface="標楷體" panose="03000509000000000000" pitchFamily="65" charset="-120"/>
              </a:rPr>
              <a:t>)</a:t>
            </a:r>
            <a:r>
              <a:rPr lang="zh-TW" altLang="en-US" sz="1400" b="1" dirty="0" smtClean="0">
                <a:latin typeface="標楷體" panose="03000509000000000000" pitchFamily="65" charset="-120"/>
                <a:ea typeface="標楷體" panose="03000509000000000000" pitchFamily="65" charset="-120"/>
              </a:rPr>
              <a:t>：</a:t>
            </a:r>
            <a:endParaRPr lang="en-US" altLang="zh-TW" sz="1400" b="1" dirty="0" smtClean="0">
              <a:latin typeface="標楷體" panose="03000509000000000000" pitchFamily="65" charset="-120"/>
              <a:ea typeface="標楷體" panose="03000509000000000000" pitchFamily="65" charset="-120"/>
            </a:endParaRPr>
          </a:p>
          <a:p>
            <a:pPr>
              <a:spcBef>
                <a:spcPts val="600"/>
              </a:spcBef>
              <a:spcAft>
                <a:spcPts val="600"/>
              </a:spcAft>
            </a:pPr>
            <a:r>
              <a:rPr lang="zh-TW" altLang="en-US" sz="1200" dirty="0">
                <a:latin typeface="標楷體" panose="03000509000000000000" pitchFamily="65" charset="-120"/>
                <a:ea typeface="標楷體" panose="03000509000000000000" pitchFamily="65" charset="-120"/>
              </a:rPr>
              <a:t>□廠商所提出之圖樣及書表內對於施工期間之交通</a:t>
            </a:r>
            <a:r>
              <a:rPr lang="zh-TW" altLang="en-US" sz="1200" dirty="0" smtClean="0">
                <a:latin typeface="標楷體" panose="03000509000000000000" pitchFamily="65" charset="-120"/>
                <a:ea typeface="標楷體" panose="03000509000000000000" pitchFamily="65" charset="-120"/>
              </a:rPr>
              <a:t>維</a:t>
            </a:r>
            <a:r>
              <a:rPr lang="en-US" altLang="zh-TW" sz="1200" dirty="0" smtClean="0">
                <a:latin typeface="標楷體" panose="03000509000000000000" pitchFamily="65" charset="-120"/>
                <a:ea typeface="標楷體" panose="03000509000000000000" pitchFamily="65" charset="-120"/>
              </a:rPr>
              <a:t/>
            </a:r>
            <a:br>
              <a:rPr lang="en-US" altLang="zh-TW" sz="1200" dirty="0" smtClean="0">
                <a:latin typeface="標楷體" panose="03000509000000000000" pitchFamily="65" charset="-120"/>
                <a:ea typeface="標楷體" panose="03000509000000000000" pitchFamily="65" charset="-120"/>
              </a:rPr>
            </a:br>
            <a:r>
              <a:rPr lang="zh-TW" altLang="en-US" sz="1200" dirty="0" smtClean="0">
                <a:latin typeface="標楷體" panose="03000509000000000000" pitchFamily="65" charset="-120"/>
                <a:ea typeface="標楷體" panose="03000509000000000000" pitchFamily="65" charset="-120"/>
              </a:rPr>
              <a:t>　持</a:t>
            </a:r>
            <a:r>
              <a:rPr lang="zh-TW" altLang="en-US" sz="1200" dirty="0">
                <a:latin typeface="標楷體" panose="03000509000000000000" pitchFamily="65" charset="-120"/>
                <a:ea typeface="標楷體" panose="03000509000000000000" pitchFamily="65" charset="-120"/>
              </a:rPr>
              <a:t>及安全衛生設施經費應以量化方式編列。</a:t>
            </a:r>
          </a:p>
          <a:p>
            <a:pPr>
              <a:spcBef>
                <a:spcPts val="600"/>
              </a:spcBef>
              <a:spcAft>
                <a:spcPts val="600"/>
              </a:spcAft>
            </a:pPr>
            <a:r>
              <a:rPr lang="zh-TW" altLang="en-US" sz="1200" dirty="0">
                <a:latin typeface="標楷體" panose="03000509000000000000" pitchFamily="65" charset="-120"/>
                <a:ea typeface="標楷體" panose="03000509000000000000" pitchFamily="65" charset="-120"/>
              </a:rPr>
              <a:t>□廠商履約期間，應於每月</a:t>
            </a:r>
            <a:r>
              <a:rPr lang="en-US" altLang="zh-TW" sz="1200" dirty="0">
                <a:latin typeface="標楷體" panose="03000509000000000000" pitchFamily="65" charset="-120"/>
                <a:ea typeface="標楷體" panose="03000509000000000000" pitchFamily="65" charset="-120"/>
              </a:rPr>
              <a:t>5</a:t>
            </a:r>
            <a:r>
              <a:rPr lang="zh-TW" altLang="en-US" sz="1200" dirty="0">
                <a:latin typeface="標楷體" panose="03000509000000000000" pitchFamily="65" charset="-120"/>
                <a:ea typeface="標楷體" panose="03000509000000000000" pitchFamily="65" charset="-120"/>
              </a:rPr>
              <a:t>日前向機關提送工作月報</a:t>
            </a:r>
            <a:r>
              <a:rPr lang="zh-TW" altLang="en-US" sz="1200" dirty="0" smtClean="0">
                <a:latin typeface="標楷體" panose="03000509000000000000" pitchFamily="65" charset="-120"/>
                <a:ea typeface="標楷體" panose="03000509000000000000" pitchFamily="65" charset="-120"/>
              </a:rPr>
              <a:t>，</a:t>
            </a:r>
            <a:r>
              <a:rPr lang="en-US" altLang="zh-TW" sz="1200" dirty="0" smtClean="0">
                <a:latin typeface="標楷體" panose="03000509000000000000" pitchFamily="65" charset="-120"/>
                <a:ea typeface="標楷體" panose="03000509000000000000" pitchFamily="65" charset="-120"/>
              </a:rPr>
              <a:t/>
            </a:r>
            <a:br>
              <a:rPr lang="en-US" altLang="zh-TW" sz="1200" dirty="0" smtClean="0">
                <a:latin typeface="標楷體" panose="03000509000000000000" pitchFamily="65" charset="-120"/>
                <a:ea typeface="標楷體" panose="03000509000000000000" pitchFamily="65" charset="-120"/>
              </a:rPr>
            </a:br>
            <a:r>
              <a:rPr lang="zh-TW" altLang="en-US" sz="1200" dirty="0" smtClean="0">
                <a:latin typeface="標楷體" panose="03000509000000000000" pitchFamily="65" charset="-120"/>
                <a:ea typeface="標楷體" panose="03000509000000000000" pitchFamily="65" charset="-120"/>
              </a:rPr>
              <a:t>　其</a:t>
            </a:r>
            <a:r>
              <a:rPr lang="zh-TW" altLang="en-US" sz="1200" dirty="0">
                <a:latin typeface="標楷體" panose="03000509000000000000" pitchFamily="65" charset="-120"/>
                <a:ea typeface="標楷體" panose="03000509000000000000" pitchFamily="65" charset="-120"/>
              </a:rPr>
              <a:t>內容包括工作事項、工作進度、工作人數及時數</a:t>
            </a:r>
            <a:r>
              <a:rPr lang="zh-TW" altLang="en-US" sz="1200" dirty="0" smtClean="0">
                <a:latin typeface="標楷體" panose="03000509000000000000" pitchFamily="65" charset="-120"/>
                <a:ea typeface="標楷體" panose="03000509000000000000" pitchFamily="65" charset="-120"/>
              </a:rPr>
              <a:t>、</a:t>
            </a:r>
            <a:r>
              <a:rPr lang="en-US" altLang="zh-TW" sz="1200" dirty="0" smtClean="0">
                <a:latin typeface="標楷體" panose="03000509000000000000" pitchFamily="65" charset="-120"/>
                <a:ea typeface="標楷體" panose="03000509000000000000" pitchFamily="65" charset="-120"/>
              </a:rPr>
              <a:t/>
            </a:r>
            <a:br>
              <a:rPr lang="en-US" altLang="zh-TW" sz="1200" dirty="0" smtClean="0">
                <a:latin typeface="標楷體" panose="03000509000000000000" pitchFamily="65" charset="-120"/>
                <a:ea typeface="標楷體" panose="03000509000000000000" pitchFamily="65" charset="-120"/>
              </a:rPr>
            </a:br>
            <a:r>
              <a:rPr lang="zh-TW" altLang="en-US" sz="1200" dirty="0" smtClean="0">
                <a:latin typeface="標楷體" panose="03000509000000000000" pitchFamily="65" charset="-120"/>
                <a:ea typeface="標楷體" panose="03000509000000000000" pitchFamily="65" charset="-120"/>
              </a:rPr>
              <a:t>　異常</a:t>
            </a:r>
            <a:r>
              <a:rPr lang="zh-TW" altLang="en-US" sz="1200" dirty="0">
                <a:latin typeface="標楷體" panose="03000509000000000000" pitchFamily="65" charset="-120"/>
                <a:ea typeface="標楷體" panose="03000509000000000000" pitchFamily="65" charset="-120"/>
              </a:rPr>
              <a:t>狀況及因應對策等。</a:t>
            </a:r>
          </a:p>
          <a:p>
            <a:pPr>
              <a:spcBef>
                <a:spcPts val="600"/>
              </a:spcBef>
              <a:spcAft>
                <a:spcPts val="600"/>
              </a:spcAft>
            </a:pPr>
            <a:r>
              <a:rPr lang="zh-TW" altLang="en-US" sz="1200" dirty="0">
                <a:latin typeface="標楷體" panose="03000509000000000000" pitchFamily="65" charset="-120"/>
                <a:ea typeface="標楷體" panose="03000509000000000000" pitchFamily="65" charset="-120"/>
              </a:rPr>
              <a:t>□廠商實際提供服務人員應於完成之圖樣及書表上</a:t>
            </a:r>
            <a:r>
              <a:rPr lang="zh-TW" altLang="en-US" sz="1200" dirty="0" smtClean="0">
                <a:latin typeface="標楷體" panose="03000509000000000000" pitchFamily="65" charset="-120"/>
                <a:ea typeface="標楷體" panose="03000509000000000000" pitchFamily="65" charset="-120"/>
              </a:rPr>
              <a:t>簽</a:t>
            </a:r>
            <a:r>
              <a:rPr lang="en-US" altLang="zh-TW" sz="1200" dirty="0" smtClean="0">
                <a:latin typeface="標楷體" panose="03000509000000000000" pitchFamily="65" charset="-120"/>
                <a:ea typeface="標楷體" panose="03000509000000000000" pitchFamily="65" charset="-120"/>
              </a:rPr>
              <a:t/>
            </a:r>
            <a:br>
              <a:rPr lang="en-US" altLang="zh-TW" sz="1200" dirty="0" smtClean="0">
                <a:latin typeface="標楷體" panose="03000509000000000000" pitchFamily="65" charset="-120"/>
                <a:ea typeface="標楷體" panose="03000509000000000000" pitchFamily="65" charset="-120"/>
              </a:rPr>
            </a:br>
            <a:r>
              <a:rPr lang="zh-TW" altLang="en-US" sz="1200" dirty="0" smtClean="0">
                <a:latin typeface="標楷體" panose="03000509000000000000" pitchFamily="65" charset="-120"/>
                <a:ea typeface="標楷體" panose="03000509000000000000" pitchFamily="65" charset="-120"/>
              </a:rPr>
              <a:t>　署</a:t>
            </a:r>
            <a:r>
              <a:rPr lang="zh-TW" altLang="en-US" sz="1200" dirty="0">
                <a:latin typeface="標楷體" panose="03000509000000000000" pitchFamily="65" charset="-120"/>
                <a:ea typeface="標楷體" panose="03000509000000000000" pitchFamily="65" charset="-120"/>
              </a:rPr>
              <a:t>，並依法辦理相關簽證。所稱圖樣及書表，</a:t>
            </a:r>
            <a:r>
              <a:rPr lang="zh-TW" altLang="en-US" sz="1200" dirty="0" smtClean="0">
                <a:latin typeface="標楷體" panose="03000509000000000000" pitchFamily="65" charset="-120"/>
                <a:ea typeface="標楷體" panose="03000509000000000000" pitchFamily="65" charset="-120"/>
              </a:rPr>
              <a:t>包括</a:t>
            </a:r>
            <a:r>
              <a:rPr lang="en-US" altLang="zh-TW" sz="1200" dirty="0" smtClean="0">
                <a:latin typeface="標楷體" panose="03000509000000000000" pitchFamily="65" charset="-120"/>
                <a:ea typeface="標楷體" panose="03000509000000000000" pitchFamily="65" charset="-120"/>
              </a:rPr>
              <a:t/>
            </a:r>
            <a:br>
              <a:rPr lang="en-US" altLang="zh-TW" sz="1200" dirty="0" smtClean="0">
                <a:latin typeface="標楷體" panose="03000509000000000000" pitchFamily="65" charset="-120"/>
                <a:ea typeface="標楷體" panose="03000509000000000000" pitchFamily="65" charset="-120"/>
              </a:rPr>
            </a:br>
            <a:r>
              <a:rPr lang="zh-TW" altLang="en-US" sz="1200" dirty="0" smtClean="0">
                <a:latin typeface="標楷體" panose="03000509000000000000" pitchFamily="65" charset="-120"/>
                <a:ea typeface="標楷體" panose="03000509000000000000" pitchFamily="65" charset="-120"/>
              </a:rPr>
              <a:t>　其</a:t>
            </a:r>
            <a:r>
              <a:rPr lang="zh-TW" altLang="en-US" sz="1200" dirty="0">
                <a:latin typeface="標楷體" panose="03000509000000000000" pitchFamily="65" charset="-120"/>
                <a:ea typeface="標楷體" panose="03000509000000000000" pitchFamily="65" charset="-120"/>
              </a:rPr>
              <a:t>工作提出之預算書、設計圖、規範、施工</a:t>
            </a:r>
            <a:r>
              <a:rPr lang="zh-TW" altLang="en-US" sz="1200" dirty="0" smtClean="0">
                <a:latin typeface="標楷體" panose="03000509000000000000" pitchFamily="65" charset="-120"/>
                <a:ea typeface="標楷體" panose="03000509000000000000" pitchFamily="65" charset="-120"/>
              </a:rPr>
              <a:t>說明書</a:t>
            </a:r>
            <a:r>
              <a:rPr lang="en-US" altLang="zh-TW" sz="1200" dirty="0" smtClean="0">
                <a:latin typeface="標楷體" panose="03000509000000000000" pitchFamily="65" charset="-120"/>
                <a:ea typeface="標楷體" panose="03000509000000000000" pitchFamily="65" charset="-120"/>
              </a:rPr>
              <a:t/>
            </a:r>
            <a:br>
              <a:rPr lang="en-US" altLang="zh-TW" sz="1200" dirty="0" smtClean="0">
                <a:latin typeface="標楷體" panose="03000509000000000000" pitchFamily="65" charset="-120"/>
                <a:ea typeface="標楷體" panose="03000509000000000000" pitchFamily="65" charset="-120"/>
              </a:rPr>
            </a:br>
            <a:r>
              <a:rPr lang="zh-TW" altLang="en-US" sz="1200" dirty="0" smtClean="0">
                <a:latin typeface="標楷體" panose="03000509000000000000" pitchFamily="65" charset="-120"/>
                <a:ea typeface="標楷體" panose="03000509000000000000" pitchFamily="65" charset="-120"/>
              </a:rPr>
              <a:t>　及</a:t>
            </a:r>
            <a:r>
              <a:rPr lang="zh-TW" altLang="en-US" sz="1200" dirty="0">
                <a:latin typeface="標楷體" panose="03000509000000000000" pitchFamily="65" charset="-120"/>
                <a:ea typeface="標楷體" panose="03000509000000000000" pitchFamily="65" charset="-120"/>
              </a:rPr>
              <a:t>其他依法令及契約應提出之文件。</a:t>
            </a:r>
          </a:p>
          <a:p>
            <a:pPr>
              <a:spcBef>
                <a:spcPts val="600"/>
              </a:spcBef>
              <a:spcAft>
                <a:spcPts val="600"/>
              </a:spcAft>
            </a:pPr>
            <a:r>
              <a:rPr lang="zh-TW" altLang="en-US" sz="1200" dirty="0">
                <a:latin typeface="標楷體" panose="03000509000000000000" pitchFamily="65" charset="-120"/>
                <a:ea typeface="標楷體" panose="03000509000000000000" pitchFamily="65" charset="-120"/>
              </a:rPr>
              <a:t>□與本契約有關之證照，依法規應以機關名義申請</a:t>
            </a:r>
            <a:r>
              <a:rPr lang="zh-TW" altLang="en-US" sz="1200" dirty="0" smtClean="0">
                <a:latin typeface="標楷體" panose="03000509000000000000" pitchFamily="65" charset="-120"/>
                <a:ea typeface="標楷體" panose="03000509000000000000" pitchFamily="65" charset="-120"/>
              </a:rPr>
              <a:t>，</a:t>
            </a:r>
            <a:r>
              <a:rPr lang="en-US" altLang="zh-TW" sz="1200" dirty="0" smtClean="0">
                <a:latin typeface="標楷體" panose="03000509000000000000" pitchFamily="65" charset="-120"/>
                <a:ea typeface="標楷體" panose="03000509000000000000" pitchFamily="65" charset="-120"/>
              </a:rPr>
              <a:t/>
            </a:r>
            <a:br>
              <a:rPr lang="en-US" altLang="zh-TW" sz="1200" dirty="0" smtClean="0">
                <a:latin typeface="標楷體" panose="03000509000000000000" pitchFamily="65" charset="-120"/>
                <a:ea typeface="標楷體" panose="03000509000000000000" pitchFamily="65" charset="-120"/>
              </a:rPr>
            </a:br>
            <a:r>
              <a:rPr lang="zh-TW" altLang="en-US" sz="1200" dirty="0" smtClean="0">
                <a:latin typeface="標楷體" panose="03000509000000000000" pitchFamily="65" charset="-120"/>
                <a:ea typeface="標楷體" panose="03000509000000000000" pitchFamily="65" charset="-120"/>
              </a:rPr>
              <a:t>　而</a:t>
            </a:r>
            <a:r>
              <a:rPr lang="zh-TW" altLang="en-US" sz="1200" dirty="0">
                <a:latin typeface="標楷體" panose="03000509000000000000" pitchFamily="65" charset="-120"/>
                <a:ea typeface="標楷體" panose="03000509000000000000" pitchFamily="65" charset="-120"/>
              </a:rPr>
              <a:t>由廠商代為提出申請者，其所需規費由機關負擔。</a:t>
            </a:r>
          </a:p>
          <a:p>
            <a:pPr>
              <a:spcBef>
                <a:spcPts val="600"/>
              </a:spcBef>
              <a:spcAft>
                <a:spcPts val="600"/>
              </a:spcAft>
            </a:pPr>
            <a:r>
              <a:rPr lang="zh-TW" altLang="en-US" sz="1200" dirty="0">
                <a:latin typeface="標楷體" panose="03000509000000000000" pitchFamily="65" charset="-120"/>
                <a:ea typeface="標楷體" panose="03000509000000000000" pitchFamily="65" charset="-120"/>
              </a:rPr>
              <a:t>□廠商所擬定之招標文件，其內容不得有不當限制</a:t>
            </a:r>
            <a:r>
              <a:rPr lang="zh-TW" altLang="en-US" sz="1200" dirty="0" smtClean="0">
                <a:latin typeface="標楷體" panose="03000509000000000000" pitchFamily="65" charset="-120"/>
                <a:ea typeface="標楷體" panose="03000509000000000000" pitchFamily="65" charset="-120"/>
              </a:rPr>
              <a:t>競</a:t>
            </a:r>
            <a:r>
              <a:rPr lang="en-US" altLang="zh-TW" sz="1200" dirty="0" smtClean="0">
                <a:latin typeface="標楷體" panose="03000509000000000000" pitchFamily="65" charset="-120"/>
                <a:ea typeface="標楷體" panose="03000509000000000000" pitchFamily="65" charset="-120"/>
              </a:rPr>
              <a:t/>
            </a:r>
            <a:br>
              <a:rPr lang="en-US" altLang="zh-TW" sz="1200" dirty="0" smtClean="0">
                <a:latin typeface="標楷體" panose="03000509000000000000" pitchFamily="65" charset="-120"/>
                <a:ea typeface="標楷體" panose="03000509000000000000" pitchFamily="65" charset="-120"/>
              </a:rPr>
            </a:br>
            <a:r>
              <a:rPr lang="zh-TW" altLang="en-US" sz="1200" dirty="0" smtClean="0">
                <a:latin typeface="標楷體" panose="03000509000000000000" pitchFamily="65" charset="-120"/>
                <a:ea typeface="標楷體" panose="03000509000000000000" pitchFamily="65" charset="-120"/>
              </a:rPr>
              <a:t>　爭</a:t>
            </a:r>
            <a:r>
              <a:rPr lang="zh-TW" altLang="en-US" sz="1200" dirty="0">
                <a:latin typeface="標楷體" panose="03000509000000000000" pitchFamily="65" charset="-120"/>
                <a:ea typeface="標楷體" panose="03000509000000000000" pitchFamily="65" charset="-120"/>
              </a:rPr>
              <a:t>之情形。其有要求或提及特定之商標或商名、</a:t>
            </a:r>
            <a:r>
              <a:rPr lang="zh-TW" altLang="en-US" sz="1200" dirty="0" smtClean="0">
                <a:latin typeface="標楷體" panose="03000509000000000000" pitchFamily="65" charset="-120"/>
                <a:ea typeface="標楷體" panose="03000509000000000000" pitchFamily="65" charset="-120"/>
              </a:rPr>
              <a:t>專</a:t>
            </a:r>
            <a:r>
              <a:rPr lang="en-US" altLang="zh-TW" sz="1200" dirty="0" smtClean="0">
                <a:latin typeface="標楷體" panose="03000509000000000000" pitchFamily="65" charset="-120"/>
                <a:ea typeface="標楷體" panose="03000509000000000000" pitchFamily="65" charset="-120"/>
              </a:rPr>
              <a:t/>
            </a:r>
            <a:br>
              <a:rPr lang="en-US" altLang="zh-TW" sz="1200" dirty="0" smtClean="0">
                <a:latin typeface="標楷體" panose="03000509000000000000" pitchFamily="65" charset="-120"/>
                <a:ea typeface="標楷體" panose="03000509000000000000" pitchFamily="65" charset="-120"/>
              </a:rPr>
            </a:br>
            <a:r>
              <a:rPr lang="zh-TW" altLang="en-US" sz="1200" dirty="0" smtClean="0">
                <a:latin typeface="標楷體" panose="03000509000000000000" pitchFamily="65" charset="-120"/>
                <a:ea typeface="標楷體" panose="03000509000000000000" pitchFamily="65" charset="-120"/>
              </a:rPr>
              <a:t>　利</a:t>
            </a:r>
            <a:r>
              <a:rPr lang="zh-TW" altLang="en-US" sz="1200" dirty="0">
                <a:latin typeface="標楷體" panose="03000509000000000000" pitchFamily="65" charset="-120"/>
                <a:ea typeface="標楷體" panose="03000509000000000000" pitchFamily="65" charset="-120"/>
              </a:rPr>
              <a:t>、設計或型式、特定來源地、生產者或供應者</a:t>
            </a:r>
            <a:r>
              <a:rPr lang="zh-TW" altLang="en-US" sz="1200" dirty="0" smtClean="0">
                <a:latin typeface="標楷體" panose="03000509000000000000" pitchFamily="65" charset="-120"/>
                <a:ea typeface="標楷體" panose="03000509000000000000" pitchFamily="65" charset="-120"/>
              </a:rPr>
              <a:t>之</a:t>
            </a:r>
            <a:r>
              <a:rPr lang="en-US" altLang="zh-TW" sz="1200" dirty="0" smtClean="0">
                <a:latin typeface="標楷體" panose="03000509000000000000" pitchFamily="65" charset="-120"/>
                <a:ea typeface="標楷體" panose="03000509000000000000" pitchFamily="65" charset="-120"/>
              </a:rPr>
              <a:t/>
            </a:r>
            <a:br>
              <a:rPr lang="en-US" altLang="zh-TW" sz="1200" dirty="0" smtClean="0">
                <a:latin typeface="標楷體" panose="03000509000000000000" pitchFamily="65" charset="-120"/>
                <a:ea typeface="標楷體" panose="03000509000000000000" pitchFamily="65" charset="-120"/>
              </a:rPr>
            </a:br>
            <a:r>
              <a:rPr lang="zh-TW" altLang="en-US" sz="1200" dirty="0" smtClean="0">
                <a:latin typeface="標楷體" panose="03000509000000000000" pitchFamily="65" charset="-120"/>
                <a:ea typeface="標楷體" panose="03000509000000000000" pitchFamily="65" charset="-120"/>
              </a:rPr>
              <a:t>　情形</a:t>
            </a:r>
            <a:r>
              <a:rPr lang="zh-TW" altLang="en-US" sz="1200" dirty="0">
                <a:latin typeface="標楷體" panose="03000509000000000000" pitchFamily="65" charset="-120"/>
                <a:ea typeface="標楷體" panose="03000509000000000000" pitchFamily="65" charset="-120"/>
              </a:rPr>
              <a:t>時，應於提送履約成果文件上敘明理由。</a:t>
            </a:r>
          </a:p>
          <a:p>
            <a:pPr>
              <a:spcBef>
                <a:spcPts val="600"/>
              </a:spcBef>
              <a:spcAft>
                <a:spcPts val="600"/>
              </a:spcAft>
            </a:pPr>
            <a:r>
              <a:rPr lang="zh-TW" altLang="en-US" sz="1200" dirty="0">
                <a:latin typeface="標楷體" panose="03000509000000000000" pitchFamily="65" charset="-120"/>
                <a:ea typeface="標楷體" panose="03000509000000000000" pitchFamily="65" charset="-120"/>
              </a:rPr>
              <a:t>□履約標的涉及國家安全資訊、國家機密資訊、</a:t>
            </a:r>
            <a:r>
              <a:rPr lang="zh-TW" altLang="en-US" sz="1200" dirty="0" smtClean="0">
                <a:latin typeface="標楷體" panose="03000509000000000000" pitchFamily="65" charset="-120"/>
                <a:ea typeface="標楷體" panose="03000509000000000000" pitchFamily="65" charset="-120"/>
              </a:rPr>
              <a:t>國家</a:t>
            </a:r>
            <a:r>
              <a:rPr lang="en-US" altLang="zh-TW" sz="1200" dirty="0" smtClean="0">
                <a:latin typeface="標楷體" panose="03000509000000000000" pitchFamily="65" charset="-120"/>
                <a:ea typeface="標楷體" panose="03000509000000000000" pitchFamily="65" charset="-120"/>
              </a:rPr>
              <a:t/>
            </a:r>
            <a:br>
              <a:rPr lang="en-US" altLang="zh-TW" sz="1200" dirty="0" smtClean="0">
                <a:latin typeface="標楷體" panose="03000509000000000000" pitchFamily="65" charset="-120"/>
                <a:ea typeface="標楷體" panose="03000509000000000000" pitchFamily="65" charset="-120"/>
              </a:rPr>
            </a:br>
            <a:r>
              <a:rPr lang="zh-TW" altLang="en-US" sz="1200" dirty="0" smtClean="0">
                <a:latin typeface="標楷體" panose="03000509000000000000" pitchFamily="65" charset="-120"/>
                <a:ea typeface="標楷體" panose="03000509000000000000" pitchFamily="65" charset="-120"/>
              </a:rPr>
              <a:t>　安全</a:t>
            </a:r>
            <a:r>
              <a:rPr lang="zh-TW" altLang="en-US" sz="1200" dirty="0">
                <a:latin typeface="標楷體" panose="03000509000000000000" pitchFamily="65" charset="-120"/>
                <a:ea typeface="標楷體" panose="03000509000000000000" pitchFamily="65" charset="-120"/>
              </a:rPr>
              <a:t>技術、國家機密技術之領域，不允許未具</a:t>
            </a:r>
            <a:r>
              <a:rPr lang="zh-TW" altLang="en-US" sz="1200" dirty="0" smtClean="0">
                <a:latin typeface="標楷體" panose="03000509000000000000" pitchFamily="65" charset="-120"/>
                <a:ea typeface="標楷體" panose="03000509000000000000" pitchFamily="65" charset="-120"/>
              </a:rPr>
              <a:t>中華</a:t>
            </a:r>
            <a:r>
              <a:rPr lang="en-US" altLang="zh-TW" sz="1200" dirty="0" smtClean="0">
                <a:latin typeface="標楷體" panose="03000509000000000000" pitchFamily="65" charset="-120"/>
                <a:ea typeface="標楷體" panose="03000509000000000000" pitchFamily="65" charset="-120"/>
              </a:rPr>
              <a:t/>
            </a:r>
            <a:br>
              <a:rPr lang="en-US" altLang="zh-TW" sz="1200" dirty="0" smtClean="0">
                <a:latin typeface="標楷體" panose="03000509000000000000" pitchFamily="65" charset="-120"/>
                <a:ea typeface="標楷體" panose="03000509000000000000" pitchFamily="65" charset="-120"/>
              </a:rPr>
            </a:br>
            <a:r>
              <a:rPr lang="zh-TW" altLang="en-US" sz="1200" dirty="0" smtClean="0">
                <a:latin typeface="標楷體" panose="03000509000000000000" pitchFamily="65" charset="-120"/>
                <a:ea typeface="標楷體" panose="03000509000000000000" pitchFamily="65" charset="-120"/>
              </a:rPr>
              <a:t>　民國</a:t>
            </a:r>
            <a:r>
              <a:rPr lang="zh-TW" altLang="en-US" sz="1200" dirty="0">
                <a:latin typeface="標楷體" panose="03000509000000000000" pitchFamily="65" charset="-120"/>
                <a:ea typeface="標楷體" panose="03000509000000000000" pitchFamily="65" charset="-120"/>
              </a:rPr>
              <a:t>國民身分者提供履約服務。</a:t>
            </a:r>
          </a:p>
          <a:p>
            <a:pPr>
              <a:spcBef>
                <a:spcPts val="600"/>
              </a:spcBef>
            </a:pPr>
            <a:r>
              <a:rPr lang="zh-TW" altLang="en-US" sz="1200" dirty="0">
                <a:latin typeface="標楷體" panose="03000509000000000000" pitchFamily="65" charset="-120"/>
                <a:ea typeface="標楷體" panose="03000509000000000000" pitchFamily="65" charset="-120"/>
              </a:rPr>
              <a:t>□其他</a:t>
            </a:r>
            <a:r>
              <a:rPr lang="zh-TW" altLang="en-US" sz="1200" dirty="0" smtClean="0">
                <a:latin typeface="標楷體" panose="03000509000000000000" pitchFamily="65" charset="-120"/>
                <a:ea typeface="標楷體" panose="03000509000000000000" pitchFamily="65" charset="-120"/>
              </a:rPr>
              <a:t>：＿＿＿＿</a:t>
            </a:r>
            <a:endParaRPr lang="en-US" altLang="zh-TW" sz="1200" dirty="0" smtClean="0">
              <a:latin typeface="標楷體" panose="03000509000000000000" pitchFamily="65" charset="-120"/>
              <a:ea typeface="標楷體" panose="03000509000000000000" pitchFamily="65" charset="-120"/>
            </a:endParaRPr>
          </a:p>
        </p:txBody>
      </p:sp>
      <p:sp>
        <p:nvSpPr>
          <p:cNvPr id="22" name="文字方塊 21"/>
          <p:cNvSpPr txBox="1"/>
          <p:nvPr/>
        </p:nvSpPr>
        <p:spPr>
          <a:xfrm>
            <a:off x="4763782" y="3331443"/>
            <a:ext cx="3960000" cy="3447098"/>
          </a:xfrm>
          <a:prstGeom prst="rect">
            <a:avLst/>
          </a:prstGeom>
          <a:solidFill>
            <a:schemeClr val="bg1">
              <a:lumMod val="85000"/>
              <a:lumOff val="15000"/>
            </a:schemeClr>
          </a:solidFill>
        </p:spPr>
        <p:txBody>
          <a:bodyPr wrap="square" rtlCol="0">
            <a:spAutoFit/>
          </a:bodyPr>
          <a:lstStyle/>
          <a:p>
            <a:r>
              <a:rPr lang="zh-TW" altLang="zh-TW" sz="1600" b="1" dirty="0" smtClean="0">
                <a:latin typeface="標楷體" panose="03000509000000000000" pitchFamily="65" charset="-120"/>
                <a:ea typeface="標楷體" panose="03000509000000000000" pitchFamily="65" charset="-120"/>
              </a:rPr>
              <a:t>第八條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履約管理</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1200"/>
              </a:spcBef>
              <a:spcAft>
                <a:spcPts val="600"/>
              </a:spcAft>
            </a:pPr>
            <a:r>
              <a:rPr lang="en-US" altLang="zh-TW" sz="1400" b="1" dirty="0">
                <a:latin typeface="標楷體" panose="03000509000000000000" pitchFamily="65" charset="-120"/>
                <a:ea typeface="標楷體" panose="03000509000000000000" pitchFamily="65" charset="-120"/>
              </a:rPr>
              <a:t>(</a:t>
            </a:r>
            <a:r>
              <a:rPr lang="zh-TW" altLang="en-US" sz="1400" b="1" dirty="0">
                <a:latin typeface="標楷體" panose="03000509000000000000" pitchFamily="65" charset="-120"/>
                <a:ea typeface="標楷體" panose="03000509000000000000" pitchFamily="65" charset="-120"/>
              </a:rPr>
              <a:t>二十四</a:t>
            </a:r>
            <a:r>
              <a:rPr lang="en-US" altLang="zh-TW" sz="1400" b="1" dirty="0">
                <a:latin typeface="標楷體" panose="03000509000000000000" pitchFamily="65" charset="-120"/>
                <a:ea typeface="標楷體" panose="03000509000000000000" pitchFamily="65" charset="-120"/>
              </a:rPr>
              <a:t>)</a:t>
            </a:r>
            <a:r>
              <a:rPr lang="zh-TW" altLang="en-US" sz="1400" b="1" dirty="0">
                <a:latin typeface="標楷體" panose="03000509000000000000" pitchFamily="65" charset="-120"/>
                <a:ea typeface="標楷體" panose="03000509000000000000" pitchFamily="65" charset="-120"/>
              </a:rPr>
              <a:t>廠商供應履約標的之包裝方式，應符合下列規定</a:t>
            </a:r>
            <a:r>
              <a:rPr lang="en-US" altLang="zh-TW" sz="1400" b="1" dirty="0">
                <a:latin typeface="標楷體" panose="03000509000000000000" pitchFamily="65" charset="-120"/>
                <a:ea typeface="標楷體" panose="03000509000000000000" pitchFamily="65" charset="-120"/>
              </a:rPr>
              <a:t>(</a:t>
            </a:r>
            <a:r>
              <a:rPr lang="zh-TW" altLang="en-US" sz="1400" b="1" dirty="0">
                <a:solidFill>
                  <a:srgbClr val="FFC000"/>
                </a:solidFill>
                <a:latin typeface="標楷體" panose="03000509000000000000" pitchFamily="65" charset="-120"/>
                <a:ea typeface="標楷體" panose="03000509000000000000" pitchFamily="65" charset="-120"/>
              </a:rPr>
              <a:t>無者免填</a:t>
            </a:r>
            <a:r>
              <a:rPr lang="en-US" altLang="zh-TW" sz="1400" b="1" dirty="0">
                <a:latin typeface="標楷體" panose="03000509000000000000" pitchFamily="65" charset="-120"/>
                <a:ea typeface="標楷體" panose="03000509000000000000" pitchFamily="65" charset="-120"/>
              </a:rPr>
              <a:t>)</a:t>
            </a:r>
            <a:r>
              <a:rPr lang="zh-TW" altLang="en-US" sz="1400" b="1" dirty="0" smtClean="0">
                <a:latin typeface="標楷體" panose="03000509000000000000" pitchFamily="65" charset="-120"/>
                <a:ea typeface="標楷體" panose="03000509000000000000" pitchFamily="65" charset="-120"/>
              </a:rPr>
              <a:t>：</a:t>
            </a:r>
            <a:endParaRPr lang="en-US" altLang="zh-TW" sz="1400" b="1" dirty="0" smtClean="0">
              <a:latin typeface="標楷體" panose="03000509000000000000" pitchFamily="65" charset="-120"/>
              <a:ea typeface="標楷體" panose="03000509000000000000" pitchFamily="65" charset="-120"/>
            </a:endParaRPr>
          </a:p>
          <a:p>
            <a:pPr>
              <a:spcBef>
                <a:spcPts val="600"/>
              </a:spcBef>
              <a:spcAft>
                <a:spcPts val="600"/>
              </a:spcAft>
            </a:pPr>
            <a:r>
              <a:rPr lang="zh-TW" altLang="en-US" sz="1200" dirty="0">
                <a:latin typeface="標楷體" panose="03000509000000000000" pitchFamily="65" charset="-120"/>
                <a:ea typeface="標楷體" panose="03000509000000000000" pitchFamily="65" charset="-120"/>
              </a:rPr>
              <a:t>□防潮、防水、防震、防破損、防變質、</a:t>
            </a:r>
            <a:r>
              <a:rPr lang="zh-TW" altLang="en-US" sz="1200" dirty="0" smtClean="0">
                <a:latin typeface="標楷體" panose="03000509000000000000" pitchFamily="65" charset="-120"/>
                <a:ea typeface="標楷體" panose="03000509000000000000" pitchFamily="65" charset="-120"/>
              </a:rPr>
              <a:t>防鏽</a:t>
            </a:r>
            <a:r>
              <a:rPr lang="en-US" altLang="zh-TW" sz="1200" dirty="0" smtClean="0">
                <a:latin typeface="標楷體" panose="03000509000000000000" pitchFamily="65" charset="-120"/>
                <a:ea typeface="標楷體" panose="03000509000000000000" pitchFamily="65" charset="-120"/>
              </a:rPr>
              <a:t/>
            </a:r>
            <a:br>
              <a:rPr lang="en-US" altLang="zh-TW" sz="1200" dirty="0" smtClean="0">
                <a:latin typeface="標楷體" panose="03000509000000000000" pitchFamily="65" charset="-120"/>
                <a:ea typeface="標楷體" panose="03000509000000000000" pitchFamily="65" charset="-120"/>
              </a:rPr>
            </a:br>
            <a:r>
              <a:rPr lang="zh-TW" altLang="en-US" sz="1200" dirty="0" smtClean="0">
                <a:latin typeface="標楷體" panose="03000509000000000000" pitchFamily="65" charset="-120"/>
                <a:ea typeface="標楷體" panose="03000509000000000000" pitchFamily="65" charset="-120"/>
              </a:rPr>
              <a:t>　蝕</a:t>
            </a:r>
            <a:r>
              <a:rPr lang="zh-TW" altLang="en-US" sz="1200" dirty="0">
                <a:latin typeface="標楷體" panose="03000509000000000000" pitchFamily="65" charset="-120"/>
                <a:ea typeface="標楷體" panose="03000509000000000000" pitchFamily="65" charset="-120"/>
              </a:rPr>
              <a:t>、防曬、防鹽漬、防污或防碰撞等。</a:t>
            </a:r>
          </a:p>
          <a:p>
            <a:pPr>
              <a:spcBef>
                <a:spcPts val="600"/>
              </a:spcBef>
              <a:spcAft>
                <a:spcPts val="600"/>
              </a:spcAft>
            </a:pPr>
            <a:r>
              <a:rPr lang="zh-TW" altLang="en-US" sz="1200" dirty="0">
                <a:latin typeface="標楷體" panose="03000509000000000000" pitchFamily="65" charset="-120"/>
                <a:ea typeface="標楷體" panose="03000509000000000000" pitchFamily="65" charset="-120"/>
              </a:rPr>
              <a:t>□恆溫、冷藏、冷凍或密封。</a:t>
            </a:r>
          </a:p>
          <a:p>
            <a:pPr>
              <a:spcBef>
                <a:spcPts val="600"/>
              </a:spcBef>
              <a:spcAft>
                <a:spcPts val="600"/>
              </a:spcAft>
            </a:pPr>
            <a:r>
              <a:rPr lang="zh-TW" altLang="en-US" sz="1200" dirty="0">
                <a:latin typeface="標楷體" panose="03000509000000000000" pitchFamily="65" charset="-120"/>
                <a:ea typeface="標楷體" panose="03000509000000000000" pitchFamily="65" charset="-120"/>
              </a:rPr>
              <a:t>□每單位包裝之重量、體積或數量</a:t>
            </a:r>
            <a:r>
              <a:rPr lang="zh-TW" altLang="en-US" sz="1200" dirty="0" smtClean="0">
                <a:latin typeface="標楷體" panose="03000509000000000000" pitchFamily="65" charset="-120"/>
                <a:ea typeface="標楷體" panose="03000509000000000000" pitchFamily="65" charset="-120"/>
              </a:rPr>
              <a:t>：＿＿＿＿</a:t>
            </a:r>
            <a:endParaRPr lang="en-US" altLang="zh-TW" sz="1200" dirty="0" smtClean="0">
              <a:latin typeface="標楷體" panose="03000509000000000000" pitchFamily="65" charset="-120"/>
              <a:ea typeface="標楷體" panose="03000509000000000000" pitchFamily="65" charset="-120"/>
            </a:endParaRPr>
          </a:p>
          <a:p>
            <a:pPr>
              <a:spcBef>
                <a:spcPts val="600"/>
              </a:spcBef>
              <a:spcAft>
                <a:spcPts val="600"/>
              </a:spcAft>
            </a:pPr>
            <a:r>
              <a:rPr lang="zh-TW" altLang="en-US" sz="1200" dirty="0" smtClean="0">
                <a:latin typeface="標楷體" panose="03000509000000000000" pitchFamily="65" charset="-120"/>
                <a:ea typeface="標楷體" panose="03000509000000000000" pitchFamily="65" charset="-120"/>
              </a:rPr>
              <a:t>□</a:t>
            </a:r>
            <a:r>
              <a:rPr lang="zh-TW" altLang="en-US" sz="1200" dirty="0">
                <a:latin typeface="標楷體" panose="03000509000000000000" pitchFamily="65" charset="-120"/>
                <a:ea typeface="標楷體" panose="03000509000000000000" pitchFamily="65" charset="-120"/>
              </a:rPr>
              <a:t>包裝材料</a:t>
            </a:r>
            <a:r>
              <a:rPr lang="zh-TW" altLang="en-US" sz="1200" dirty="0" smtClean="0">
                <a:latin typeface="標楷體" panose="03000509000000000000" pitchFamily="65" charset="-120"/>
                <a:ea typeface="標楷體" panose="03000509000000000000" pitchFamily="65" charset="-120"/>
              </a:rPr>
              <a:t>：＿＿＿＿</a:t>
            </a:r>
            <a:endParaRPr lang="en-US" altLang="zh-TW" sz="1200" dirty="0" smtClean="0">
              <a:latin typeface="標楷體" panose="03000509000000000000" pitchFamily="65" charset="-120"/>
              <a:ea typeface="標楷體" panose="03000509000000000000" pitchFamily="65" charset="-120"/>
            </a:endParaRPr>
          </a:p>
          <a:p>
            <a:pPr>
              <a:spcBef>
                <a:spcPts val="600"/>
              </a:spcBef>
              <a:spcAft>
                <a:spcPts val="600"/>
              </a:spcAft>
            </a:pPr>
            <a:r>
              <a:rPr lang="zh-TW" altLang="en-US" sz="1200" dirty="0" smtClean="0">
                <a:latin typeface="標楷體" panose="03000509000000000000" pitchFamily="65" charset="-120"/>
                <a:ea typeface="標楷體" panose="03000509000000000000" pitchFamily="65" charset="-120"/>
              </a:rPr>
              <a:t>□</a:t>
            </a:r>
            <a:r>
              <a:rPr lang="zh-TW" altLang="en-US" sz="1200" dirty="0">
                <a:latin typeface="標楷體" panose="03000509000000000000" pitchFamily="65" charset="-120"/>
                <a:ea typeface="標楷體" panose="03000509000000000000" pitchFamily="65" charset="-120"/>
              </a:rPr>
              <a:t>包裝外應標示之文字或標誌</a:t>
            </a:r>
            <a:r>
              <a:rPr lang="zh-TW" altLang="en-US" sz="1200" dirty="0" smtClean="0">
                <a:latin typeface="標楷體" panose="03000509000000000000" pitchFamily="65" charset="-120"/>
                <a:ea typeface="標楷體" panose="03000509000000000000" pitchFamily="65" charset="-120"/>
              </a:rPr>
              <a:t>：＿＿＿＿</a:t>
            </a:r>
            <a:endParaRPr lang="zh-TW" altLang="en-US" sz="1200" dirty="0">
              <a:latin typeface="標楷體" panose="03000509000000000000" pitchFamily="65" charset="-120"/>
              <a:ea typeface="標楷體" panose="03000509000000000000" pitchFamily="65" charset="-120"/>
            </a:endParaRPr>
          </a:p>
          <a:p>
            <a:pPr>
              <a:spcBef>
                <a:spcPts val="600"/>
              </a:spcBef>
              <a:spcAft>
                <a:spcPts val="600"/>
              </a:spcAft>
            </a:pPr>
            <a:r>
              <a:rPr lang="zh-TW" altLang="en-US" sz="1200" dirty="0">
                <a:latin typeface="標楷體" panose="03000509000000000000" pitchFamily="65" charset="-120"/>
                <a:ea typeface="標楷體" panose="03000509000000000000" pitchFamily="65" charset="-120"/>
              </a:rPr>
              <a:t>□包裝內應隨附之文件</a:t>
            </a:r>
            <a:r>
              <a:rPr lang="zh-TW" altLang="en-US" sz="1200" dirty="0" smtClean="0">
                <a:latin typeface="標楷體" panose="03000509000000000000" pitchFamily="65" charset="-120"/>
                <a:ea typeface="標楷體" panose="03000509000000000000" pitchFamily="65" charset="-120"/>
              </a:rPr>
              <a:t>：＿＿＿＿</a:t>
            </a:r>
            <a:endParaRPr lang="zh-TW" altLang="en-US" sz="1200" dirty="0">
              <a:latin typeface="標楷體" panose="03000509000000000000" pitchFamily="65" charset="-120"/>
              <a:ea typeface="標楷體" panose="03000509000000000000" pitchFamily="65" charset="-120"/>
            </a:endParaRPr>
          </a:p>
          <a:p>
            <a:pPr>
              <a:spcBef>
                <a:spcPts val="600"/>
              </a:spcBef>
              <a:spcAft>
                <a:spcPts val="600"/>
              </a:spcAft>
            </a:pPr>
            <a:r>
              <a:rPr lang="zh-TW" altLang="en-US" sz="1200" dirty="0">
                <a:latin typeface="標楷體" panose="03000509000000000000" pitchFamily="65" charset="-120"/>
                <a:ea typeface="標楷體" panose="03000509000000000000" pitchFamily="65" charset="-120"/>
              </a:rPr>
              <a:t>□其他必要之方式</a:t>
            </a:r>
            <a:r>
              <a:rPr lang="zh-TW" altLang="en-US" sz="1200" dirty="0" smtClean="0">
                <a:latin typeface="標楷體" panose="03000509000000000000" pitchFamily="65" charset="-120"/>
                <a:ea typeface="標楷體" panose="03000509000000000000" pitchFamily="65" charset="-120"/>
              </a:rPr>
              <a:t>：＿＿＿＿</a:t>
            </a:r>
            <a:endParaRPr lang="zh-TW" altLang="en-US" sz="1200" dirty="0">
              <a:latin typeface="標楷體" panose="03000509000000000000" pitchFamily="65" charset="-120"/>
              <a:ea typeface="標楷體" panose="03000509000000000000" pitchFamily="65" charset="-120"/>
            </a:endParaRPr>
          </a:p>
        </p:txBody>
      </p:sp>
      <p:sp>
        <p:nvSpPr>
          <p:cNvPr id="9" name="文字方塊 8"/>
          <p:cNvSpPr txBox="1"/>
          <p:nvPr/>
        </p:nvSpPr>
        <p:spPr>
          <a:xfrm>
            <a:off x="4788023" y="1484784"/>
            <a:ext cx="3960000" cy="1523494"/>
          </a:xfrm>
          <a:prstGeom prst="rect">
            <a:avLst/>
          </a:prstGeom>
          <a:solidFill>
            <a:schemeClr val="bg1">
              <a:lumMod val="85000"/>
              <a:lumOff val="15000"/>
            </a:schemeClr>
          </a:solidFill>
        </p:spPr>
        <p:txBody>
          <a:bodyPr wrap="square" rtlCol="0">
            <a:spAutoFit/>
          </a:bodyPr>
          <a:lstStyle/>
          <a:p>
            <a:r>
              <a:rPr lang="zh-TW" altLang="zh-TW" sz="1600" b="1" dirty="0" smtClean="0">
                <a:latin typeface="標楷體" panose="03000509000000000000" pitchFamily="65" charset="-120"/>
                <a:ea typeface="標楷體" panose="03000509000000000000" pitchFamily="65" charset="-120"/>
              </a:rPr>
              <a:t>第七條</a:t>
            </a:r>
            <a:r>
              <a:rPr lang="zh-TW" altLang="en-US" sz="1600" b="1" dirty="0" smtClean="0">
                <a:latin typeface="標楷體" panose="03000509000000000000" pitchFamily="65" charset="-120"/>
                <a:ea typeface="標楷體" panose="03000509000000000000" pitchFamily="65" charset="-120"/>
              </a:rPr>
              <a:t>　　</a:t>
            </a:r>
            <a:r>
              <a:rPr lang="zh-TW" altLang="zh-TW" sz="1600" b="1" dirty="0" smtClean="0">
                <a:latin typeface="標楷體" panose="03000509000000000000" pitchFamily="65" charset="-120"/>
                <a:ea typeface="標楷體" panose="03000509000000000000" pitchFamily="65" charset="-120"/>
              </a:rPr>
              <a:t>履約期限</a:t>
            </a:r>
            <a:r>
              <a:rPr lang="zh-TW" altLang="en-US" sz="1600" b="1" dirty="0">
                <a:latin typeface="標楷體" panose="03000509000000000000" pitchFamily="65" charset="-120"/>
                <a:ea typeface="標楷體" panose="03000509000000000000" pitchFamily="65" charset="-120"/>
              </a:rPr>
              <a:t>（</a:t>
            </a:r>
            <a:r>
              <a:rPr lang="zh-TW" altLang="en-US" sz="1600" b="1" dirty="0">
                <a:solidFill>
                  <a:srgbClr val="FF0000"/>
                </a:solidFill>
                <a:latin typeface="標楷體" panose="03000509000000000000" pitchFamily="65" charset="-120"/>
                <a:ea typeface="標楷體" panose="03000509000000000000" pitchFamily="65" charset="-120"/>
              </a:rPr>
              <a:t>必填</a:t>
            </a:r>
            <a:r>
              <a:rPr lang="zh-TW" altLang="en-US" sz="1600" b="1" dirty="0" smtClean="0">
                <a:latin typeface="標楷體" panose="03000509000000000000" pitchFamily="65" charset="-120"/>
                <a:ea typeface="標楷體" panose="03000509000000000000" pitchFamily="65" charset="-120"/>
              </a:rPr>
              <a:t>、</a:t>
            </a:r>
            <a:r>
              <a:rPr lang="zh-TW" altLang="en-US" sz="1600" b="1" dirty="0">
                <a:solidFill>
                  <a:srgbClr val="FFC000"/>
                </a:solidFill>
                <a:latin typeface="標楷體" panose="03000509000000000000" pitchFamily="65" charset="-120"/>
                <a:ea typeface="標楷體" panose="03000509000000000000" pitchFamily="65" charset="-120"/>
              </a:rPr>
              <a:t>選填</a:t>
            </a:r>
            <a:r>
              <a:rPr lang="zh-TW" altLang="en-US" sz="1600" b="1" dirty="0" smtClean="0">
                <a:latin typeface="標楷體" panose="03000509000000000000" pitchFamily="65" charset="-120"/>
                <a:ea typeface="標楷體" panose="03000509000000000000" pitchFamily="65" charset="-120"/>
              </a:rPr>
              <a:t>）</a:t>
            </a:r>
            <a:endParaRPr lang="en-US" altLang="zh-TW" sz="1600" b="1" dirty="0" smtClean="0">
              <a:latin typeface="標楷體" panose="03000509000000000000" pitchFamily="65" charset="-120"/>
              <a:ea typeface="標楷體" panose="03000509000000000000" pitchFamily="65" charset="-120"/>
            </a:endParaRPr>
          </a:p>
          <a:p>
            <a:pPr>
              <a:spcBef>
                <a:spcPts val="600"/>
              </a:spcBef>
              <a:spcAft>
                <a:spcPts val="600"/>
              </a:spcAft>
            </a:pPr>
            <a:r>
              <a:rPr lang="en-US" altLang="zh-TW" sz="1400" b="1" dirty="0">
                <a:latin typeface="標楷體" panose="03000509000000000000" pitchFamily="65" charset="-120"/>
                <a:ea typeface="標楷體" panose="03000509000000000000" pitchFamily="65" charset="-120"/>
              </a:rPr>
              <a:t>(</a:t>
            </a:r>
            <a:r>
              <a:rPr lang="zh-TW" altLang="en-US" sz="1400" b="1" dirty="0">
                <a:latin typeface="標楷體" panose="03000509000000000000" pitchFamily="65" charset="-120"/>
                <a:ea typeface="標楷體" panose="03000509000000000000" pitchFamily="65" charset="-120"/>
              </a:rPr>
              <a:t>七</a:t>
            </a:r>
            <a:r>
              <a:rPr lang="en-US" altLang="zh-TW" sz="1400" b="1" dirty="0">
                <a:latin typeface="標楷體" panose="03000509000000000000" pitchFamily="65" charset="-120"/>
                <a:ea typeface="標楷體" panose="03000509000000000000" pitchFamily="65" charset="-120"/>
              </a:rPr>
              <a:t>)</a:t>
            </a:r>
            <a:r>
              <a:rPr lang="zh-TW" altLang="en-US" sz="1400" b="1" dirty="0">
                <a:latin typeface="標楷體" panose="03000509000000000000" pitchFamily="65" charset="-120"/>
                <a:ea typeface="標楷體" panose="03000509000000000000" pitchFamily="65" charset="-120"/>
              </a:rPr>
              <a:t>廠商履約交貨之批數如下</a:t>
            </a:r>
            <a:r>
              <a:rPr lang="en-US" altLang="zh-TW" sz="1400" b="1" dirty="0">
                <a:latin typeface="標楷體" panose="03000509000000000000" pitchFamily="65" charset="-120"/>
                <a:ea typeface="標楷體" panose="03000509000000000000" pitchFamily="65" charset="-120"/>
              </a:rPr>
              <a:t>(</a:t>
            </a:r>
            <a:r>
              <a:rPr lang="zh-TW" altLang="en-US" sz="1400" b="1" dirty="0">
                <a:latin typeface="標楷體" panose="03000509000000000000" pitchFamily="65" charset="-120"/>
                <a:ea typeface="標楷體" panose="03000509000000000000" pitchFamily="65" charset="-120"/>
              </a:rPr>
              <a:t>由機關視</a:t>
            </a:r>
            <a:r>
              <a:rPr lang="zh-TW" altLang="en-US" sz="1400" b="1" dirty="0" smtClean="0">
                <a:latin typeface="標楷體" panose="03000509000000000000" pitchFamily="65" charset="-120"/>
                <a:ea typeface="標楷體" panose="03000509000000000000" pitchFamily="65" charset="-120"/>
              </a:rPr>
              <a:t>需要於</a:t>
            </a:r>
            <a:r>
              <a:rPr lang="zh-TW" altLang="en-US" sz="1400" b="1" dirty="0">
                <a:latin typeface="標楷體" panose="03000509000000000000" pitchFamily="65" charset="-120"/>
                <a:ea typeface="標楷體" panose="03000509000000000000" pitchFamily="65" charset="-120"/>
              </a:rPr>
              <a:t>招標時載明，無者免填</a:t>
            </a:r>
            <a:r>
              <a:rPr lang="en-US" altLang="zh-TW" sz="1400" b="1" dirty="0">
                <a:latin typeface="標楷體" panose="03000509000000000000" pitchFamily="65" charset="-120"/>
                <a:ea typeface="標楷體" panose="03000509000000000000" pitchFamily="65" charset="-120"/>
              </a:rPr>
              <a:t>)</a:t>
            </a:r>
            <a:r>
              <a:rPr lang="zh-TW" altLang="en-US" sz="1400" b="1" dirty="0">
                <a:latin typeface="標楷體" panose="03000509000000000000" pitchFamily="65" charset="-120"/>
                <a:ea typeface="標楷體" panose="03000509000000000000" pitchFamily="65" charset="-120"/>
              </a:rPr>
              <a:t>。</a:t>
            </a:r>
          </a:p>
          <a:p>
            <a:pPr>
              <a:spcBef>
                <a:spcPts val="600"/>
              </a:spcBef>
              <a:spcAft>
                <a:spcPts val="600"/>
              </a:spcAft>
            </a:pPr>
            <a:r>
              <a:rPr lang="zh-TW" altLang="en-US" sz="1200" dirty="0">
                <a:latin typeface="標楷體" panose="03000509000000000000" pitchFamily="65" charset="-120"/>
                <a:ea typeface="標楷體" panose="03000509000000000000" pitchFamily="65" charset="-120"/>
              </a:rPr>
              <a:t>　</a:t>
            </a:r>
            <a:r>
              <a:rPr lang="zh-TW" altLang="en-US" sz="1200" dirty="0" smtClean="0">
                <a:latin typeface="標楷體" panose="03000509000000000000" pitchFamily="65" charset="-120"/>
                <a:ea typeface="標楷體" panose="03000509000000000000" pitchFamily="65" charset="-120"/>
              </a:rPr>
              <a:t>□</a:t>
            </a:r>
            <a:r>
              <a:rPr lang="zh-TW" altLang="en-US" sz="1200" dirty="0">
                <a:latin typeface="標楷體" panose="03000509000000000000" pitchFamily="65" charset="-120"/>
                <a:ea typeface="標楷體" panose="03000509000000000000" pitchFamily="65" charset="-120"/>
              </a:rPr>
              <a:t>一次交清。</a:t>
            </a:r>
          </a:p>
          <a:p>
            <a:pPr>
              <a:spcBef>
                <a:spcPts val="600"/>
              </a:spcBef>
              <a:spcAft>
                <a:spcPts val="600"/>
              </a:spcAft>
            </a:pPr>
            <a:r>
              <a:rPr lang="zh-TW" altLang="en-US" sz="1200" dirty="0" smtClean="0">
                <a:latin typeface="標楷體" panose="03000509000000000000" pitchFamily="65" charset="-120"/>
                <a:ea typeface="標楷體" panose="03000509000000000000" pitchFamily="65" charset="-120"/>
              </a:rPr>
              <a:t>　□</a:t>
            </a:r>
            <a:r>
              <a:rPr lang="zh-TW" altLang="en-US" sz="1200" dirty="0">
                <a:latin typeface="標楷體" panose="03000509000000000000" pitchFamily="65" charset="-120"/>
                <a:ea typeface="標楷體" panose="03000509000000000000" pitchFamily="65" charset="-120"/>
              </a:rPr>
              <a:t>分</a:t>
            </a:r>
            <a:r>
              <a:rPr lang="zh-TW" altLang="en-US" sz="1200" u="sng" dirty="0">
                <a:solidFill>
                  <a:srgbClr val="FFC000"/>
                </a:solidFill>
                <a:latin typeface="標楷體" panose="03000509000000000000" pitchFamily="65" charset="-120"/>
                <a:ea typeface="標楷體" panose="03000509000000000000" pitchFamily="65" charset="-120"/>
              </a:rPr>
              <a:t>視需要載明，無者免填</a:t>
            </a:r>
            <a:r>
              <a:rPr lang="zh-TW" altLang="en-US" sz="1200" dirty="0">
                <a:latin typeface="標楷體" panose="03000509000000000000" pitchFamily="65" charset="-120"/>
                <a:ea typeface="標楷體" panose="03000509000000000000" pitchFamily="65" charset="-120"/>
              </a:rPr>
              <a:t>批交貨</a:t>
            </a:r>
            <a:r>
              <a:rPr lang="zh-TW" altLang="en-US" sz="1200" dirty="0" smtClean="0">
                <a:latin typeface="標楷體" panose="03000509000000000000" pitchFamily="65" charset="-120"/>
                <a:ea typeface="標楷體" panose="03000509000000000000" pitchFamily="65" charset="-120"/>
              </a:rPr>
              <a:t>。</a:t>
            </a:r>
            <a:endParaRPr lang="zh-TW" altLang="zh-TW" sz="1600" dirty="0">
              <a:latin typeface="標楷體" panose="03000509000000000000" pitchFamily="65" charset="-120"/>
              <a:ea typeface="標楷體" panose="03000509000000000000" pitchFamily="65" charset="-120"/>
            </a:endParaRPr>
          </a:p>
        </p:txBody>
      </p:sp>
      <p:sp>
        <p:nvSpPr>
          <p:cNvPr id="7" name="投影片編號版面配置區 6"/>
          <p:cNvSpPr>
            <a:spLocks noGrp="1"/>
          </p:cNvSpPr>
          <p:nvPr>
            <p:ph type="sldNum" sz="quarter" idx="12"/>
          </p:nvPr>
        </p:nvSpPr>
        <p:spPr>
          <a:xfrm>
            <a:off x="8153400" y="6492877"/>
            <a:ext cx="990600" cy="365125"/>
          </a:xfrm>
        </p:spPr>
        <p:txBody>
          <a:bodyPr/>
          <a:lstStyle/>
          <a:p>
            <a:fld id="{BA180C71-5188-449A-AFF2-FA152B4CECC9}" type="slidenum">
              <a:rPr lang="zh-TW" altLang="en-US" sz="1200" b="1" smtClean="0">
                <a:latin typeface="標楷體" panose="03000509000000000000" pitchFamily="65" charset="-120"/>
                <a:ea typeface="標楷體" panose="03000509000000000000" pitchFamily="65" charset="-120"/>
              </a:rPr>
              <a:t>9</a:t>
            </a:fld>
            <a:r>
              <a:rPr lang="en-US" altLang="zh-TW" sz="1200" b="1" dirty="0" smtClean="0">
                <a:latin typeface="標楷體" panose="03000509000000000000" pitchFamily="65" charset="-120"/>
                <a:ea typeface="標楷體" panose="03000509000000000000" pitchFamily="65" charset="-120"/>
              </a:rPr>
              <a:t>/17</a:t>
            </a:r>
            <a:endParaRPr lang="zh-TW" altLang="en-US" sz="1200" b="1"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4284947677"/>
      </p:ext>
    </p:extLst>
  </p:cSld>
  <p:clrMapOvr>
    <a:masterClrMapping/>
  </p:clrMapOvr>
  <p:timing>
    <p:tnLst>
      <p:par>
        <p:cTn id="1" dur="indefinite" restart="never" nodeType="tmRoot"/>
      </p:par>
    </p:tnLst>
  </p:timing>
</p:sld>
</file>

<file path=ppt/theme/theme1.xml><?xml version="1.0" encoding="utf-8"?>
<a:theme xmlns:a="http://schemas.openxmlformats.org/drawingml/2006/main" name="地平線">
  <a:themeElements>
    <a:clrScheme name="地平線">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地平線">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地平線">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1928</TotalTime>
  <Words>993</Words>
  <Application>Microsoft Office PowerPoint</Application>
  <PresentationFormat>如螢幕大小 (4:3)</PresentationFormat>
  <Paragraphs>328</Paragraphs>
  <Slides>17</Slides>
  <Notes>3</Notes>
  <HiddenSlides>0</HiddenSlides>
  <MMClips>0</MMClips>
  <ScaleCrop>false</ScaleCrop>
  <HeadingPairs>
    <vt:vector size="4" baseType="variant">
      <vt:variant>
        <vt:lpstr>佈景主題</vt:lpstr>
      </vt:variant>
      <vt:variant>
        <vt:i4>1</vt:i4>
      </vt:variant>
      <vt:variant>
        <vt:lpstr>投影片標題</vt:lpstr>
      </vt:variant>
      <vt:variant>
        <vt:i4>17</vt:i4>
      </vt:variant>
    </vt:vector>
  </HeadingPairs>
  <TitlesOfParts>
    <vt:vector size="18" baseType="lpstr">
      <vt:lpstr>地平線</vt:lpstr>
      <vt:lpstr>勞務/財物採購 契約條款摘要說明  秘書室管理科_姜蔚宗</vt:lpstr>
      <vt:lpstr>契約範本種類(1/1)</vt:lpstr>
      <vt:lpstr>契約內容填寫摘要說明(1/11)</vt:lpstr>
      <vt:lpstr>契約內容填寫摘要說明(2/11)</vt:lpstr>
      <vt:lpstr>契約內容填寫摘要說明(3/11)</vt:lpstr>
      <vt:lpstr>契約內容填寫摘要說明(4/11)</vt:lpstr>
      <vt:lpstr>契約內容填寫摘要說明(5/11)</vt:lpstr>
      <vt:lpstr>契約內容填寫摘要說明(6/11)</vt:lpstr>
      <vt:lpstr>契約內容填寫摘要說明(7/11)</vt:lpstr>
      <vt:lpstr>契約內容填寫摘要說明(8/11)</vt:lpstr>
      <vt:lpstr>契約內容填寫摘要說明(9/11)</vt:lpstr>
      <vt:lpstr>契約內容填寫摘要說明(10/11)</vt:lpstr>
      <vt:lpstr>契約內容填寫摘要說明(11/11)</vt:lpstr>
      <vt:lpstr>契約變更原則摘要說明(1/3)</vt:lpstr>
      <vt:lpstr>契約變更原則摘要說明(2/3)</vt:lpstr>
      <vt:lpstr>契約變更原則摘要說明(3/3)</vt:lpstr>
      <vt:lpstr>PowerPoint 簡報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姜蔚宗</dc:creator>
  <cp:lastModifiedBy>姜蔚宗</cp:lastModifiedBy>
  <cp:revision>106</cp:revision>
  <cp:lastPrinted>2020-11-03T06:46:51Z</cp:lastPrinted>
  <dcterms:created xsi:type="dcterms:W3CDTF">2020-10-14T05:28:00Z</dcterms:created>
  <dcterms:modified xsi:type="dcterms:W3CDTF">2020-11-25T03:16:24Z</dcterms:modified>
</cp:coreProperties>
</file>