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2" r:id="rId1"/>
    <p:sldMasterId id="2147484214" r:id="rId2"/>
    <p:sldMasterId id="2147484178" r:id="rId3"/>
    <p:sldMasterId id="2147484190" r:id="rId4"/>
    <p:sldMasterId id="2147484166" r:id="rId5"/>
    <p:sldMasterId id="2147484263" r:id="rId6"/>
  </p:sldMasterIdLst>
  <p:notesMasterIdLst>
    <p:notesMasterId r:id="rId62"/>
  </p:notesMasterIdLst>
  <p:handoutMasterIdLst>
    <p:handoutMasterId r:id="rId63"/>
  </p:handoutMasterIdLst>
  <p:sldIdLst>
    <p:sldId id="258" r:id="rId7"/>
    <p:sldId id="259" r:id="rId8"/>
    <p:sldId id="279" r:id="rId9"/>
    <p:sldId id="331" r:id="rId10"/>
    <p:sldId id="332" r:id="rId11"/>
    <p:sldId id="333" r:id="rId12"/>
    <p:sldId id="260" r:id="rId13"/>
    <p:sldId id="281" r:id="rId14"/>
    <p:sldId id="334" r:id="rId15"/>
    <p:sldId id="335" r:id="rId16"/>
    <p:sldId id="280" r:id="rId17"/>
    <p:sldId id="285" r:id="rId18"/>
    <p:sldId id="286" r:id="rId19"/>
    <p:sldId id="274" r:id="rId20"/>
    <p:sldId id="337" r:id="rId21"/>
    <p:sldId id="336" r:id="rId22"/>
    <p:sldId id="289" r:id="rId23"/>
    <p:sldId id="264" r:id="rId24"/>
    <p:sldId id="265" r:id="rId25"/>
    <p:sldId id="338" r:id="rId26"/>
    <p:sldId id="345" r:id="rId27"/>
    <p:sldId id="267" r:id="rId28"/>
    <p:sldId id="273" r:id="rId29"/>
    <p:sldId id="346" r:id="rId30"/>
    <p:sldId id="268" r:id="rId31"/>
    <p:sldId id="339" r:id="rId32"/>
    <p:sldId id="341" r:id="rId33"/>
    <p:sldId id="342" r:id="rId34"/>
    <p:sldId id="343" r:id="rId35"/>
    <p:sldId id="344" r:id="rId36"/>
    <p:sldId id="32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277" r:id="rId60"/>
    <p:sldId id="330" r:id="rId61"/>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017AFF"/>
    <a:srgbClr val="FFCC00"/>
    <a:srgbClr val="94E9FA"/>
    <a:srgbClr val="E4F995"/>
    <a:srgbClr val="FAF594"/>
    <a:srgbClr val="218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92397" autoAdjust="0"/>
  </p:normalViewPr>
  <p:slideViewPr>
    <p:cSldViewPr>
      <p:cViewPr varScale="1">
        <p:scale>
          <a:sx n="106" d="100"/>
          <a:sy n="106" d="100"/>
        </p:scale>
        <p:origin x="15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289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t" anchorCtr="0" compatLnSpc="1">
            <a:prstTxWarp prst="textNoShape">
              <a:avLst/>
            </a:prstTxWarp>
          </a:bodyPr>
          <a:lstStyle>
            <a:lvl1pPr defTabSz="928688" eaLnBrk="1" hangingPunct="1">
              <a:defRPr sz="1200">
                <a:latin typeface="Arial" charset="0"/>
              </a:defRPr>
            </a:lvl1pPr>
          </a:lstStyle>
          <a:p>
            <a:pPr>
              <a:defRPr/>
            </a:pPr>
            <a:endParaRPr lang="en-US" altLang="zh-TW"/>
          </a:p>
        </p:txBody>
      </p:sp>
      <p:sp>
        <p:nvSpPr>
          <p:cNvPr id="10243" name="Rectangle 3"/>
          <p:cNvSpPr>
            <a:spLocks noGrp="1" noChangeArrowheads="1"/>
          </p:cNvSpPr>
          <p:nvPr>
            <p:ph type="dt" sz="quarter" idx="1"/>
          </p:nvPr>
        </p:nvSpPr>
        <p:spPr bwMode="auto">
          <a:xfrm>
            <a:off x="3856038" y="0"/>
            <a:ext cx="2928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t" anchorCtr="0" compatLnSpc="1">
            <a:prstTxWarp prst="textNoShape">
              <a:avLst/>
            </a:prstTxWarp>
          </a:bodyPr>
          <a:lstStyle>
            <a:lvl1pPr algn="r" defTabSz="928688" eaLnBrk="1" hangingPunct="1">
              <a:defRPr sz="1200">
                <a:latin typeface="Arial" charset="0"/>
              </a:defRPr>
            </a:lvl1pPr>
          </a:lstStyle>
          <a:p>
            <a:pPr>
              <a:defRPr/>
            </a:pPr>
            <a:endParaRPr lang="en-US" altLang="zh-TW"/>
          </a:p>
        </p:txBody>
      </p:sp>
      <p:sp>
        <p:nvSpPr>
          <p:cNvPr id="10244" name="Rectangle 4"/>
          <p:cNvSpPr>
            <a:spLocks noGrp="1" noChangeArrowheads="1"/>
          </p:cNvSpPr>
          <p:nvPr>
            <p:ph type="ftr" sz="quarter" idx="2"/>
          </p:nvPr>
        </p:nvSpPr>
        <p:spPr bwMode="auto">
          <a:xfrm>
            <a:off x="0" y="9440863"/>
            <a:ext cx="29289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b" anchorCtr="0" compatLnSpc="1">
            <a:prstTxWarp prst="textNoShape">
              <a:avLst/>
            </a:prstTxWarp>
          </a:bodyPr>
          <a:lstStyle>
            <a:lvl1pPr defTabSz="928688" eaLnBrk="1" hangingPunct="1">
              <a:defRPr sz="1200">
                <a:latin typeface="Arial" charset="0"/>
              </a:defRPr>
            </a:lvl1pPr>
          </a:lstStyle>
          <a:p>
            <a:pPr>
              <a:defRPr/>
            </a:pPr>
            <a:r>
              <a:rPr lang="en-US" altLang="zh-TW"/>
              <a:t>第1頁</a:t>
            </a:r>
          </a:p>
        </p:txBody>
      </p:sp>
      <p:sp>
        <p:nvSpPr>
          <p:cNvPr id="10245" name="Rectangle 5"/>
          <p:cNvSpPr>
            <a:spLocks noGrp="1" noChangeArrowheads="1"/>
          </p:cNvSpPr>
          <p:nvPr>
            <p:ph type="sldNum" sz="quarter" idx="3"/>
          </p:nvPr>
        </p:nvSpPr>
        <p:spPr bwMode="auto">
          <a:xfrm>
            <a:off x="3856038" y="9440863"/>
            <a:ext cx="29289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3" tIns="46422" rIns="92843" bIns="46422" numCol="1" anchor="b" anchorCtr="0" compatLnSpc="1">
            <a:prstTxWarp prst="textNoShape">
              <a:avLst/>
            </a:prstTxWarp>
          </a:bodyPr>
          <a:lstStyle>
            <a:lvl1pPr algn="r" defTabSz="928688" eaLnBrk="1" hangingPunct="1">
              <a:defRPr sz="1200" smtClean="0"/>
            </a:lvl1pPr>
          </a:lstStyle>
          <a:p>
            <a:pPr>
              <a:defRPr/>
            </a:pPr>
            <a:fld id="{F7DA19CE-24F6-41BA-AB9E-58528B36B2D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TW"/>
          </a:p>
        </p:txBody>
      </p:sp>
      <p:sp>
        <p:nvSpPr>
          <p:cNvPr id="35843"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5846"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ltLang="zh-TW"/>
              <a:t>第1頁</a:t>
            </a:r>
          </a:p>
        </p:txBody>
      </p:sp>
      <p:sp>
        <p:nvSpPr>
          <p:cNvPr id="35847"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0B5B7C6-3879-4413-AE63-6F401C35D08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6387"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9EAD36-F6B8-4390-AC2F-7D9F3A6BD9DD}" type="slidenum">
              <a:rPr lang="en-US" altLang="zh-TW"/>
              <a:pPr>
                <a:spcBef>
                  <a:spcPct val="0"/>
                </a:spcBef>
              </a:pPr>
              <a:t>1</a:t>
            </a:fld>
            <a:endParaRPr lang="en-US" altLang="zh-TW"/>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ln/>
        </p:spPr>
      </p:sp>
      <p:sp>
        <p:nvSpPr>
          <p:cNvPr id="3481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482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482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259FBEF-5330-4FDF-8E81-D5A3D96420D4}" type="slidenum">
              <a:rPr lang="en-US" altLang="zh-TW"/>
              <a:pPr>
                <a:spcBef>
                  <a:spcPct val="0"/>
                </a:spcBef>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686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686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5392553-2949-430B-B79D-E8AA1BF55B1E}" type="slidenum">
              <a:rPr lang="en-US" altLang="zh-TW"/>
              <a:pPr>
                <a:spcBef>
                  <a:spcPct val="0"/>
                </a:spcBef>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891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891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EC81F2F-F4CE-422E-938D-B781FE85F670}" type="slidenum">
              <a:rPr lang="en-US" altLang="zh-TW"/>
              <a:pPr>
                <a:spcBef>
                  <a:spcPct val="0"/>
                </a:spcBef>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096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096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51407BE-06EA-4556-BA55-5DA4F12A82D5}" type="slidenum">
              <a:rPr lang="en-US" altLang="zh-TW"/>
              <a:pPr>
                <a:spcBef>
                  <a:spcPct val="0"/>
                </a:spcBef>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301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301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9037B75-1EA6-4C83-8307-4C692488A7C9}" type="slidenum">
              <a:rPr lang="en-US" altLang="zh-TW"/>
              <a:pPr>
                <a:spcBef>
                  <a:spcPct val="0"/>
                </a:spcBef>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506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506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D3C8D0D-C6F7-4FF6-8A51-2DF508B8F17E}" type="slidenum">
              <a:rPr lang="en-US" altLang="zh-TW"/>
              <a:pPr>
                <a:spcBef>
                  <a:spcPct val="0"/>
                </a:spcBef>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710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710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5F9DE43-4346-42F1-8761-76A1EBA5C66B}" type="slidenum">
              <a:rPr lang="en-US" altLang="zh-TW"/>
              <a:pPr>
                <a:spcBef>
                  <a:spcPct val="0"/>
                </a:spcBef>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a:ln/>
        </p:spPr>
      </p:sp>
      <p:sp>
        <p:nvSpPr>
          <p:cNvPr id="4915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4915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4915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1A2A02E-E213-473D-8E2D-72EC0E1B6F95}" type="slidenum">
              <a:rPr lang="en-US" altLang="zh-TW"/>
              <a:pPr>
                <a:spcBef>
                  <a:spcPct val="0"/>
                </a:spcBef>
              </a:pPr>
              <a:t>17</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5120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120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120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A4E899C-5811-4BCD-B1A9-EFDCB6C975F5}" type="slidenum">
              <a:rPr lang="en-US" altLang="zh-TW"/>
              <a:pPr>
                <a:spcBef>
                  <a:spcPct val="0"/>
                </a:spcBef>
              </a:pPr>
              <a:t>18</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325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325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AD8DA2D-93DC-45CF-A208-B94A45D4485D}" type="slidenum">
              <a:rPr lang="en-US" altLang="zh-TW"/>
              <a:pPr>
                <a:spcBef>
                  <a:spcPct val="0"/>
                </a:spcBef>
              </a:pPr>
              <a:t>19</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a:ln/>
        </p:spPr>
      </p:sp>
      <p:sp>
        <p:nvSpPr>
          <p:cNvPr id="1843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843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843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3D858E9-86ED-4E58-89E9-DD19A13F5DC4}" type="slidenum">
              <a:rPr lang="en-US" altLang="zh-TW"/>
              <a:pPr>
                <a:spcBef>
                  <a:spcPct val="0"/>
                </a:spcBef>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530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530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B059171-C5C4-4722-BAF7-816D95FDA3D4}" type="slidenum">
              <a:rPr lang="en-US" altLang="zh-TW"/>
              <a:pPr>
                <a:spcBef>
                  <a:spcPct val="0"/>
                </a:spcBef>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734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734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D14B9A8-D342-4837-A627-7F84469BF806}" type="slidenum">
              <a:rPr lang="en-US" altLang="zh-TW"/>
              <a:pPr>
                <a:spcBef>
                  <a:spcPct val="0"/>
                </a:spcBef>
              </a:pPr>
              <a:t>21</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a:ln/>
        </p:spPr>
      </p:sp>
      <p:sp>
        <p:nvSpPr>
          <p:cNvPr id="5939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5939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5939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C3392F9-92ED-4F21-9F77-D2C92025AD04}" type="slidenum">
              <a:rPr lang="en-US" altLang="zh-TW"/>
              <a:pPr>
                <a:spcBef>
                  <a:spcPct val="0"/>
                </a:spcBef>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a:ln/>
        </p:spPr>
      </p:sp>
      <p:sp>
        <p:nvSpPr>
          <p:cNvPr id="6144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144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144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E9C91F5-9AE4-4173-8425-132B1FBB8F6F}" type="slidenum">
              <a:rPr lang="en-US" altLang="zh-TW"/>
              <a:pPr>
                <a:spcBef>
                  <a:spcPct val="0"/>
                </a:spcBef>
              </a:pPr>
              <a:t>23</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a:ln/>
        </p:spPr>
      </p:sp>
      <p:sp>
        <p:nvSpPr>
          <p:cNvPr id="6349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349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349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0B2E712-0868-40CA-90FE-549F6410EB28}" type="slidenum">
              <a:rPr lang="en-US" altLang="zh-TW"/>
              <a:pPr>
                <a:spcBef>
                  <a:spcPct val="0"/>
                </a:spcBef>
              </a:pPr>
              <a:t>24</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a:ln/>
        </p:spPr>
      </p:sp>
      <p:sp>
        <p:nvSpPr>
          <p:cNvPr id="6553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554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554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622973C-729E-4A62-9CC3-3A6A8B71EF0C}" type="slidenum">
              <a:rPr lang="en-US" altLang="zh-TW"/>
              <a:pPr>
                <a:spcBef>
                  <a:spcPct val="0"/>
                </a:spcBef>
              </a:pPr>
              <a:t>25</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a:ln/>
        </p:spPr>
      </p:sp>
      <p:sp>
        <p:nvSpPr>
          <p:cNvPr id="6758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758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758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439FFB5-79CB-440A-808D-5D063968D243}" type="slidenum">
              <a:rPr lang="en-US" altLang="zh-TW"/>
              <a:pPr>
                <a:spcBef>
                  <a:spcPct val="0"/>
                </a:spcBef>
              </a:pPr>
              <a:t>26</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a:ln/>
        </p:spPr>
      </p:sp>
      <p:sp>
        <p:nvSpPr>
          <p:cNvPr id="6963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6963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6963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6A491FF-948D-45C1-B3EF-27CF50CB2FA9}" type="slidenum">
              <a:rPr lang="en-US" altLang="zh-TW"/>
              <a:pPr>
                <a:spcBef>
                  <a:spcPct val="0"/>
                </a:spcBef>
              </a:pPr>
              <a:t>27</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a:ln/>
        </p:spPr>
      </p:sp>
      <p:sp>
        <p:nvSpPr>
          <p:cNvPr id="7168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168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168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AA6F76B-EBCA-42B8-B4C0-E2E022A5AAA8}" type="slidenum">
              <a:rPr lang="en-US" altLang="zh-TW"/>
              <a:pPr>
                <a:spcBef>
                  <a:spcPct val="0"/>
                </a:spcBef>
              </a:pPr>
              <a:t>28</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投影片圖像版面配置區 1"/>
          <p:cNvSpPr>
            <a:spLocks noGrp="1" noRot="1" noChangeAspect="1" noTextEdit="1"/>
          </p:cNvSpPr>
          <p:nvPr>
            <p:ph type="sldImg"/>
          </p:nvPr>
        </p:nvSpPr>
        <p:spPr>
          <a:ln/>
        </p:spPr>
      </p:sp>
      <p:sp>
        <p:nvSpPr>
          <p:cNvPr id="7373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373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373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12223D8-296D-4B09-8064-B516EF5964D2}" type="slidenum">
              <a:rPr lang="en-US" altLang="zh-TW"/>
              <a:pPr>
                <a:spcBef>
                  <a:spcPct val="0"/>
                </a:spcBef>
              </a:pPr>
              <a:t>29</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a:ln/>
        </p:spPr>
      </p:sp>
      <p:sp>
        <p:nvSpPr>
          <p:cNvPr id="2048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048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048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E904FE0-DF77-491F-BC45-17FC8D83054E}" type="slidenum">
              <a:rPr lang="en-US" altLang="zh-TW"/>
              <a:pPr>
                <a:spcBef>
                  <a:spcPct val="0"/>
                </a:spcBef>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a:ln/>
        </p:spPr>
      </p:sp>
      <p:sp>
        <p:nvSpPr>
          <p:cNvPr id="757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57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57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CD039E90-50C4-448B-9563-946BAC0B2F0F}" type="slidenum">
              <a:rPr lang="en-US" altLang="zh-TW"/>
              <a:pPr>
                <a:spcBef>
                  <a:spcPct val="0"/>
                </a:spcBef>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a:ln/>
        </p:spPr>
      </p:sp>
      <p:sp>
        <p:nvSpPr>
          <p:cNvPr id="7782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782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782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55F339D-80EE-4488-A266-31AD2D8FD2EE}" type="slidenum">
              <a:rPr lang="en-US" altLang="zh-TW"/>
              <a:pPr>
                <a:spcBef>
                  <a:spcPct val="0"/>
                </a:spcBef>
              </a:pPr>
              <a:t>31</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a:ln/>
        </p:spPr>
      </p:sp>
      <p:sp>
        <p:nvSpPr>
          <p:cNvPr id="7987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7987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7987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10A0580-0049-42C5-8B00-29015263F775}" type="slidenum">
              <a:rPr lang="en-US" altLang="zh-TW"/>
              <a:pPr>
                <a:spcBef>
                  <a:spcPct val="0"/>
                </a:spcBef>
              </a:pPr>
              <a:t>32</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192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8192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AEE0956-0E04-4025-88A3-71C9B71B11C7}" type="slidenum">
              <a:rPr lang="en-US" altLang="zh-TW"/>
              <a:pPr>
                <a:spcBef>
                  <a:spcPct val="0"/>
                </a:spcBef>
              </a:pPr>
              <a:t>33</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1738C71-6DA2-4320-9D6B-751A2C3D45E6}" type="slidenum">
              <a:rPr lang="en-US" altLang="zh-TW"/>
              <a:pPr>
                <a:spcBef>
                  <a:spcPct val="0"/>
                </a:spcBef>
              </a:pPr>
              <a:t>34</a:t>
            </a:fld>
            <a:endParaRPr lang="en-US" altLang="zh-TW"/>
          </a:p>
        </p:txBody>
      </p:sp>
      <p:sp>
        <p:nvSpPr>
          <p:cNvPr id="83971"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31314AD4-7B93-4034-8F46-B1A668BD66C2}" type="slidenum">
              <a:rPr lang="en-US" altLang="zh-TW"/>
              <a:pPr algn="r" eaLnBrk="1" hangingPunct="1">
                <a:spcBef>
                  <a:spcPct val="0"/>
                </a:spcBef>
              </a:pPr>
              <a:t>34</a:t>
            </a:fld>
            <a:endParaRPr lang="en-US" altLang="zh-TW"/>
          </a:p>
        </p:txBody>
      </p:sp>
      <p:sp>
        <p:nvSpPr>
          <p:cNvPr id="83972"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022FA897-2108-4DD1-A163-1B55E6B436B9}" type="slidenum">
              <a:rPr kumimoji="0" altLang="zh-TW" noProof="1">
                <a:cs typeface="Arial" panose="020B0604020202020204" pitchFamily="34" charset="0"/>
              </a:rPr>
              <a:pPr algn="r" eaLnBrk="1" hangingPunct="1">
                <a:spcBef>
                  <a:spcPct val="0"/>
                </a:spcBef>
              </a:pPr>
              <a:t>34</a:t>
            </a:fld>
            <a:endParaRPr kumimoji="0" lang="zh-TW" altLang="zh-TW" noProof="1">
              <a:cs typeface="Arial" panose="020B0604020202020204" pitchFamily="34" charset="0"/>
            </a:endParaRPr>
          </a:p>
        </p:txBody>
      </p:sp>
      <p:sp>
        <p:nvSpPr>
          <p:cNvPr id="83973" name="Rectangle 7"/>
          <p:cNvSpPr txBox="1">
            <a:spLocks noGrp="1" noChangeArrowheads="1"/>
          </p:cNvSpPr>
          <p:nvPr/>
        </p:nvSpPr>
        <p:spPr bwMode="auto">
          <a:xfrm>
            <a:off x="3854450" y="9432925"/>
            <a:ext cx="2943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9477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CA585FF-C0D1-4D1E-A11F-89D4959EFAF1}" type="slidenum">
              <a:rPr kumimoji="0" lang="en-GB" altLang="zh-TW" sz="1300">
                <a:cs typeface="Arial" panose="020B0604020202020204" pitchFamily="34" charset="0"/>
              </a:rPr>
              <a:pPr algn="r" eaLnBrk="1" hangingPunct="1">
                <a:spcBef>
                  <a:spcPct val="0"/>
                </a:spcBef>
              </a:pPr>
              <a:t>34</a:t>
            </a:fld>
            <a:endParaRPr kumimoji="0" lang="en-GB" altLang="zh-TW" sz="1300">
              <a:cs typeface="Arial" panose="020B0604020202020204" pitchFamily="34" charset="0"/>
            </a:endParaRPr>
          </a:p>
        </p:txBody>
      </p:sp>
      <p:sp>
        <p:nvSpPr>
          <p:cNvPr id="83974" name="Rectangle 2"/>
          <p:cNvSpPr>
            <a:spLocks noGrp="1" noRot="1" noChangeAspect="1" noChangeArrowheads="1" noTextEdit="1"/>
          </p:cNvSpPr>
          <p:nvPr>
            <p:ph type="sldImg"/>
          </p:nvPr>
        </p:nvSpPr>
        <p:spPr>
          <a:xfrm>
            <a:off x="917575" y="744538"/>
            <a:ext cx="4964113" cy="3722687"/>
          </a:xfrm>
          <a:ln/>
        </p:spPr>
      </p:sp>
      <p:sp>
        <p:nvSpPr>
          <p:cNvPr id="83975" name="Rectangle 3"/>
          <p:cNvSpPr>
            <a:spLocks noGrp="1" noChangeArrowheads="1"/>
          </p:cNvSpPr>
          <p:nvPr>
            <p:ph type="body" idx="1"/>
          </p:nvPr>
        </p:nvSpPr>
        <p:spPr>
          <a:xfrm>
            <a:off x="906463" y="4714875"/>
            <a:ext cx="4984750" cy="4467225"/>
          </a:xfrm>
          <a:noFill/>
        </p:spPr>
        <p:txBody>
          <a:bodyPr lIns="94824" tIns="47416" rIns="94824" bIns="47416"/>
          <a:lstStyle/>
          <a:p>
            <a:pPr eaLnBrk="1" hangingPunct="1"/>
            <a:endParaRPr lang="zh-TW" altLang="zh-TW" noProof="1"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a:ln/>
        </p:spPr>
      </p:sp>
      <p:sp>
        <p:nvSpPr>
          <p:cNvPr id="8601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602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2CBD7E90-ADF9-43D4-AA1A-7D0D10D6C35B}" type="slidenum">
              <a:rPr lang="zh-TW" altLang="en-US"/>
              <a:pPr>
                <a:spcBef>
                  <a:spcPct val="0"/>
                </a:spcBef>
              </a:pPr>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ln/>
        </p:spPr>
      </p:sp>
      <p:sp>
        <p:nvSpPr>
          <p:cNvPr id="8806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8806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5FC3F2F-B22A-4849-8691-C06D458EE75E}" type="slidenum">
              <a:rPr lang="zh-TW" altLang="en-US"/>
              <a:pPr>
                <a:spcBef>
                  <a:spcPct val="0"/>
                </a:spcBef>
              </a:pPr>
              <a:t>36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a:ln/>
        </p:spPr>
      </p:sp>
      <p:sp>
        <p:nvSpPr>
          <p:cNvPr id="9011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011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322E9E78-DC59-473A-8EE7-F1451FC7F390}" type="slidenum">
              <a:rPr lang="zh-TW" altLang="en-US"/>
              <a:pPr>
                <a:spcBef>
                  <a:spcPct val="0"/>
                </a:spcBef>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a:ln/>
        </p:spPr>
      </p:sp>
      <p:sp>
        <p:nvSpPr>
          <p:cNvPr id="9216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216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8474A0E-4EBF-4B7F-B082-85066A4CA6D8}" type="slidenum">
              <a:rPr lang="zh-TW" altLang="en-US">
                <a:solidFill>
                  <a:srgbClr val="000000"/>
                </a:solidFill>
              </a:rPr>
              <a:pPr>
                <a:spcBef>
                  <a:spcPct val="0"/>
                </a:spcBef>
              </a:pPr>
              <a:t>38</a:t>
            </a:fld>
            <a:endParaRPr lang="zh-TW" alt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a:ln/>
        </p:spPr>
      </p:sp>
      <p:sp>
        <p:nvSpPr>
          <p:cNvPr id="9421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4212"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1C189804-FC06-4BF6-B23F-17E3ED0498AA}" type="slidenum">
              <a:rPr lang="zh-TW" altLang="en-US">
                <a:solidFill>
                  <a:srgbClr val="000000"/>
                </a:solidFill>
              </a:rPr>
              <a:pPr>
                <a:spcBef>
                  <a:spcPct val="0"/>
                </a:spcBef>
              </a:pPr>
              <a:t>39</a:t>
            </a:fld>
            <a:endParaRPr lang="zh-TW"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253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253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0AF37B0-7A32-4C02-B908-E352323E3AB0}" type="slidenum">
              <a:rPr lang="en-US" altLang="zh-TW"/>
              <a:pPr>
                <a:spcBef>
                  <a:spcPct val="0"/>
                </a:spcBef>
              </a:pPr>
              <a:t>4</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a:ln/>
        </p:spPr>
      </p:sp>
      <p:sp>
        <p:nvSpPr>
          <p:cNvPr id="9625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626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1ADAB46-624A-4DF6-B58C-0AACCA46BFE8}" type="slidenum">
              <a:rPr lang="zh-TW" altLang="en-US">
                <a:solidFill>
                  <a:srgbClr val="000000"/>
                </a:solidFill>
              </a:rPr>
              <a:pPr>
                <a:spcBef>
                  <a:spcPct val="0"/>
                </a:spcBef>
              </a:pPr>
              <a:t>40</a:t>
            </a:fld>
            <a:endParaRPr lang="zh-TW" alt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a:ln/>
        </p:spPr>
      </p:sp>
      <p:sp>
        <p:nvSpPr>
          <p:cNvPr id="9830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9830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1976FA2-FFCB-4C5A-AFC9-64B2613C9EAB}" type="slidenum">
              <a:rPr lang="zh-TW" altLang="en-US">
                <a:solidFill>
                  <a:srgbClr val="000000"/>
                </a:solidFill>
              </a:rPr>
              <a:pPr>
                <a:spcBef>
                  <a:spcPct val="0"/>
                </a:spcBef>
              </a:pPr>
              <a:t>41</a:t>
            </a:fld>
            <a:endParaRPr lang="zh-TW"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a:ln/>
        </p:spPr>
      </p:sp>
      <p:sp>
        <p:nvSpPr>
          <p:cNvPr id="10035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035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439E61F-0D43-4702-9C04-813BEA8BA3E8}" type="slidenum">
              <a:rPr lang="zh-TW" altLang="en-US">
                <a:solidFill>
                  <a:srgbClr val="000000"/>
                </a:solidFill>
              </a:rPr>
              <a:pPr>
                <a:spcBef>
                  <a:spcPct val="0"/>
                </a:spcBef>
              </a:pPr>
              <a:t>42</a:t>
            </a:fld>
            <a:endParaRPr lang="zh-TW" alt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a:ln/>
        </p:spPr>
      </p:sp>
      <p:sp>
        <p:nvSpPr>
          <p:cNvPr id="10240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240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97169459-C8FD-4BF2-B205-A5F8D7CADD1F}" type="slidenum">
              <a:rPr lang="zh-TW" altLang="en-US">
                <a:solidFill>
                  <a:srgbClr val="000000"/>
                </a:solidFill>
              </a:rPr>
              <a:pPr>
                <a:spcBef>
                  <a:spcPct val="0"/>
                </a:spcBef>
              </a:pPr>
              <a:t>43</a:t>
            </a:fld>
            <a:endParaRPr lang="zh-TW" alt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71425EF-EAAE-4C03-B449-F91FA10E41D4}" type="slidenum">
              <a:rPr lang="en-US" altLang="zh-TW"/>
              <a:pPr>
                <a:spcBef>
                  <a:spcPct val="0"/>
                </a:spcBef>
              </a:pPr>
              <a:t>44</a:t>
            </a:fld>
            <a:endParaRPr lang="en-US" altLang="zh-TW"/>
          </a:p>
        </p:txBody>
      </p:sp>
      <p:sp>
        <p:nvSpPr>
          <p:cNvPr id="104451"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FD9B57D2-614C-484F-B21D-D49D14BAF810}" type="slidenum">
              <a:rPr lang="en-US" altLang="zh-TW"/>
              <a:pPr algn="r" eaLnBrk="1" hangingPunct="1">
                <a:spcBef>
                  <a:spcPct val="0"/>
                </a:spcBef>
              </a:pPr>
              <a:t>44</a:t>
            </a:fld>
            <a:endParaRPr lang="en-US" altLang="zh-TW"/>
          </a:p>
        </p:txBody>
      </p:sp>
      <p:sp>
        <p:nvSpPr>
          <p:cNvPr id="104452" name="Rectangle 7"/>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43CD34C2-F474-4D83-8FBF-D709625250FA}" type="slidenum">
              <a:rPr kumimoji="0" altLang="zh-TW" noProof="1">
                <a:cs typeface="Arial" panose="020B0604020202020204" pitchFamily="34" charset="0"/>
              </a:rPr>
              <a:pPr algn="r" eaLnBrk="1" hangingPunct="1">
                <a:spcBef>
                  <a:spcPct val="0"/>
                </a:spcBef>
              </a:pPr>
              <a:t>44</a:t>
            </a:fld>
            <a:endParaRPr kumimoji="0" lang="zh-TW" altLang="zh-TW" noProof="1">
              <a:cs typeface="Arial" panose="020B0604020202020204" pitchFamily="34" charset="0"/>
            </a:endParaRPr>
          </a:p>
        </p:txBody>
      </p:sp>
      <p:sp>
        <p:nvSpPr>
          <p:cNvPr id="104453" name="Rectangle 7"/>
          <p:cNvSpPr txBox="1">
            <a:spLocks noGrp="1" noChangeArrowheads="1"/>
          </p:cNvSpPr>
          <p:nvPr/>
        </p:nvSpPr>
        <p:spPr bwMode="auto">
          <a:xfrm>
            <a:off x="3854450" y="9432925"/>
            <a:ext cx="2943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defTabSz="947738">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defTabSz="947738">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lgn="r" eaLnBrk="1" hangingPunct="1">
              <a:spcBef>
                <a:spcPct val="0"/>
              </a:spcBef>
            </a:pPr>
            <a:fld id="{92EB97A3-6404-4B5B-A17B-18223F214FB4}" type="slidenum">
              <a:rPr kumimoji="0" lang="en-GB" altLang="zh-TW" sz="1300">
                <a:cs typeface="Arial" panose="020B0604020202020204" pitchFamily="34" charset="0"/>
              </a:rPr>
              <a:pPr algn="r" eaLnBrk="1" hangingPunct="1">
                <a:spcBef>
                  <a:spcPct val="0"/>
                </a:spcBef>
              </a:pPr>
              <a:t>44</a:t>
            </a:fld>
            <a:endParaRPr kumimoji="0" lang="en-GB" altLang="zh-TW" sz="1300">
              <a:cs typeface="Arial" panose="020B0604020202020204" pitchFamily="34" charset="0"/>
            </a:endParaRPr>
          </a:p>
        </p:txBody>
      </p:sp>
      <p:sp>
        <p:nvSpPr>
          <p:cNvPr id="104454" name="Rectangle 2"/>
          <p:cNvSpPr>
            <a:spLocks noGrp="1" noRot="1" noChangeAspect="1" noChangeArrowheads="1" noTextEdit="1"/>
          </p:cNvSpPr>
          <p:nvPr>
            <p:ph type="sldImg"/>
          </p:nvPr>
        </p:nvSpPr>
        <p:spPr>
          <a:xfrm>
            <a:off x="917575" y="744538"/>
            <a:ext cx="4964113" cy="3722687"/>
          </a:xfrm>
          <a:ln/>
        </p:spPr>
      </p:sp>
      <p:sp>
        <p:nvSpPr>
          <p:cNvPr id="104455" name="Rectangle 3"/>
          <p:cNvSpPr>
            <a:spLocks noGrp="1" noChangeArrowheads="1"/>
          </p:cNvSpPr>
          <p:nvPr>
            <p:ph type="body" idx="1"/>
          </p:nvPr>
        </p:nvSpPr>
        <p:spPr>
          <a:xfrm>
            <a:off x="906463" y="4714875"/>
            <a:ext cx="4984750" cy="4467225"/>
          </a:xfrm>
          <a:noFill/>
        </p:spPr>
        <p:txBody>
          <a:bodyPr lIns="94824" tIns="47416" rIns="94824" bIns="47416"/>
          <a:lstStyle/>
          <a:p>
            <a:pPr eaLnBrk="1" hangingPunct="1"/>
            <a:endParaRPr lang="zh-TW" altLang="zh-TW" noProof="1"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a:ln/>
        </p:spPr>
      </p:sp>
      <p:sp>
        <p:nvSpPr>
          <p:cNvPr id="10649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650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0650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0BB9A5F-1D52-449B-A7A0-75D252F3D10D}" type="slidenum">
              <a:rPr lang="en-US" altLang="zh-TW"/>
              <a:pPr>
                <a:spcBef>
                  <a:spcPct val="0"/>
                </a:spcBef>
              </a:pPr>
              <a:t>45</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a:ln/>
        </p:spPr>
      </p:sp>
      <p:sp>
        <p:nvSpPr>
          <p:cNvPr id="10854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0854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0854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E40B89AD-FA65-4B9B-B927-EDE70318F258}" type="slidenum">
              <a:rPr lang="en-US" altLang="zh-TW"/>
              <a:pPr>
                <a:spcBef>
                  <a:spcPct val="0"/>
                </a:spcBef>
              </a:pPr>
              <a:t>46</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a:ln/>
        </p:spPr>
      </p:sp>
      <p:sp>
        <p:nvSpPr>
          <p:cNvPr id="11059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059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1059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A65CF6D-1CAA-4599-998B-0083915329EA}" type="slidenum">
              <a:rPr lang="en-US" altLang="zh-TW"/>
              <a:pPr>
                <a:spcBef>
                  <a:spcPct val="0"/>
                </a:spcBef>
              </a:pPr>
              <a:t>47</a:t>
            </a:fld>
            <a:endParaRPr lang="en-US"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a:ln/>
        </p:spPr>
      </p:sp>
      <p:sp>
        <p:nvSpPr>
          <p:cNvPr id="11264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264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6A07CE7-9251-4F7C-912C-37F17A50647E}" type="slidenum">
              <a:rPr lang="zh-TW" altLang="en-US">
                <a:solidFill>
                  <a:srgbClr val="000000"/>
                </a:solidFill>
              </a:rPr>
              <a:pPr>
                <a:spcBef>
                  <a:spcPct val="0"/>
                </a:spcBef>
              </a:pPr>
              <a:t>48</a:t>
            </a:fld>
            <a:endParaRPr lang="zh-TW"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a:ln/>
        </p:spPr>
      </p:sp>
      <p:sp>
        <p:nvSpPr>
          <p:cNvPr id="11469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14692"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977E291-4947-41AF-80B3-B29AE0AE5B15}" type="slidenum">
              <a:rPr lang="zh-TW" altLang="en-US">
                <a:solidFill>
                  <a:srgbClr val="000000"/>
                </a:solidFill>
              </a:rPr>
              <a:pPr>
                <a:spcBef>
                  <a:spcPct val="0"/>
                </a:spcBef>
              </a:pPr>
              <a:t>49</a:t>
            </a:fld>
            <a:endParaRPr lang="zh-TW"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45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45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03E1B59D-F132-48CC-B4AE-8605DD7A9FBC}" type="slidenum">
              <a:rPr lang="en-US" altLang="zh-TW"/>
              <a:pPr>
                <a:spcBef>
                  <a:spcPct val="0"/>
                </a:spcBef>
              </a:pPr>
              <a:t>5</a:t>
            </a:fld>
            <a:endParaRPr lang="en-US"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a:ln/>
        </p:spPr>
      </p:sp>
      <p:sp>
        <p:nvSpPr>
          <p:cNvPr id="116739"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16740"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BBD21FB-C49A-4170-B882-393505DC70CA}" type="slidenum">
              <a:rPr lang="en-US" altLang="zh-TW"/>
              <a:pPr>
                <a:spcBef>
                  <a:spcPct val="0"/>
                </a:spcBef>
              </a:pPr>
              <a:t>50</a:t>
            </a:fld>
            <a:endParaRPr lang="en-US"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a:ln/>
        </p:spPr>
      </p:sp>
      <p:sp>
        <p:nvSpPr>
          <p:cNvPr id="118787"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18788"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F2B0275B-8391-4650-A2ED-8651F3A418E9}" type="slidenum">
              <a:rPr lang="en-US" altLang="zh-TW"/>
              <a:pPr>
                <a:spcBef>
                  <a:spcPct val="0"/>
                </a:spcBef>
              </a:pPr>
              <a:t>51</a:t>
            </a:fld>
            <a:endParaRPr lang="en-US"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20836"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47BE5A0E-8976-4EC0-B27F-22C5DFE07C87}" type="slidenum">
              <a:rPr lang="en-US" altLang="zh-TW"/>
              <a:pPr>
                <a:spcBef>
                  <a:spcPct val="0"/>
                </a:spcBef>
              </a:pPr>
              <a:t>52</a:t>
            </a:fld>
            <a:endParaRPr lang="en-US"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ln/>
        </p:spPr>
      </p:sp>
      <p:sp>
        <p:nvSpPr>
          <p:cNvPr id="122883" name="備忘稿版面配置區 2"/>
          <p:cNvSpPr>
            <a:spLocks noGrp="1"/>
          </p:cNvSpPr>
          <p:nvPr>
            <p:ph type="body" idx="1"/>
          </p:nvPr>
        </p:nvSpPr>
        <p:spPr>
          <a:noFill/>
        </p:spPr>
        <p:txBody>
          <a:bodyPr/>
          <a:lstStyle/>
          <a:p>
            <a:pPr>
              <a:spcBef>
                <a:spcPct val="0"/>
              </a:spcBef>
            </a:pPr>
            <a:endParaRPr lang="zh-TW" altLang="zh-TW" smtClean="0">
              <a:latin typeface="Arial" panose="020B0604020202020204" pitchFamily="34" charset="0"/>
            </a:endParaRPr>
          </a:p>
        </p:txBody>
      </p:sp>
      <p:sp>
        <p:nvSpPr>
          <p:cNvPr id="122884" name="投影片編號版面配置區 3"/>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7FB57EAF-1F62-4F7B-A3AA-E40EFEABA6CC}" type="slidenum">
              <a:rPr lang="en-US" altLang="zh-TW"/>
              <a:pPr>
                <a:spcBef>
                  <a:spcPct val="0"/>
                </a:spcBef>
              </a:pPr>
              <a:t>53</a:t>
            </a:fld>
            <a:endParaRPr lang="en-US"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24931"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6FB265C2-027F-4201-A8B8-A12CE533D0CD}" type="slidenum">
              <a:rPr lang="en-US" altLang="zh-TW"/>
              <a:pPr>
                <a:spcBef>
                  <a:spcPct val="0"/>
                </a:spcBef>
              </a:pPr>
              <a:t>54</a:t>
            </a:fld>
            <a:endParaRPr lang="en-US" altLang="zh-TW"/>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a:ln/>
        </p:spPr>
      </p:sp>
      <p:sp>
        <p:nvSpPr>
          <p:cNvPr id="126979"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126980"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126981"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BECC7155-2CFB-427C-94CC-7D17C65A0E01}" type="slidenum">
              <a:rPr lang="en-US" altLang="zh-TW"/>
              <a:pPr>
                <a:spcBef>
                  <a:spcPct val="0"/>
                </a:spcBef>
              </a:pPr>
              <a:t>55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6628"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6629"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8626DC61-182E-479E-92E8-C6B1C5BD7851}" type="slidenum">
              <a:rPr lang="en-US" altLang="zh-TW"/>
              <a:pPr>
                <a:spcBef>
                  <a:spcPct val="0"/>
                </a:spcBef>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28676"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28677"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DFCCAD73-D504-47D3-A7EC-ED3D672DD012}" type="slidenum">
              <a:rPr lang="en-US" altLang="zh-TW"/>
              <a:pPr>
                <a:spcBef>
                  <a:spcPct val="0"/>
                </a:spcBef>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0723"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0724"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0725"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A4D0F26F-ACEE-4DEF-9E7C-7F43EA230084}" type="slidenum">
              <a:rPr lang="en-US" altLang="zh-TW"/>
              <a:pPr>
                <a:spcBef>
                  <a:spcPct val="0"/>
                </a:spcBef>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a:ln/>
        </p:spPr>
      </p:sp>
      <p:sp>
        <p:nvSpPr>
          <p:cNvPr id="32771" name="備忘稿版面配置區 2"/>
          <p:cNvSpPr>
            <a:spLocks noGrp="1"/>
          </p:cNvSpPr>
          <p:nvPr>
            <p:ph type="body" idx="1"/>
          </p:nvPr>
        </p:nvSpPr>
        <p:spPr>
          <a:noFill/>
        </p:spPr>
        <p:txBody>
          <a:bodyPr/>
          <a:lstStyle/>
          <a:p>
            <a:endParaRPr lang="zh-TW" altLang="en-US" smtClean="0">
              <a:latin typeface="Arial" panose="020B0604020202020204" pitchFamily="34" charset="0"/>
            </a:endParaRPr>
          </a:p>
        </p:txBody>
      </p:sp>
      <p:sp>
        <p:nvSpPr>
          <p:cNvPr id="32772" name="頁尾版面配置區 3"/>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r>
              <a:rPr lang="en-US" altLang="zh-TW" smtClean="0"/>
              <a:t>第1頁</a:t>
            </a:r>
          </a:p>
        </p:txBody>
      </p:sp>
      <p:sp>
        <p:nvSpPr>
          <p:cNvPr id="32773" name="投影片編號版面配置區 4"/>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新細明體" panose="02020500000000000000" pitchFamily="18" charset="-120"/>
              </a:defRPr>
            </a:lvl1pPr>
            <a:lvl2pPr marL="742950" indent="-285750">
              <a:spcBef>
                <a:spcPct val="30000"/>
              </a:spcBef>
              <a:defRPr kumimoji="1" sz="1200">
                <a:solidFill>
                  <a:schemeClr val="tx1"/>
                </a:solidFill>
                <a:latin typeface="Arial" panose="020B0604020202020204" pitchFamily="34" charset="0"/>
                <a:ea typeface="新細明體" panose="02020500000000000000" pitchFamily="18" charset="-120"/>
              </a:defRPr>
            </a:lvl2pPr>
            <a:lvl3pPr marL="1143000" indent="-228600">
              <a:spcBef>
                <a:spcPct val="30000"/>
              </a:spcBef>
              <a:defRPr kumimoji="1" sz="1200">
                <a:solidFill>
                  <a:schemeClr val="tx1"/>
                </a:solidFill>
                <a:latin typeface="Arial" panose="020B0604020202020204" pitchFamily="34" charset="0"/>
                <a:ea typeface="新細明體" panose="02020500000000000000" pitchFamily="18" charset="-120"/>
              </a:defRPr>
            </a:lvl3pPr>
            <a:lvl4pPr marL="1600200" indent="-228600">
              <a:spcBef>
                <a:spcPct val="30000"/>
              </a:spcBef>
              <a:defRPr kumimoji="1" sz="1200">
                <a:solidFill>
                  <a:schemeClr val="tx1"/>
                </a:solidFill>
                <a:latin typeface="Arial" panose="020B0604020202020204" pitchFamily="34" charset="0"/>
                <a:ea typeface="新細明體" panose="02020500000000000000" pitchFamily="18" charset="-120"/>
              </a:defRPr>
            </a:lvl4pPr>
            <a:lvl5pPr marL="2057400" indent="-228600">
              <a:spcBef>
                <a:spcPct val="30000"/>
              </a:spcBef>
              <a:defRPr kumimoji="1" sz="12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新細明體" panose="02020500000000000000" pitchFamily="18" charset="-120"/>
              </a:defRPr>
            </a:lvl9pPr>
          </a:lstStyle>
          <a:p>
            <a:pPr>
              <a:spcBef>
                <a:spcPct val="0"/>
              </a:spcBef>
            </a:pPr>
            <a:fld id="{59137025-CDFB-4E75-8EB5-8BD5EB4DBE32}" type="slidenum">
              <a:rPr lang="en-US" altLang="zh-TW"/>
              <a:pPr>
                <a:spcBef>
                  <a:spcPct val="0"/>
                </a:spcBef>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17FE8E4-2C97-46B8-BF03-E8AC9F5E5410}"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4C23E53-7BC5-4754-ABA1-241BFC833B27}" type="slidenum">
              <a:rPr lang="zh-TW" altLang="en-US"/>
              <a:pPr>
                <a:defRPr/>
              </a:pPr>
              <a:t>‹#›</a:t>
            </a:fld>
            <a:endParaRPr lang="zh-TW" altLang="en-US"/>
          </a:p>
        </p:txBody>
      </p:sp>
    </p:spTree>
    <p:extLst>
      <p:ext uri="{BB962C8B-B14F-4D97-AF65-F5344CB8AC3E}">
        <p14:creationId xmlns:p14="http://schemas.microsoft.com/office/powerpoint/2010/main" val="24971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A81C11A-1D20-4FF4-9DE1-DB6FAF51AC41}"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68E0BF9-AD86-4E74-B8C1-A77078B11936}" type="slidenum">
              <a:rPr lang="zh-TW" altLang="en-US"/>
              <a:pPr>
                <a:defRPr/>
              </a:pPr>
              <a:t>‹#›</a:t>
            </a:fld>
            <a:endParaRPr lang="zh-TW" altLang="en-US"/>
          </a:p>
        </p:txBody>
      </p:sp>
    </p:spTree>
    <p:extLst>
      <p:ext uri="{BB962C8B-B14F-4D97-AF65-F5344CB8AC3E}">
        <p14:creationId xmlns:p14="http://schemas.microsoft.com/office/powerpoint/2010/main" val="1888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1A14349-FD4F-4E2C-ABA7-E6829C8C26F2}"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4D26585-D63D-456D-964C-1749962319F3}" type="slidenum">
              <a:rPr lang="zh-TW" altLang="en-US"/>
              <a:pPr>
                <a:defRPr/>
              </a:pPr>
              <a:t>‹#›</a:t>
            </a:fld>
            <a:endParaRPr lang="zh-TW" altLang="en-US"/>
          </a:p>
        </p:txBody>
      </p:sp>
    </p:spTree>
    <p:extLst>
      <p:ext uri="{BB962C8B-B14F-4D97-AF65-F5344CB8AC3E}">
        <p14:creationId xmlns:p14="http://schemas.microsoft.com/office/powerpoint/2010/main" val="7388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7538D3E-3F2D-4EC5-A540-527237F70FFF}"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BE4BFC7-7B6B-404D-89B9-12C2FED4866F}" type="slidenum">
              <a:rPr lang="zh-TW" altLang="en-US"/>
              <a:pPr>
                <a:defRPr/>
              </a:pPr>
              <a:t>‹#›</a:t>
            </a:fld>
            <a:endParaRPr lang="zh-TW" altLang="en-US"/>
          </a:p>
        </p:txBody>
      </p:sp>
    </p:spTree>
    <p:extLst>
      <p:ext uri="{BB962C8B-B14F-4D97-AF65-F5344CB8AC3E}">
        <p14:creationId xmlns:p14="http://schemas.microsoft.com/office/powerpoint/2010/main" val="193022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414CA1D-936C-491F-988F-24A9F9153ECE}"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3F81886-54F3-49F4-82B0-AA9ECC23C96E}" type="slidenum">
              <a:rPr lang="zh-TW" altLang="en-US"/>
              <a:pPr>
                <a:defRPr/>
              </a:pPr>
              <a:t>‹#›</a:t>
            </a:fld>
            <a:endParaRPr lang="zh-TW" altLang="en-US"/>
          </a:p>
        </p:txBody>
      </p:sp>
    </p:spTree>
    <p:extLst>
      <p:ext uri="{BB962C8B-B14F-4D97-AF65-F5344CB8AC3E}">
        <p14:creationId xmlns:p14="http://schemas.microsoft.com/office/powerpoint/2010/main" val="413421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CC4C45E-464A-4930-98D6-56BD14FE2703}"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3278E33-919D-4932-98AB-CCC5233F2208}" type="slidenum">
              <a:rPr lang="zh-TW" altLang="en-US"/>
              <a:pPr>
                <a:defRPr/>
              </a:pPr>
              <a:t>‹#›</a:t>
            </a:fld>
            <a:endParaRPr lang="zh-TW" altLang="en-US"/>
          </a:p>
        </p:txBody>
      </p:sp>
    </p:spTree>
    <p:extLst>
      <p:ext uri="{BB962C8B-B14F-4D97-AF65-F5344CB8AC3E}">
        <p14:creationId xmlns:p14="http://schemas.microsoft.com/office/powerpoint/2010/main" val="89966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7935C72-638A-4F05-A0F7-B914CEDF4C1D}"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300DEA6-C4D6-48BF-BD31-F90CB0A17EA1}" type="slidenum">
              <a:rPr lang="zh-TW" altLang="en-US"/>
              <a:pPr>
                <a:defRPr/>
              </a:pPr>
              <a:t>‹#›</a:t>
            </a:fld>
            <a:endParaRPr lang="zh-TW" altLang="en-US"/>
          </a:p>
        </p:txBody>
      </p:sp>
    </p:spTree>
    <p:extLst>
      <p:ext uri="{BB962C8B-B14F-4D97-AF65-F5344CB8AC3E}">
        <p14:creationId xmlns:p14="http://schemas.microsoft.com/office/powerpoint/2010/main" val="17705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26D2777-CA50-4F83-B6D3-348722154C91}" type="datetimeFigureOut">
              <a:rPr lang="zh-TW" altLang="en-US"/>
              <a:pPr>
                <a:defRPr/>
              </a:pPr>
              <a:t>2020/11/24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35496780-AD67-46DE-97DA-653941B213D0}" type="slidenum">
              <a:rPr lang="zh-TW" altLang="en-US"/>
              <a:pPr>
                <a:defRPr/>
              </a:pPr>
              <a:t>‹#›</a:t>
            </a:fld>
            <a:endParaRPr lang="zh-TW" altLang="en-US"/>
          </a:p>
        </p:txBody>
      </p:sp>
    </p:spTree>
    <p:extLst>
      <p:ext uri="{BB962C8B-B14F-4D97-AF65-F5344CB8AC3E}">
        <p14:creationId xmlns:p14="http://schemas.microsoft.com/office/powerpoint/2010/main" val="351589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3CFF532-A260-4ECF-8F3B-85FBD2AA4C83}"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FFC999A-6266-40C0-993F-B2CBCC1FDD3A}" type="slidenum">
              <a:rPr lang="zh-TW" altLang="en-US"/>
              <a:pPr>
                <a:defRPr/>
              </a:pPr>
              <a:t>‹#›</a:t>
            </a:fld>
            <a:endParaRPr lang="zh-TW" altLang="en-US"/>
          </a:p>
        </p:txBody>
      </p:sp>
    </p:spTree>
    <p:extLst>
      <p:ext uri="{BB962C8B-B14F-4D97-AF65-F5344CB8AC3E}">
        <p14:creationId xmlns:p14="http://schemas.microsoft.com/office/powerpoint/2010/main" val="668621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5331120B-ED2C-46C4-BE7F-14BA9BCFFC93}" type="datetimeFigureOut">
              <a:rPr lang="zh-TW" altLang="en-US"/>
              <a:pPr>
                <a:defRPr/>
              </a:pPr>
              <a:t>2020/11/24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1184C72E-103E-4382-9DF1-461DCF659BA8}" type="slidenum">
              <a:rPr lang="zh-TW" altLang="en-US"/>
              <a:pPr>
                <a:defRPr/>
              </a:pPr>
              <a:t>‹#›</a:t>
            </a:fld>
            <a:endParaRPr lang="zh-TW" altLang="en-US"/>
          </a:p>
        </p:txBody>
      </p:sp>
    </p:spTree>
    <p:extLst>
      <p:ext uri="{BB962C8B-B14F-4D97-AF65-F5344CB8AC3E}">
        <p14:creationId xmlns:p14="http://schemas.microsoft.com/office/powerpoint/2010/main" val="728341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4FD4A35-CFD8-42FB-9349-93B185F9D841}"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87D7A1B-12B0-4F7C-9EA6-D0333DA575B2}" type="slidenum">
              <a:rPr lang="zh-TW" altLang="en-US"/>
              <a:pPr>
                <a:defRPr/>
              </a:pPr>
              <a:t>‹#›</a:t>
            </a:fld>
            <a:endParaRPr lang="zh-TW" altLang="en-US"/>
          </a:p>
        </p:txBody>
      </p:sp>
    </p:spTree>
    <p:extLst>
      <p:ext uri="{BB962C8B-B14F-4D97-AF65-F5344CB8AC3E}">
        <p14:creationId xmlns:p14="http://schemas.microsoft.com/office/powerpoint/2010/main" val="89727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CA5A600-B1B4-422B-B944-AF20B8B87CB6}"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474D242-C5BE-483F-845E-DAF00105729E}" type="slidenum">
              <a:rPr lang="zh-TW" altLang="en-US"/>
              <a:pPr>
                <a:defRPr/>
              </a:pPr>
              <a:t>‹#›</a:t>
            </a:fld>
            <a:endParaRPr lang="zh-TW" altLang="en-US"/>
          </a:p>
        </p:txBody>
      </p:sp>
    </p:spTree>
    <p:extLst>
      <p:ext uri="{BB962C8B-B14F-4D97-AF65-F5344CB8AC3E}">
        <p14:creationId xmlns:p14="http://schemas.microsoft.com/office/powerpoint/2010/main" val="228192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BA79F2-DF6F-4E95-86FD-5DAAA86F8ED6}"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3BF6953-3188-4ABC-9DC4-2AA333CF9E59}" type="slidenum">
              <a:rPr lang="zh-TW" altLang="en-US"/>
              <a:pPr>
                <a:defRPr/>
              </a:pPr>
              <a:t>‹#›</a:t>
            </a:fld>
            <a:endParaRPr lang="zh-TW" altLang="en-US"/>
          </a:p>
        </p:txBody>
      </p:sp>
    </p:spTree>
    <p:extLst>
      <p:ext uri="{BB962C8B-B14F-4D97-AF65-F5344CB8AC3E}">
        <p14:creationId xmlns:p14="http://schemas.microsoft.com/office/powerpoint/2010/main" val="171802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45DB19B-7ED6-405F-81F7-6A1B0A7FF27F}"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0D17E5C-1E97-4E0A-A5D6-76D25085BFA6}" type="slidenum">
              <a:rPr lang="zh-TW" altLang="en-US"/>
              <a:pPr>
                <a:defRPr/>
              </a:pPr>
              <a:t>‹#›</a:t>
            </a:fld>
            <a:endParaRPr lang="zh-TW" altLang="en-US"/>
          </a:p>
        </p:txBody>
      </p:sp>
    </p:spTree>
    <p:extLst>
      <p:ext uri="{BB962C8B-B14F-4D97-AF65-F5344CB8AC3E}">
        <p14:creationId xmlns:p14="http://schemas.microsoft.com/office/powerpoint/2010/main" val="473298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776D696-2E77-4A27-88D6-A5376478FABF}"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F2F7282-5EFF-4959-83FC-1B935C9FCDC2}" type="slidenum">
              <a:rPr lang="zh-TW" altLang="en-US"/>
              <a:pPr>
                <a:defRPr/>
              </a:pPr>
              <a:t>‹#›</a:t>
            </a:fld>
            <a:endParaRPr lang="zh-TW" altLang="en-US"/>
          </a:p>
        </p:txBody>
      </p:sp>
    </p:spTree>
    <p:extLst>
      <p:ext uri="{BB962C8B-B14F-4D97-AF65-F5344CB8AC3E}">
        <p14:creationId xmlns:p14="http://schemas.microsoft.com/office/powerpoint/2010/main" val="221875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BBF64CC1-E29E-4C4E-AEF3-F7E40A105C88}"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9E92720-C41F-40DE-8A2E-0DDCAD1D6732}" type="slidenum">
              <a:rPr lang="zh-TW" altLang="en-US"/>
              <a:pPr>
                <a:defRPr/>
              </a:pPr>
              <a:t>‹#›</a:t>
            </a:fld>
            <a:endParaRPr lang="zh-TW" altLang="en-US"/>
          </a:p>
        </p:txBody>
      </p:sp>
    </p:spTree>
    <p:extLst>
      <p:ext uri="{BB962C8B-B14F-4D97-AF65-F5344CB8AC3E}">
        <p14:creationId xmlns:p14="http://schemas.microsoft.com/office/powerpoint/2010/main" val="194234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E95F0B9-A073-4B92-93A8-F0AD5D6ADE08}"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E66A9FD-D633-4F63-AB60-A09ABE32FA82}" type="slidenum">
              <a:rPr lang="zh-TW" altLang="en-US"/>
              <a:pPr>
                <a:defRPr/>
              </a:pPr>
              <a:t>‹#›</a:t>
            </a:fld>
            <a:endParaRPr lang="zh-TW" altLang="en-US"/>
          </a:p>
        </p:txBody>
      </p:sp>
    </p:spTree>
    <p:extLst>
      <p:ext uri="{BB962C8B-B14F-4D97-AF65-F5344CB8AC3E}">
        <p14:creationId xmlns:p14="http://schemas.microsoft.com/office/powerpoint/2010/main" val="2440917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BB39603-6E7C-4A6E-9757-20BDD9690823}"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8D897E3-ED40-468B-99C4-224660588CEF}" type="slidenum">
              <a:rPr lang="zh-TW" altLang="en-US"/>
              <a:pPr>
                <a:defRPr/>
              </a:pPr>
              <a:t>‹#›</a:t>
            </a:fld>
            <a:endParaRPr lang="zh-TW" altLang="en-US"/>
          </a:p>
        </p:txBody>
      </p:sp>
    </p:spTree>
    <p:extLst>
      <p:ext uri="{BB962C8B-B14F-4D97-AF65-F5344CB8AC3E}">
        <p14:creationId xmlns:p14="http://schemas.microsoft.com/office/powerpoint/2010/main" val="750249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0677AEA-8E04-40E9-B159-6339EDE6C8B7}"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3778B5B-7CBF-4ED8-8DF1-D5970533DCA1}" type="slidenum">
              <a:rPr lang="zh-TW" altLang="en-US"/>
              <a:pPr>
                <a:defRPr/>
              </a:pPr>
              <a:t>‹#›</a:t>
            </a:fld>
            <a:endParaRPr lang="zh-TW" altLang="en-US"/>
          </a:p>
        </p:txBody>
      </p:sp>
    </p:spTree>
    <p:extLst>
      <p:ext uri="{BB962C8B-B14F-4D97-AF65-F5344CB8AC3E}">
        <p14:creationId xmlns:p14="http://schemas.microsoft.com/office/powerpoint/2010/main" val="2152989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FE5632C9-7301-45C2-9A2F-C20426B62C70}"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9F6052B-83B1-4F4D-A646-09D75343D408}" type="slidenum">
              <a:rPr lang="zh-TW" altLang="en-US"/>
              <a:pPr>
                <a:defRPr/>
              </a:pPr>
              <a:t>‹#›</a:t>
            </a:fld>
            <a:endParaRPr lang="zh-TW" altLang="en-US"/>
          </a:p>
        </p:txBody>
      </p:sp>
    </p:spTree>
    <p:extLst>
      <p:ext uri="{BB962C8B-B14F-4D97-AF65-F5344CB8AC3E}">
        <p14:creationId xmlns:p14="http://schemas.microsoft.com/office/powerpoint/2010/main" val="1839301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16703FB-B5FF-44B8-967E-4DCDA0C8B028}" type="datetimeFigureOut">
              <a:rPr lang="zh-TW" altLang="en-US"/>
              <a:pPr>
                <a:defRPr/>
              </a:pPr>
              <a:t>2020/11/24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9CA3D2D-3723-4328-A719-1D2709A146E8}" type="slidenum">
              <a:rPr lang="zh-TW" altLang="en-US"/>
              <a:pPr>
                <a:defRPr/>
              </a:pPr>
              <a:t>‹#›</a:t>
            </a:fld>
            <a:endParaRPr lang="zh-TW" altLang="en-US"/>
          </a:p>
        </p:txBody>
      </p:sp>
    </p:spTree>
    <p:extLst>
      <p:ext uri="{BB962C8B-B14F-4D97-AF65-F5344CB8AC3E}">
        <p14:creationId xmlns:p14="http://schemas.microsoft.com/office/powerpoint/2010/main" val="227355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9C7DC4A-2F91-4AF3-86D3-4E1EADB78AB0}"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1B9E723-4C07-499A-B4AA-A54E0A455B07}" type="slidenum">
              <a:rPr lang="zh-TW" altLang="en-US"/>
              <a:pPr>
                <a:defRPr/>
              </a:pPr>
              <a:t>‹#›</a:t>
            </a:fld>
            <a:endParaRPr lang="zh-TW" altLang="en-US"/>
          </a:p>
        </p:txBody>
      </p:sp>
    </p:spTree>
    <p:extLst>
      <p:ext uri="{BB962C8B-B14F-4D97-AF65-F5344CB8AC3E}">
        <p14:creationId xmlns:p14="http://schemas.microsoft.com/office/powerpoint/2010/main" val="8479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B028D4D-0BE3-4E85-A3F4-A3F4E612810F}"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2481634-7400-4078-8A1E-7D85FE922ECC}" type="slidenum">
              <a:rPr lang="zh-TW" altLang="en-US"/>
              <a:pPr>
                <a:defRPr/>
              </a:pPr>
              <a:t>‹#›</a:t>
            </a:fld>
            <a:endParaRPr lang="zh-TW" altLang="en-US"/>
          </a:p>
        </p:txBody>
      </p:sp>
    </p:spTree>
    <p:extLst>
      <p:ext uri="{BB962C8B-B14F-4D97-AF65-F5344CB8AC3E}">
        <p14:creationId xmlns:p14="http://schemas.microsoft.com/office/powerpoint/2010/main" val="1709175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C0D1C0B-9B09-4562-BE37-0F8D9841911D}" type="datetimeFigureOut">
              <a:rPr lang="zh-TW" altLang="en-US"/>
              <a:pPr>
                <a:defRPr/>
              </a:pPr>
              <a:t>2020/11/24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1BD1E49-004D-481A-B26E-217DDBD5CF86}" type="slidenum">
              <a:rPr lang="zh-TW" altLang="en-US"/>
              <a:pPr>
                <a:defRPr/>
              </a:pPr>
              <a:t>‹#›</a:t>
            </a:fld>
            <a:endParaRPr lang="zh-TW" altLang="en-US"/>
          </a:p>
        </p:txBody>
      </p:sp>
    </p:spTree>
    <p:extLst>
      <p:ext uri="{BB962C8B-B14F-4D97-AF65-F5344CB8AC3E}">
        <p14:creationId xmlns:p14="http://schemas.microsoft.com/office/powerpoint/2010/main" val="841470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AFF07E-0A6F-40EA-9D22-86FAD0CFA637}"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C0E86F7-C421-4243-808B-33757F180BD3}" type="slidenum">
              <a:rPr lang="zh-TW" altLang="en-US"/>
              <a:pPr>
                <a:defRPr/>
              </a:pPr>
              <a:t>‹#›</a:t>
            </a:fld>
            <a:endParaRPr lang="zh-TW" altLang="en-US"/>
          </a:p>
        </p:txBody>
      </p:sp>
    </p:spTree>
    <p:extLst>
      <p:ext uri="{BB962C8B-B14F-4D97-AF65-F5344CB8AC3E}">
        <p14:creationId xmlns:p14="http://schemas.microsoft.com/office/powerpoint/2010/main" val="2326973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50C3608-0509-4CA6-8E2E-2013F4EE2C07}"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E5A55A3-3595-4A59-AD79-509884A0C863}" type="slidenum">
              <a:rPr lang="zh-TW" altLang="en-US"/>
              <a:pPr>
                <a:defRPr/>
              </a:pPr>
              <a:t>‹#›</a:t>
            </a:fld>
            <a:endParaRPr lang="zh-TW" altLang="en-US"/>
          </a:p>
        </p:txBody>
      </p:sp>
    </p:spTree>
    <p:extLst>
      <p:ext uri="{BB962C8B-B14F-4D97-AF65-F5344CB8AC3E}">
        <p14:creationId xmlns:p14="http://schemas.microsoft.com/office/powerpoint/2010/main" val="102552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6ED799A-68DD-4594-B42C-25580F10EA86}"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D08BD6A-CFFD-43C7-B83E-76E2D06CBC6D}" type="slidenum">
              <a:rPr lang="zh-TW" altLang="en-US"/>
              <a:pPr>
                <a:defRPr/>
              </a:pPr>
              <a:t>‹#›</a:t>
            </a:fld>
            <a:endParaRPr lang="zh-TW" altLang="en-US"/>
          </a:p>
        </p:txBody>
      </p:sp>
    </p:spTree>
    <p:extLst>
      <p:ext uri="{BB962C8B-B14F-4D97-AF65-F5344CB8AC3E}">
        <p14:creationId xmlns:p14="http://schemas.microsoft.com/office/powerpoint/2010/main" val="2643536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ECD85ED-E615-4B88-9AB9-7B7CEF21501A}"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23D7F57-0F9E-46BA-9BB2-32F9FEF736A7}" type="slidenum">
              <a:rPr lang="zh-TW" altLang="en-US"/>
              <a:pPr>
                <a:defRPr/>
              </a:pPr>
              <a:t>‹#›</a:t>
            </a:fld>
            <a:endParaRPr lang="zh-TW" altLang="en-US"/>
          </a:p>
        </p:txBody>
      </p:sp>
    </p:spTree>
    <p:extLst>
      <p:ext uri="{BB962C8B-B14F-4D97-AF65-F5344CB8AC3E}">
        <p14:creationId xmlns:p14="http://schemas.microsoft.com/office/powerpoint/2010/main" val="1490884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A645203-3D73-49F3-9405-5C963844A89E}"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19903C0-6B61-4E76-AB9C-889750A5EC41}" type="slidenum">
              <a:rPr lang="zh-TW" altLang="en-US"/>
              <a:pPr>
                <a:defRPr/>
              </a:pPr>
              <a:t>‹#›</a:t>
            </a:fld>
            <a:endParaRPr lang="zh-TW" altLang="en-US"/>
          </a:p>
        </p:txBody>
      </p:sp>
    </p:spTree>
    <p:extLst>
      <p:ext uri="{BB962C8B-B14F-4D97-AF65-F5344CB8AC3E}">
        <p14:creationId xmlns:p14="http://schemas.microsoft.com/office/powerpoint/2010/main" val="3241213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BB5D3ED-CA02-49E0-8A09-10CA15083A4D}"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FC40578-E26B-432C-8AE6-50E8AC17B0F7}" type="slidenum">
              <a:rPr lang="zh-TW" altLang="en-US"/>
              <a:pPr>
                <a:defRPr/>
              </a:pPr>
              <a:t>‹#›</a:t>
            </a:fld>
            <a:endParaRPr lang="zh-TW" altLang="en-US"/>
          </a:p>
        </p:txBody>
      </p:sp>
    </p:spTree>
    <p:extLst>
      <p:ext uri="{BB962C8B-B14F-4D97-AF65-F5344CB8AC3E}">
        <p14:creationId xmlns:p14="http://schemas.microsoft.com/office/powerpoint/2010/main" val="3554361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52F370D-5AB6-43CB-9DF5-02AAC9C52E2D}"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242FC63-6D22-43B9-9C49-3ACA7957EC92}" type="slidenum">
              <a:rPr lang="zh-TW" altLang="en-US"/>
              <a:pPr>
                <a:defRPr/>
              </a:pPr>
              <a:t>‹#›</a:t>
            </a:fld>
            <a:endParaRPr lang="zh-TW" altLang="en-US"/>
          </a:p>
        </p:txBody>
      </p:sp>
    </p:spTree>
    <p:extLst>
      <p:ext uri="{BB962C8B-B14F-4D97-AF65-F5344CB8AC3E}">
        <p14:creationId xmlns:p14="http://schemas.microsoft.com/office/powerpoint/2010/main" val="1311154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6FC4427-A7F4-4D28-ACD6-79F8B636A166}"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874999E1-F7C0-4164-8092-F484857EC74D}" type="slidenum">
              <a:rPr lang="zh-TW" altLang="en-US"/>
              <a:pPr>
                <a:defRPr/>
              </a:pPr>
              <a:t>‹#›</a:t>
            </a:fld>
            <a:endParaRPr lang="zh-TW" altLang="en-US"/>
          </a:p>
        </p:txBody>
      </p:sp>
    </p:spTree>
    <p:extLst>
      <p:ext uri="{BB962C8B-B14F-4D97-AF65-F5344CB8AC3E}">
        <p14:creationId xmlns:p14="http://schemas.microsoft.com/office/powerpoint/2010/main" val="180266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0196911B-FE03-45FB-9286-6B0C69EA60D3}" type="datetimeFigureOut">
              <a:rPr lang="zh-TW" altLang="en-US"/>
              <a:pPr>
                <a:defRPr/>
              </a:pPr>
              <a:t>2020/11/24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FBAC2319-2BEB-4032-A165-3AF9C0C21BD7}" type="slidenum">
              <a:rPr lang="zh-TW" altLang="en-US"/>
              <a:pPr>
                <a:defRPr/>
              </a:pPr>
              <a:t>‹#›</a:t>
            </a:fld>
            <a:endParaRPr lang="zh-TW" altLang="en-US"/>
          </a:p>
        </p:txBody>
      </p:sp>
    </p:spTree>
    <p:extLst>
      <p:ext uri="{BB962C8B-B14F-4D97-AF65-F5344CB8AC3E}">
        <p14:creationId xmlns:p14="http://schemas.microsoft.com/office/powerpoint/2010/main" val="19219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FED0C154-771A-41BD-B871-CB1ACED37D6E}"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351783F-D82B-4D13-B1B0-CFF290D4E2C6}" type="slidenum">
              <a:rPr lang="zh-TW" altLang="en-US"/>
              <a:pPr>
                <a:defRPr/>
              </a:pPr>
              <a:t>‹#›</a:t>
            </a:fld>
            <a:endParaRPr lang="zh-TW" altLang="en-US"/>
          </a:p>
        </p:txBody>
      </p:sp>
    </p:spTree>
    <p:extLst>
      <p:ext uri="{BB962C8B-B14F-4D97-AF65-F5344CB8AC3E}">
        <p14:creationId xmlns:p14="http://schemas.microsoft.com/office/powerpoint/2010/main" val="303618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324D45A9-E99A-4BF3-A604-270350C565D5}"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518D2FB2-95DB-4D31-8608-1C91D8A4C3AC}" type="slidenum">
              <a:rPr lang="zh-TW" altLang="en-US"/>
              <a:pPr>
                <a:defRPr/>
              </a:pPr>
              <a:t>‹#›</a:t>
            </a:fld>
            <a:endParaRPr lang="zh-TW" altLang="en-US"/>
          </a:p>
        </p:txBody>
      </p:sp>
    </p:spTree>
    <p:extLst>
      <p:ext uri="{BB962C8B-B14F-4D97-AF65-F5344CB8AC3E}">
        <p14:creationId xmlns:p14="http://schemas.microsoft.com/office/powerpoint/2010/main" val="209140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5C6DF70-DADF-4AE2-BF23-A5A8D80D729B}" type="datetimeFigureOut">
              <a:rPr lang="zh-TW" altLang="en-US"/>
              <a:pPr>
                <a:defRPr/>
              </a:pPr>
              <a:t>2020/11/24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1C032DC2-6ED6-439F-BCF4-533CFF2FE84C}" type="slidenum">
              <a:rPr lang="zh-TW" altLang="en-US"/>
              <a:pPr>
                <a:defRPr/>
              </a:pPr>
              <a:t>‹#›</a:t>
            </a:fld>
            <a:endParaRPr lang="zh-TW" altLang="en-US"/>
          </a:p>
        </p:txBody>
      </p:sp>
    </p:spTree>
    <p:extLst>
      <p:ext uri="{BB962C8B-B14F-4D97-AF65-F5344CB8AC3E}">
        <p14:creationId xmlns:p14="http://schemas.microsoft.com/office/powerpoint/2010/main" val="1858578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51C2A58-0D65-4668-BDFE-DAA8C7B873F2}"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8912C2E-77B9-4AE5-A9B3-1FD8E9D6D44C}" type="slidenum">
              <a:rPr lang="zh-TW" altLang="en-US"/>
              <a:pPr>
                <a:defRPr/>
              </a:pPr>
              <a:t>‹#›</a:t>
            </a:fld>
            <a:endParaRPr lang="zh-TW" altLang="en-US"/>
          </a:p>
        </p:txBody>
      </p:sp>
    </p:spTree>
    <p:extLst>
      <p:ext uri="{BB962C8B-B14F-4D97-AF65-F5344CB8AC3E}">
        <p14:creationId xmlns:p14="http://schemas.microsoft.com/office/powerpoint/2010/main" val="737358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0C13A79-59FB-4871-877D-0DFB7E65437C}"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3B96DB4-C850-4B63-A556-D99BE3DF2AE1}" type="slidenum">
              <a:rPr lang="zh-TW" altLang="en-US"/>
              <a:pPr>
                <a:defRPr/>
              </a:pPr>
              <a:t>‹#›</a:t>
            </a:fld>
            <a:endParaRPr lang="zh-TW" altLang="en-US"/>
          </a:p>
        </p:txBody>
      </p:sp>
    </p:spTree>
    <p:extLst>
      <p:ext uri="{BB962C8B-B14F-4D97-AF65-F5344CB8AC3E}">
        <p14:creationId xmlns:p14="http://schemas.microsoft.com/office/powerpoint/2010/main" val="1492219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626C210-9AC5-43F8-8ACC-1B9F786C3271}"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C1C90EA-05B5-41C6-B11D-6D295D7C9405}" type="slidenum">
              <a:rPr lang="zh-TW" altLang="en-US"/>
              <a:pPr>
                <a:defRPr/>
              </a:pPr>
              <a:t>‹#›</a:t>
            </a:fld>
            <a:endParaRPr lang="zh-TW" altLang="en-US"/>
          </a:p>
        </p:txBody>
      </p:sp>
    </p:spTree>
    <p:extLst>
      <p:ext uri="{BB962C8B-B14F-4D97-AF65-F5344CB8AC3E}">
        <p14:creationId xmlns:p14="http://schemas.microsoft.com/office/powerpoint/2010/main" val="3303757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70DD93-FACF-4E24-A808-D81C42BC27D5}"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93B0F1A-28C5-4450-8771-209CB9FD8C83}" type="slidenum">
              <a:rPr lang="zh-TW" altLang="en-US"/>
              <a:pPr>
                <a:defRPr/>
              </a:pPr>
              <a:t>‹#›</a:t>
            </a:fld>
            <a:endParaRPr lang="zh-TW" altLang="en-US"/>
          </a:p>
        </p:txBody>
      </p:sp>
    </p:spTree>
    <p:extLst>
      <p:ext uri="{BB962C8B-B14F-4D97-AF65-F5344CB8AC3E}">
        <p14:creationId xmlns:p14="http://schemas.microsoft.com/office/powerpoint/2010/main" val="978644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4A012C4-CFC3-419B-A158-9DAE9D712EA7}"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401D23E-E7D4-449D-ABB4-174235D368A0}" type="slidenum">
              <a:rPr lang="zh-TW" altLang="en-US"/>
              <a:pPr>
                <a:defRPr/>
              </a:pPr>
              <a:t>‹#›</a:t>
            </a:fld>
            <a:endParaRPr lang="zh-TW" altLang="en-US"/>
          </a:p>
        </p:txBody>
      </p:sp>
    </p:spTree>
    <p:extLst>
      <p:ext uri="{BB962C8B-B14F-4D97-AF65-F5344CB8AC3E}">
        <p14:creationId xmlns:p14="http://schemas.microsoft.com/office/powerpoint/2010/main" val="320435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829EC20-6807-45C2-BCA6-123D32079730}"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792B7D-6F4E-488E-9F38-CFEDC0DF9EC5}" type="slidenum">
              <a:rPr lang="zh-TW" altLang="en-US"/>
              <a:pPr>
                <a:defRPr/>
              </a:pPr>
              <a:t>‹#›</a:t>
            </a:fld>
            <a:endParaRPr lang="zh-TW" altLang="en-US"/>
          </a:p>
        </p:txBody>
      </p:sp>
    </p:spTree>
    <p:extLst>
      <p:ext uri="{BB962C8B-B14F-4D97-AF65-F5344CB8AC3E}">
        <p14:creationId xmlns:p14="http://schemas.microsoft.com/office/powerpoint/2010/main" val="2190866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A2E090-3C14-497B-86F3-289AEAA41AC5}"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ADCE87A-B53F-46DB-A6C8-8BFCE47B1E07}" type="slidenum">
              <a:rPr lang="zh-TW" altLang="en-US"/>
              <a:pPr>
                <a:defRPr/>
              </a:pPr>
              <a:t>‹#›</a:t>
            </a:fld>
            <a:endParaRPr lang="zh-TW" altLang="en-US"/>
          </a:p>
        </p:txBody>
      </p:sp>
    </p:spTree>
    <p:extLst>
      <p:ext uri="{BB962C8B-B14F-4D97-AF65-F5344CB8AC3E}">
        <p14:creationId xmlns:p14="http://schemas.microsoft.com/office/powerpoint/2010/main" val="1342188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8C7222C-061C-4B32-99F6-69EBD14C5EFC}"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A8B19FC-9952-4E4C-ACD3-49F14F28B93E}" type="slidenum">
              <a:rPr lang="zh-TW" altLang="en-US"/>
              <a:pPr>
                <a:defRPr/>
              </a:pPr>
              <a:t>‹#›</a:t>
            </a:fld>
            <a:endParaRPr lang="zh-TW" altLang="en-US"/>
          </a:p>
        </p:txBody>
      </p:sp>
    </p:spTree>
    <p:extLst>
      <p:ext uri="{BB962C8B-B14F-4D97-AF65-F5344CB8AC3E}">
        <p14:creationId xmlns:p14="http://schemas.microsoft.com/office/powerpoint/2010/main" val="377968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9F76B30-E415-4A41-9683-2D77CD80E005}" type="datetimeFigureOut">
              <a:rPr lang="zh-TW" altLang="en-US"/>
              <a:pPr>
                <a:defRPr/>
              </a:pPr>
              <a:t>2020/11/24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32297A5-CFE8-44B9-A0DF-FF6499528000}" type="slidenum">
              <a:rPr lang="zh-TW" altLang="en-US"/>
              <a:pPr>
                <a:defRPr/>
              </a:pPr>
              <a:t>‹#›</a:t>
            </a:fld>
            <a:endParaRPr lang="zh-TW" altLang="en-US"/>
          </a:p>
        </p:txBody>
      </p:sp>
    </p:spTree>
    <p:extLst>
      <p:ext uri="{BB962C8B-B14F-4D97-AF65-F5344CB8AC3E}">
        <p14:creationId xmlns:p14="http://schemas.microsoft.com/office/powerpoint/2010/main" val="3269798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0090B0BB-D45C-4091-8EA4-6EC0E149F8DC}" type="datetimeFigureOut">
              <a:rPr lang="zh-TW" altLang="en-US"/>
              <a:pPr>
                <a:defRPr/>
              </a:pPr>
              <a:t>2020/11/24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62E288F-9A15-4A3C-9F76-E04053FDCA8E}" type="slidenum">
              <a:rPr lang="zh-TW" altLang="en-US"/>
              <a:pPr>
                <a:defRPr/>
              </a:pPr>
              <a:t>‹#›</a:t>
            </a:fld>
            <a:endParaRPr lang="zh-TW" altLang="en-US"/>
          </a:p>
        </p:txBody>
      </p:sp>
    </p:spTree>
    <p:extLst>
      <p:ext uri="{BB962C8B-B14F-4D97-AF65-F5344CB8AC3E}">
        <p14:creationId xmlns:p14="http://schemas.microsoft.com/office/powerpoint/2010/main" val="2812437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68E4C12-D34C-433A-A19B-8ABAAE2270A2}"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D8648BD-0312-4263-B89D-646CB2F044DF}" type="slidenum">
              <a:rPr lang="zh-TW" altLang="en-US"/>
              <a:pPr>
                <a:defRPr/>
              </a:pPr>
              <a:t>‹#›</a:t>
            </a:fld>
            <a:endParaRPr lang="zh-TW" altLang="en-US"/>
          </a:p>
        </p:txBody>
      </p:sp>
    </p:spTree>
    <p:extLst>
      <p:ext uri="{BB962C8B-B14F-4D97-AF65-F5344CB8AC3E}">
        <p14:creationId xmlns:p14="http://schemas.microsoft.com/office/powerpoint/2010/main" val="1624264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FBF4ABB-B862-4C80-943E-C3F022F1E78E}" type="datetimeFigureOut">
              <a:rPr lang="zh-TW" altLang="en-US"/>
              <a:pPr>
                <a:defRPr/>
              </a:pPr>
              <a:t>2020/11/24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EBB93DD-438E-41B6-97A9-E3CC87798729}" type="slidenum">
              <a:rPr lang="zh-TW" altLang="en-US"/>
              <a:pPr>
                <a:defRPr/>
              </a:pPr>
              <a:t>‹#›</a:t>
            </a:fld>
            <a:endParaRPr lang="zh-TW" altLang="en-US"/>
          </a:p>
        </p:txBody>
      </p:sp>
    </p:spTree>
    <p:extLst>
      <p:ext uri="{BB962C8B-B14F-4D97-AF65-F5344CB8AC3E}">
        <p14:creationId xmlns:p14="http://schemas.microsoft.com/office/powerpoint/2010/main" val="1620534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E41FBC8-6926-4305-A7C2-59E1681CF31F}"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6B9A4EF-ED8C-405C-8EA9-0AF7B399A7CD}" type="slidenum">
              <a:rPr lang="zh-TW" altLang="en-US"/>
              <a:pPr>
                <a:defRPr/>
              </a:pPr>
              <a:t>‹#›</a:t>
            </a:fld>
            <a:endParaRPr lang="zh-TW" altLang="en-US"/>
          </a:p>
        </p:txBody>
      </p:sp>
    </p:spTree>
    <p:extLst>
      <p:ext uri="{BB962C8B-B14F-4D97-AF65-F5344CB8AC3E}">
        <p14:creationId xmlns:p14="http://schemas.microsoft.com/office/powerpoint/2010/main" val="3720416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B164990-4606-469B-99BB-65969AC7F48F}"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4DA28AC-9264-477D-86E0-4121253ACB94}" type="slidenum">
              <a:rPr lang="zh-TW" altLang="en-US"/>
              <a:pPr>
                <a:defRPr/>
              </a:pPr>
              <a:t>‹#›</a:t>
            </a:fld>
            <a:endParaRPr lang="zh-TW" altLang="en-US"/>
          </a:p>
        </p:txBody>
      </p:sp>
    </p:spTree>
    <p:extLst>
      <p:ext uri="{BB962C8B-B14F-4D97-AF65-F5344CB8AC3E}">
        <p14:creationId xmlns:p14="http://schemas.microsoft.com/office/powerpoint/2010/main" val="1175070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1AFB246-0A67-467D-92A2-873B4105F4E8}"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0399AC9-510E-463B-B643-C6F736BBCA9F}" type="slidenum">
              <a:rPr lang="zh-TW" altLang="en-US"/>
              <a:pPr>
                <a:defRPr/>
              </a:pPr>
              <a:t>‹#›</a:t>
            </a:fld>
            <a:endParaRPr lang="zh-TW" altLang="en-US"/>
          </a:p>
        </p:txBody>
      </p:sp>
    </p:spTree>
    <p:extLst>
      <p:ext uri="{BB962C8B-B14F-4D97-AF65-F5344CB8AC3E}">
        <p14:creationId xmlns:p14="http://schemas.microsoft.com/office/powerpoint/2010/main" val="3213627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402EF7B-D7B4-4D06-BC43-13DD56396842}" type="datetimeFigureOut">
              <a:rPr lang="zh-TW" altLang="en-US"/>
              <a:pPr>
                <a:defRPr/>
              </a:pPr>
              <a:t>2020/11/24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822883F-7258-49B7-8E9F-FC5535737DD0}" type="slidenum">
              <a:rPr lang="zh-TW" altLang="en-US"/>
              <a:pPr>
                <a:defRPr/>
              </a:pPr>
              <a:t>‹#›</a:t>
            </a:fld>
            <a:endParaRPr lang="zh-TW" altLang="en-US"/>
          </a:p>
        </p:txBody>
      </p:sp>
    </p:spTree>
    <p:extLst>
      <p:ext uri="{BB962C8B-B14F-4D97-AF65-F5344CB8AC3E}">
        <p14:creationId xmlns:p14="http://schemas.microsoft.com/office/powerpoint/2010/main" val="819214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0" name="Freeform 10"/>
            <p:cNvSpPr>
              <a:spLocks/>
            </p:cNvSpPr>
            <p:nvPr/>
          </p:nvSpPr>
          <p:spPr bwMode="hidden">
            <a:xfrm>
              <a:off x="-3905250" y="4294188"/>
              <a:ext cx="13011150"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fld id="{56BB8C27-6A53-48CE-A2FB-F7CAAA5706E4}" type="datetimeFigureOut">
              <a:rPr lang="zh-TW" altLang="en-US"/>
              <a:pPr>
                <a:defRPr/>
              </a:pPr>
              <a:t>2020/11/24</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smtClean="0"/>
            </a:lvl1pPr>
          </a:lstStyle>
          <a:p>
            <a:pPr>
              <a:defRPr/>
            </a:pPr>
            <a:fld id="{C134DE82-DA10-432C-8358-53BF4DA6985D}" type="slidenum">
              <a:rPr lang="zh-TW" altLang="en-US"/>
              <a:pPr>
                <a:defRPr/>
              </a:pPr>
              <a:t>‹#›</a:t>
            </a:fld>
            <a:endParaRPr lang="zh-TW" altLang="en-US"/>
          </a:p>
        </p:txBody>
      </p:sp>
    </p:spTree>
    <p:extLst>
      <p:ext uri="{BB962C8B-B14F-4D97-AF65-F5344CB8AC3E}">
        <p14:creationId xmlns:p14="http://schemas.microsoft.com/office/powerpoint/2010/main" val="2937602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fld id="{F92FF4DE-9DDE-43C0-A242-316D4C183F1E}" type="datetimeFigureOut">
              <a:rPr lang="zh-TW" altLang="en-US"/>
              <a:pPr>
                <a:defRPr/>
              </a:pPr>
              <a:t>2020/11/24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D148D8A-2B09-4C3A-8174-E8E3C69DB05B}" type="slidenum">
              <a:rPr lang="zh-TW" altLang="en-US"/>
              <a:pPr>
                <a:defRPr/>
              </a:pPr>
              <a:t>‹#›</a:t>
            </a:fld>
            <a:endParaRPr lang="zh-TW" altLang="en-US"/>
          </a:p>
        </p:txBody>
      </p:sp>
    </p:spTree>
    <p:extLst>
      <p:ext uri="{BB962C8B-B14F-4D97-AF65-F5344CB8AC3E}">
        <p14:creationId xmlns:p14="http://schemas.microsoft.com/office/powerpoint/2010/main" val="2842619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2426910 h 640"/>
              <a:gd name="T6" fmla="*/ 2147483646 w 2706"/>
              <a:gd name="T7" fmla="*/ 47345203 h 640"/>
              <a:gd name="T8" fmla="*/ 2147483646 w 2706"/>
              <a:gd name="T9" fmla="*/ 74755995 h 640"/>
              <a:gd name="T10" fmla="*/ 2147483646 w 2706"/>
              <a:gd name="T11" fmla="*/ 102165671 h 640"/>
              <a:gd name="T12" fmla="*/ 2147483646 w 2706"/>
              <a:gd name="T13" fmla="*/ 134560345 h 640"/>
              <a:gd name="T14" fmla="*/ 2147483646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6 w 2706"/>
              <a:gd name="T79" fmla="*/ 737588839 h 640"/>
              <a:gd name="T80" fmla="*/ 2147483646 w 2706"/>
              <a:gd name="T81" fmla="*/ 722637193 h 640"/>
              <a:gd name="T82" fmla="*/ 2147483646 w 2706"/>
              <a:gd name="T83" fmla="*/ 707686664 h 640"/>
              <a:gd name="T84" fmla="*/ 2147483646 w 2706"/>
              <a:gd name="T85" fmla="*/ 690243636 h 640"/>
              <a:gd name="T86" fmla="*/ 2147483646 w 2706"/>
              <a:gd name="T87" fmla="*/ 672800607 h 640"/>
              <a:gd name="T88" fmla="*/ 2147483646 w 2706"/>
              <a:gd name="T89" fmla="*/ 652866196 h 640"/>
              <a:gd name="T90" fmla="*/ 2147483646 w 2706"/>
              <a:gd name="T91" fmla="*/ 632930669 h 640"/>
              <a:gd name="T92" fmla="*/ 2147483646 w 2706"/>
              <a:gd name="T93" fmla="*/ 610503759 h 640"/>
              <a:gd name="T94" fmla="*/ 2147483646 w 2706"/>
              <a:gd name="T95" fmla="*/ 588077965 h 640"/>
              <a:gd name="T96" fmla="*/ 2147483646 w 2706"/>
              <a:gd name="T97" fmla="*/ 538240263 h 640"/>
              <a:gd name="T98" fmla="*/ 2147483646 w 2706"/>
              <a:gd name="T99" fmla="*/ 485911178 h 640"/>
              <a:gd name="T100" fmla="*/ 2147483646 w 2706"/>
              <a:gd name="T101" fmla="*/ 485911178 h 640"/>
              <a:gd name="T102" fmla="*/ 2147483646 w 2706"/>
              <a:gd name="T103" fmla="*/ 483419795 h 640"/>
              <a:gd name="T104" fmla="*/ 2147483646 w 2706"/>
              <a:gd name="T105" fmla="*/ 48341979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Freeform 18"/>
          <p:cNvSpPr>
            <a:spLocks/>
          </p:cNvSpPr>
          <p:nvPr/>
        </p:nvSpPr>
        <p:spPr bwMode="hidden">
          <a:xfrm>
            <a:off x="2619375" y="4075113"/>
            <a:ext cx="5545138" cy="850900"/>
          </a:xfrm>
          <a:custGeom>
            <a:avLst/>
            <a:gdLst>
              <a:gd name="T0" fmla="*/ 2147483646 w 5216"/>
              <a:gd name="T1" fmla="*/ 890318333 h 762"/>
              <a:gd name="T2" fmla="*/ 2147483646 w 5216"/>
              <a:gd name="T3" fmla="*/ 855403517 h 762"/>
              <a:gd name="T4" fmla="*/ 2147483646 w 5216"/>
              <a:gd name="T5" fmla="*/ 760636483 h 762"/>
              <a:gd name="T6" fmla="*/ 2147483646 w 5216"/>
              <a:gd name="T7" fmla="*/ 633448150 h 762"/>
              <a:gd name="T8" fmla="*/ 2147483646 w 5216"/>
              <a:gd name="T9" fmla="*/ 466356850 h 762"/>
              <a:gd name="T10" fmla="*/ 2147483646 w 5216"/>
              <a:gd name="T11" fmla="*/ 369095183 h 762"/>
              <a:gd name="T12" fmla="*/ 2147483646 w 5216"/>
              <a:gd name="T13" fmla="*/ 294278517 h 762"/>
              <a:gd name="T14" fmla="*/ 2147483646 w 5216"/>
              <a:gd name="T15" fmla="*/ 229438150 h 762"/>
              <a:gd name="T16" fmla="*/ 2147483646 w 5216"/>
              <a:gd name="T17" fmla="*/ 174571850 h 762"/>
              <a:gd name="T18" fmla="*/ 2147483646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6 w 5216"/>
              <a:gd name="T45" fmla="*/ 643423333 h 762"/>
              <a:gd name="T46" fmla="*/ 2147483646 w 5216"/>
              <a:gd name="T47" fmla="*/ 713251850 h 762"/>
              <a:gd name="T48" fmla="*/ 2147483646 w 5216"/>
              <a:gd name="T49" fmla="*/ 773105183 h 762"/>
              <a:gd name="T50" fmla="*/ 2147483646 w 5216"/>
              <a:gd name="T51" fmla="*/ 825476850 h 762"/>
              <a:gd name="T52" fmla="*/ 2147483646 w 5216"/>
              <a:gd name="T53" fmla="*/ 865379817 h 762"/>
              <a:gd name="T54" fmla="*/ 2147483646 w 5216"/>
              <a:gd name="T55" fmla="*/ 900293517 h 762"/>
              <a:gd name="T56" fmla="*/ 2147483646 w 5216"/>
              <a:gd name="T57" fmla="*/ 922738517 h 762"/>
              <a:gd name="T58" fmla="*/ 2147483646 w 5216"/>
              <a:gd name="T59" fmla="*/ 940196483 h 762"/>
              <a:gd name="T60" fmla="*/ 2147483646 w 5216"/>
              <a:gd name="T61" fmla="*/ 950171667 h 762"/>
              <a:gd name="T62" fmla="*/ 2147483646 w 5216"/>
              <a:gd name="T63" fmla="*/ 950171667 h 762"/>
              <a:gd name="T64" fmla="*/ 2147483646 w 5216"/>
              <a:gd name="T65" fmla="*/ 945183517 h 762"/>
              <a:gd name="T66" fmla="*/ 2147483646 w 5216"/>
              <a:gd name="T67" fmla="*/ 932714817 h 762"/>
              <a:gd name="T68" fmla="*/ 2147483646 w 5216"/>
              <a:gd name="T69" fmla="*/ 912763333 h 762"/>
              <a:gd name="T70" fmla="*/ 2147483646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6 w 5144"/>
              <a:gd name="T37" fmla="*/ 72272589 h 694"/>
              <a:gd name="T38" fmla="*/ 2147483646 w 5144"/>
              <a:gd name="T39" fmla="*/ 99687369 h 694"/>
              <a:gd name="T40" fmla="*/ 2147483646 w 5144"/>
              <a:gd name="T41" fmla="*/ 132085234 h 694"/>
              <a:gd name="T42" fmla="*/ 2147483646 w 5144"/>
              <a:gd name="T43" fmla="*/ 171959958 h 694"/>
              <a:gd name="T44" fmla="*/ 2147483646 w 5144"/>
              <a:gd name="T45" fmla="*/ 216818883 h 694"/>
              <a:gd name="T46" fmla="*/ 2147483646 w 5144"/>
              <a:gd name="T47" fmla="*/ 269154668 h 694"/>
              <a:gd name="T48" fmla="*/ 2147483646 w 5144"/>
              <a:gd name="T49" fmla="*/ 331458855 h 694"/>
              <a:gd name="T50" fmla="*/ 2147483646 w 5144"/>
              <a:gd name="T51" fmla="*/ 398747244 h 694"/>
              <a:gd name="T52" fmla="*/ 2147483646 w 5144"/>
              <a:gd name="T53" fmla="*/ 473512491 h 694"/>
              <a:gd name="T54" fmla="*/ 2147483646 w 5144"/>
              <a:gd name="T55" fmla="*/ 558247257 h 694"/>
              <a:gd name="T56" fmla="*/ 2147483646 w 5144"/>
              <a:gd name="T57" fmla="*/ 650456650 h 694"/>
              <a:gd name="T58" fmla="*/ 2147483646 w 5144"/>
              <a:gd name="T59" fmla="*/ 752636678 h 694"/>
              <a:gd name="T60" fmla="*/ 2147483646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6 w 3112"/>
              <a:gd name="T21" fmla="*/ 192224091 h 584"/>
              <a:gd name="T22" fmla="*/ 2147483646 w 3112"/>
              <a:gd name="T23" fmla="*/ 134806230 h 584"/>
              <a:gd name="T24" fmla="*/ 2147483646 w 3112"/>
              <a:gd name="T25" fmla="*/ 109841699 h 584"/>
              <a:gd name="T26" fmla="*/ 2147483646 w 3112"/>
              <a:gd name="T27" fmla="*/ 84878286 h 584"/>
              <a:gd name="T28" fmla="*/ 2147483646 w 3112"/>
              <a:gd name="T29" fmla="*/ 64906662 h 584"/>
              <a:gd name="T30" fmla="*/ 2147483646 w 3112"/>
              <a:gd name="T31" fmla="*/ 44935037 h 584"/>
              <a:gd name="T32" fmla="*/ 2147483646 w 3112"/>
              <a:gd name="T33" fmla="*/ 29957436 h 584"/>
              <a:gd name="T34" fmla="*/ 2147483646 w 3112"/>
              <a:gd name="T35" fmla="*/ 17474613 h 584"/>
              <a:gd name="T36" fmla="*/ 2147483646 w 3112"/>
              <a:gd name="T37" fmla="*/ 7488800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9" name="Freeform 10"/>
          <p:cNvSpPr>
            <a:spLocks/>
          </p:cNvSpPr>
          <p:nvPr/>
        </p:nvSpPr>
        <p:spPr bwMode="hidden">
          <a:xfrm>
            <a:off x="211138" y="4059238"/>
            <a:ext cx="8723312" cy="1328737"/>
          </a:xfrm>
          <a:custGeom>
            <a:avLst/>
            <a:gdLst>
              <a:gd name="T0" fmla="*/ 2147483646 w 8196"/>
              <a:gd name="T1" fmla="*/ 636203066 h 1192"/>
              <a:gd name="T2" fmla="*/ 2147483646 w 8196"/>
              <a:gd name="T3" fmla="*/ 708272557 h 1192"/>
              <a:gd name="T4" fmla="*/ 2147483646 w 8196"/>
              <a:gd name="T5" fmla="*/ 770402158 h 1192"/>
              <a:gd name="T6" fmla="*/ 2147483646 w 8196"/>
              <a:gd name="T7" fmla="*/ 827560144 h 1192"/>
              <a:gd name="T8" fmla="*/ 2147483646 w 8196"/>
              <a:gd name="T9" fmla="*/ 872293546 h 1192"/>
              <a:gd name="T10" fmla="*/ 2147483646 w 8196"/>
              <a:gd name="T11" fmla="*/ 907085945 h 1192"/>
              <a:gd name="T12" fmla="*/ 2147483646 w 8196"/>
              <a:gd name="T13" fmla="*/ 931937340 h 1192"/>
              <a:gd name="T14" fmla="*/ 2147483646 w 8196"/>
              <a:gd name="T15" fmla="*/ 946848846 h 1192"/>
              <a:gd name="T16" fmla="*/ 2147483646 w 8196"/>
              <a:gd name="T17" fmla="*/ 944363037 h 1192"/>
              <a:gd name="T18" fmla="*/ 2147483646 w 8196"/>
              <a:gd name="T19" fmla="*/ 931937340 h 1192"/>
              <a:gd name="T20" fmla="*/ 2147483646 w 8196"/>
              <a:gd name="T21" fmla="*/ 902115443 h 1192"/>
              <a:gd name="T22" fmla="*/ 2147483646 w 8196"/>
              <a:gd name="T23" fmla="*/ 857382041 h 1192"/>
              <a:gd name="T24" fmla="*/ 2147483646 w 8196"/>
              <a:gd name="T25" fmla="*/ 797738247 h 1192"/>
              <a:gd name="T26" fmla="*/ 2147483646 w 8196"/>
              <a:gd name="T27" fmla="*/ 718213560 h 1192"/>
              <a:gd name="T28" fmla="*/ 2147483646 w 8196"/>
              <a:gd name="T29" fmla="*/ 621291560 h 1192"/>
              <a:gd name="T30" fmla="*/ 2147483646 w 8196"/>
              <a:gd name="T31" fmla="*/ 504488666 h 1192"/>
              <a:gd name="T32" fmla="*/ 2147483646 w 8196"/>
              <a:gd name="T33" fmla="*/ 367804880 h 1192"/>
              <a:gd name="T34" fmla="*/ 2147483646 w 8196"/>
              <a:gd name="T35" fmla="*/ 298220083 h 1192"/>
              <a:gd name="T36" fmla="*/ 2147483646 w 8196"/>
              <a:gd name="T37" fmla="*/ 183901883 h 1192"/>
              <a:gd name="T38" fmla="*/ 2147483646 w 8196"/>
              <a:gd name="T39" fmla="*/ 101891388 h 1192"/>
              <a:gd name="T40" fmla="*/ 2147483646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6 w 8196"/>
              <a:gd name="T65" fmla="*/ 1481159409 h 1192"/>
              <a:gd name="T66" fmla="*/ 2147483646 w 8196"/>
              <a:gd name="T67" fmla="*/ 1473704213 h 1192"/>
              <a:gd name="T68" fmla="*/ 2147483646 w 8196"/>
              <a:gd name="T69" fmla="*/ 633717257 h 1192"/>
              <a:gd name="T70" fmla="*/ 2147483646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CB7CA082-5C71-483E-8DCD-602B44664E5D}" type="datetimeFigureOut">
              <a:rPr lang="zh-TW" altLang="en-US"/>
              <a:pPr>
                <a:defRPr/>
              </a:pPr>
              <a:t>2020/11/24</a:t>
            </a:fld>
            <a:endParaRPr lang="zh-TW" altLang="en-US"/>
          </a:p>
        </p:txBody>
      </p:sp>
      <p:sp>
        <p:nvSpPr>
          <p:cNvPr id="11" name="Footer Placeholder 4"/>
          <p:cNvSpPr>
            <a:spLocks noGrp="1"/>
          </p:cNvSpPr>
          <p:nvPr>
            <p:ph type="ftr" sz="quarter" idx="11"/>
          </p:nvPr>
        </p:nvSpPr>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p:txBody>
          <a:bodyPr/>
          <a:lstStyle>
            <a:lvl1pPr>
              <a:defRPr smtClean="0"/>
            </a:lvl1pPr>
          </a:lstStyle>
          <a:p>
            <a:pPr>
              <a:defRPr/>
            </a:pPr>
            <a:fld id="{0B497785-9F44-4104-991C-53B493CFAD28}" type="slidenum">
              <a:rPr lang="zh-TW" altLang="en-US"/>
              <a:pPr>
                <a:defRPr/>
              </a:pPr>
              <a:t>‹#›</a:t>
            </a:fld>
            <a:endParaRPr lang="zh-TW" altLang="en-US"/>
          </a:p>
        </p:txBody>
      </p:sp>
    </p:spTree>
    <p:extLst>
      <p:ext uri="{BB962C8B-B14F-4D97-AF65-F5344CB8AC3E}">
        <p14:creationId xmlns:p14="http://schemas.microsoft.com/office/powerpoint/2010/main" val="215717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621EC40-A40B-4A89-9AFB-2401BA54B3D0}" type="datetimeFigureOut">
              <a:rPr lang="zh-TW" altLang="en-US"/>
              <a:pPr>
                <a:defRPr/>
              </a:pPr>
              <a:t>2020/11/24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45AF434B-6EEC-4FDE-9FB1-34FE153491AD}" type="slidenum">
              <a:rPr lang="zh-TW" altLang="en-US"/>
              <a:pPr>
                <a:defRPr/>
              </a:pPr>
              <a:t>‹#›</a:t>
            </a:fld>
            <a:endParaRPr lang="zh-TW" altLang="en-US"/>
          </a:p>
        </p:txBody>
      </p:sp>
    </p:spTree>
    <p:extLst>
      <p:ext uri="{BB962C8B-B14F-4D97-AF65-F5344CB8AC3E}">
        <p14:creationId xmlns:p14="http://schemas.microsoft.com/office/powerpoint/2010/main" val="2822192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B1047B9B-2DCA-4D04-8CA6-94BD5E0239F5}" type="datetimeFigureOut">
              <a:rPr lang="zh-TW" altLang="en-US"/>
              <a:pPr>
                <a:defRPr/>
              </a:pPr>
              <a:t>2020/11/24</a:t>
            </a:fld>
            <a:endParaRPr lang="zh-TW" altLang="en-US"/>
          </a:p>
        </p:txBody>
      </p:sp>
      <p:sp>
        <p:nvSpPr>
          <p:cNvPr id="6" name="Footer Placeholder 4"/>
          <p:cNvSpPr>
            <a:spLocks noGrp="1"/>
          </p:cNvSpPr>
          <p:nvPr>
            <p:ph type="ftr" sz="quarter" idx="16"/>
          </p:nvPr>
        </p:nvSpPr>
        <p:spPr/>
        <p:txBody>
          <a:bodyPr/>
          <a:lstStyle>
            <a:lvl1pPr>
              <a:defRPr/>
            </a:lvl1pPr>
          </a:lstStyle>
          <a:p>
            <a:pPr>
              <a:defRPr/>
            </a:pPr>
            <a:endParaRPr lang="zh-TW" altLang="en-US"/>
          </a:p>
        </p:txBody>
      </p:sp>
      <p:sp>
        <p:nvSpPr>
          <p:cNvPr id="7" name="Slide Number Placeholder 5"/>
          <p:cNvSpPr>
            <a:spLocks noGrp="1"/>
          </p:cNvSpPr>
          <p:nvPr>
            <p:ph type="sldNum" sz="quarter" idx="17"/>
          </p:nvPr>
        </p:nvSpPr>
        <p:spPr/>
        <p:txBody>
          <a:bodyPr/>
          <a:lstStyle>
            <a:lvl1pPr>
              <a:defRPr/>
            </a:lvl1pPr>
          </a:lstStyle>
          <a:p>
            <a:pPr>
              <a:defRPr/>
            </a:pPr>
            <a:fld id="{D604F9B4-8D75-4397-BDD6-22F372303929}" type="slidenum">
              <a:rPr lang="zh-TW" altLang="en-US"/>
              <a:pPr>
                <a:defRPr/>
              </a:pPr>
              <a:t>‹#›</a:t>
            </a:fld>
            <a:endParaRPr lang="zh-TW" altLang="en-US"/>
          </a:p>
        </p:txBody>
      </p:sp>
    </p:spTree>
    <p:extLst>
      <p:ext uri="{BB962C8B-B14F-4D97-AF65-F5344CB8AC3E}">
        <p14:creationId xmlns:p14="http://schemas.microsoft.com/office/powerpoint/2010/main" val="36898530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CA9A6BB8-88F2-496A-8C89-A7A06517AB28}" type="datetimeFigureOut">
              <a:rPr lang="zh-TW" altLang="en-US"/>
              <a:pPr>
                <a:defRPr/>
              </a:pPr>
              <a:t>2020/11/24</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984552C0-AE8D-48FE-A0F0-434B20B2748E}" type="slidenum">
              <a:rPr lang="zh-TW" altLang="en-US"/>
              <a:pPr>
                <a:defRPr/>
              </a:pPr>
              <a:t>‹#›</a:t>
            </a:fld>
            <a:endParaRPr lang="zh-TW" altLang="en-US"/>
          </a:p>
        </p:txBody>
      </p:sp>
    </p:spTree>
    <p:extLst>
      <p:ext uri="{BB962C8B-B14F-4D97-AF65-F5344CB8AC3E}">
        <p14:creationId xmlns:p14="http://schemas.microsoft.com/office/powerpoint/2010/main" val="16288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B2CDAA99-096E-420B-914F-ECB938F11AE7}" type="datetimeFigureOut">
              <a:rPr lang="zh-TW" altLang="en-US"/>
              <a:pPr>
                <a:defRPr/>
              </a:pPr>
              <a:t>2020/11/24</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D4A9452F-F6E7-4306-A11C-739590AB798B}" type="slidenum">
              <a:rPr lang="zh-TW" altLang="en-US"/>
              <a:pPr>
                <a:defRPr/>
              </a:pPr>
              <a:t>‹#›</a:t>
            </a:fld>
            <a:endParaRPr lang="zh-TW" altLang="en-US"/>
          </a:p>
        </p:txBody>
      </p:sp>
    </p:spTree>
    <p:extLst>
      <p:ext uri="{BB962C8B-B14F-4D97-AF65-F5344CB8AC3E}">
        <p14:creationId xmlns:p14="http://schemas.microsoft.com/office/powerpoint/2010/main" val="2457451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5"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8" name="Freeform 10"/>
            <p:cNvSpPr>
              <a:spLocks/>
            </p:cNvSpPr>
            <p:nvPr/>
          </p:nvSpPr>
          <p:spPr bwMode="hidden">
            <a:xfrm>
              <a:off x="-3905251" y="4294188"/>
              <a:ext cx="13027839"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9" name="Date Placeholder 1"/>
          <p:cNvSpPr>
            <a:spLocks noGrp="1"/>
          </p:cNvSpPr>
          <p:nvPr>
            <p:ph type="dt" sz="half" idx="10"/>
          </p:nvPr>
        </p:nvSpPr>
        <p:spPr/>
        <p:txBody>
          <a:bodyPr/>
          <a:lstStyle>
            <a:lvl1pPr>
              <a:defRPr/>
            </a:lvl1pPr>
          </a:lstStyle>
          <a:p>
            <a:pPr>
              <a:defRPr/>
            </a:pPr>
            <a:fld id="{BD5C275F-26D6-465B-84F5-9D9872A200E4}" type="datetimeFigureOut">
              <a:rPr lang="zh-TW" altLang="en-US"/>
              <a:pPr>
                <a:defRPr/>
              </a:pPr>
              <a:t>2020/11/24</a:t>
            </a:fld>
            <a:endParaRPr lang="zh-TW" altLang="en-US"/>
          </a:p>
        </p:txBody>
      </p:sp>
      <p:sp>
        <p:nvSpPr>
          <p:cNvPr id="10" name="Footer Placeholder 2"/>
          <p:cNvSpPr>
            <a:spLocks noGrp="1"/>
          </p:cNvSpPr>
          <p:nvPr>
            <p:ph type="ftr" sz="quarter" idx="11"/>
          </p:nvPr>
        </p:nvSpPr>
        <p:spPr/>
        <p:txBody>
          <a:bodyPr/>
          <a:lstStyle>
            <a:lvl1pPr>
              <a:defRPr/>
            </a:lvl1pPr>
          </a:lstStyle>
          <a:p>
            <a:pPr>
              <a:defRPr/>
            </a:pPr>
            <a:endParaRPr lang="zh-TW" altLang="en-US"/>
          </a:p>
        </p:txBody>
      </p:sp>
      <p:sp>
        <p:nvSpPr>
          <p:cNvPr id="11" name="Slide Number Placeholder 3"/>
          <p:cNvSpPr>
            <a:spLocks noGrp="1"/>
          </p:cNvSpPr>
          <p:nvPr>
            <p:ph type="sldNum" sz="quarter" idx="12"/>
          </p:nvPr>
        </p:nvSpPr>
        <p:spPr/>
        <p:txBody>
          <a:bodyPr/>
          <a:lstStyle>
            <a:lvl1pPr>
              <a:defRPr smtClean="0"/>
            </a:lvl1pPr>
          </a:lstStyle>
          <a:p>
            <a:pPr>
              <a:defRPr/>
            </a:pPr>
            <a:fld id="{3353D2C7-D142-474D-B4F8-44882BD302E5}" type="slidenum">
              <a:rPr lang="zh-TW" altLang="en-US"/>
              <a:pPr>
                <a:defRPr/>
              </a:pPr>
              <a:t>‹#›</a:t>
            </a:fld>
            <a:endParaRPr lang="zh-TW" altLang="en-US"/>
          </a:p>
        </p:txBody>
      </p:sp>
    </p:spTree>
    <p:extLst>
      <p:ext uri="{BB962C8B-B14F-4D97-AF65-F5344CB8AC3E}">
        <p14:creationId xmlns:p14="http://schemas.microsoft.com/office/powerpoint/2010/main" val="2423710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1" name="Freeform 28"/>
            <p:cNvSpPr>
              <a:spLocks/>
            </p:cNvSpPr>
            <p:nvPr/>
          </p:nvSpPr>
          <p:spPr bwMode="hidden">
            <a:xfrm>
              <a:off x="-3905250" y="4294188"/>
              <a:ext cx="13011150"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5C6A93F8-21E1-4502-8756-818296A91E09}" type="datetimeFigureOut">
              <a:rPr lang="zh-TW" altLang="en-US"/>
              <a:pPr>
                <a:defRPr/>
              </a:pPr>
              <a:t>2020/11/24</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smtClean="0"/>
            </a:lvl1pPr>
          </a:lstStyle>
          <a:p>
            <a:pPr>
              <a:defRPr/>
            </a:pPr>
            <a:fld id="{4E8EAE0F-8C9A-4C8F-A611-151BD9650A30}" type="slidenum">
              <a:rPr lang="zh-TW" altLang="en-US"/>
              <a:pPr>
                <a:defRPr/>
              </a:pPr>
              <a:t>‹#›</a:t>
            </a:fld>
            <a:endParaRPr lang="zh-TW" altLang="en-US"/>
          </a:p>
        </p:txBody>
      </p:sp>
    </p:spTree>
    <p:extLst>
      <p:ext uri="{BB962C8B-B14F-4D97-AF65-F5344CB8AC3E}">
        <p14:creationId xmlns:p14="http://schemas.microsoft.com/office/powerpoint/2010/main" val="2304763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1" name="Freeform 10"/>
            <p:cNvSpPr>
              <a:spLocks/>
            </p:cNvSpPr>
            <p:nvPr/>
          </p:nvSpPr>
          <p:spPr bwMode="hidden">
            <a:xfrm>
              <a:off x="-3905250" y="4294188"/>
              <a:ext cx="13011150"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D6086305-68F6-4C10-A434-199073F5DB73}" type="datetimeFigureOut">
              <a:rPr lang="zh-TW" altLang="en-US"/>
              <a:pPr>
                <a:defRPr/>
              </a:pPr>
              <a:t>2020/11/24</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smtClean="0"/>
            </a:lvl1pPr>
          </a:lstStyle>
          <a:p>
            <a:pPr>
              <a:defRPr/>
            </a:pPr>
            <a:fld id="{FFA1B069-B9C6-431F-97C7-36E6300F25A0}" type="slidenum">
              <a:rPr lang="zh-TW" altLang="en-US"/>
              <a:pPr>
                <a:defRPr/>
              </a:pPr>
              <a:t>‹#›</a:t>
            </a:fld>
            <a:endParaRPr lang="zh-TW" altLang="en-US"/>
          </a:p>
        </p:txBody>
      </p:sp>
    </p:spTree>
    <p:extLst>
      <p:ext uri="{BB962C8B-B14F-4D97-AF65-F5344CB8AC3E}">
        <p14:creationId xmlns:p14="http://schemas.microsoft.com/office/powerpoint/2010/main" val="3592322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2768F0FD-E161-48D3-92F3-139ABEC1ACBA}" type="datetimeFigureOut">
              <a:rPr lang="zh-TW" altLang="en-US"/>
              <a:pPr>
                <a:defRPr/>
              </a:pPr>
              <a:t>2020/11/24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103B086-5EEE-4DA8-B3C5-D6B8683637EE}" type="slidenum">
              <a:rPr lang="zh-TW" altLang="en-US"/>
              <a:pPr>
                <a:defRPr/>
              </a:pPr>
              <a:t>‹#›</a:t>
            </a:fld>
            <a:endParaRPr lang="zh-TW" altLang="en-US"/>
          </a:p>
        </p:txBody>
      </p:sp>
    </p:spTree>
    <p:extLst>
      <p:ext uri="{BB962C8B-B14F-4D97-AF65-F5344CB8AC3E}">
        <p14:creationId xmlns:p14="http://schemas.microsoft.com/office/powerpoint/2010/main" val="370179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10" name="Freeform 19"/>
            <p:cNvSpPr>
              <a:spLocks/>
            </p:cNvSpPr>
            <p:nvPr/>
          </p:nvSpPr>
          <p:spPr bwMode="hidden">
            <a:xfrm>
              <a:off x="-3905250" y="4294188"/>
              <a:ext cx="13011150"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fld id="{232D0426-24BB-4590-B233-C49F86573A4B}" type="datetimeFigureOut">
              <a:rPr lang="zh-TW" altLang="en-US"/>
              <a:pPr>
                <a:defRPr/>
              </a:pPr>
              <a:t>2020/11/24</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smtClean="0"/>
            </a:lvl1pPr>
          </a:lstStyle>
          <a:p>
            <a:pPr>
              <a:defRPr/>
            </a:pPr>
            <a:fld id="{051D5868-A004-4343-9B75-F2FF9E31F0D2}" type="slidenum">
              <a:rPr lang="zh-TW" altLang="en-US"/>
              <a:pPr>
                <a:defRPr/>
              </a:pPr>
              <a:t>‹#›</a:t>
            </a:fld>
            <a:endParaRPr lang="zh-TW" altLang="en-US"/>
          </a:p>
        </p:txBody>
      </p:sp>
    </p:spTree>
    <p:extLst>
      <p:ext uri="{BB962C8B-B14F-4D97-AF65-F5344CB8AC3E}">
        <p14:creationId xmlns:p14="http://schemas.microsoft.com/office/powerpoint/2010/main" val="13142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8DA6A55-A8B5-430C-8A0A-DFE0A1924E8F}" type="datetimeFigureOut">
              <a:rPr lang="zh-TW" altLang="en-US"/>
              <a:pPr>
                <a:defRPr/>
              </a:pPr>
              <a:t>2020/11/24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B8A6218-9997-4158-81E4-96C1EE0BE3A1}" type="slidenum">
              <a:rPr lang="zh-TW" altLang="en-US"/>
              <a:pPr>
                <a:defRPr/>
              </a:pPr>
              <a:t>‹#›</a:t>
            </a:fld>
            <a:endParaRPr lang="zh-TW" altLang="en-US"/>
          </a:p>
        </p:txBody>
      </p:sp>
    </p:spTree>
    <p:extLst>
      <p:ext uri="{BB962C8B-B14F-4D97-AF65-F5344CB8AC3E}">
        <p14:creationId xmlns:p14="http://schemas.microsoft.com/office/powerpoint/2010/main" val="340223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B6493F4-F597-4F50-B6CF-D2B1DD0BBA90}"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0D9AF68-2CCC-495D-AD44-044733FC83B0}" type="slidenum">
              <a:rPr lang="zh-TW" altLang="en-US"/>
              <a:pPr>
                <a:defRPr/>
              </a:pPr>
              <a:t>‹#›</a:t>
            </a:fld>
            <a:endParaRPr lang="zh-TW" altLang="en-US"/>
          </a:p>
        </p:txBody>
      </p:sp>
    </p:spTree>
    <p:extLst>
      <p:ext uri="{BB962C8B-B14F-4D97-AF65-F5344CB8AC3E}">
        <p14:creationId xmlns:p14="http://schemas.microsoft.com/office/powerpoint/2010/main" val="399341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5C9DE54-2297-4AEE-9945-27D30BA3E319}" type="datetimeFigureOut">
              <a:rPr lang="zh-TW" altLang="en-US"/>
              <a:pPr>
                <a:defRPr/>
              </a:pPr>
              <a:t>2020/11/24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9A29EB9-EC9A-43B2-9829-4F90150933B5}" type="slidenum">
              <a:rPr lang="zh-TW" altLang="en-US"/>
              <a:pPr>
                <a:defRPr/>
              </a:pPr>
              <a:t>‹#›</a:t>
            </a:fld>
            <a:endParaRPr lang="zh-TW" altLang="en-US"/>
          </a:p>
        </p:txBody>
      </p:sp>
    </p:spTree>
    <p:extLst>
      <p:ext uri="{BB962C8B-B14F-4D97-AF65-F5344CB8AC3E}">
        <p14:creationId xmlns:p14="http://schemas.microsoft.com/office/powerpoint/2010/main" val="426448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67DDF686-58A5-4D78-BF87-0CD5E1200823}" type="datetimeFigureOut">
              <a:rPr lang="zh-TW" altLang="en-US"/>
              <a:pPr>
                <a:defRPr/>
              </a:pPr>
              <a:t>2020/11/24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C014F16-83F3-493E-A3B6-5430C9B3695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26660302-6B5B-4B15-BB21-462D2B305547}" type="datetimeFigureOut">
              <a:rPr lang="zh-TW" altLang="en-US"/>
              <a:pPr>
                <a:defRPr/>
              </a:pPr>
              <a:t>2020/11/24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2CC58D5-9AA1-46DB-8576-E9E4C9E823C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B1358CD3-C298-4645-A024-FAC5EEEAB692}" type="datetimeFigureOut">
              <a:rPr lang="zh-TW" altLang="en-US"/>
              <a:pPr>
                <a:defRPr/>
              </a:pPr>
              <a:t>2020/11/24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30D8423-0D33-423F-B7D5-9AB10E8DE3F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6EF95B6-C8C7-44FA-B683-288A51A950B8}" type="datetimeFigureOut">
              <a:rPr lang="zh-TW" altLang="en-US"/>
              <a:pPr>
                <a:defRPr/>
              </a:pPr>
              <a:t>2020/11/24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F3E3B38-9038-4EDC-BFA0-93BBCABFB7B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EE336F25-F2D5-499F-98E6-B541DA2CD862}" type="datetimeFigureOut">
              <a:rPr lang="zh-TW" altLang="en-US"/>
              <a:pPr>
                <a:defRPr/>
              </a:pPr>
              <a:t>2020/11/24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CBD0AD7-EB97-47CE-9690-07275127C19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147" name="Group 15"/>
          <p:cNvGrpSpPr>
            <a:grpSpLocks noChangeAspect="1"/>
          </p:cNvGrpSpPr>
          <p:nvPr/>
        </p:nvGrpSpPr>
        <p:grpSpPr bwMode="auto">
          <a:xfrm>
            <a:off x="211138" y="1679575"/>
            <a:ext cx="8723312" cy="1330325"/>
            <a:chOff x="-3905251" y="4294188"/>
            <a:chExt cx="13027839" cy="1892300"/>
          </a:xfrm>
        </p:grpSpPr>
        <p:sp>
          <p:nvSpPr>
            <p:cNvPr id="615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45362813 h 640"/>
                <a:gd name="T6" fmla="*/ 2147483646 w 2706"/>
                <a:gd name="T7" fmla="*/ 95765938 h 640"/>
                <a:gd name="T8" fmla="*/ 2147483646 w 2706"/>
                <a:gd name="T9" fmla="*/ 151209375 h 640"/>
                <a:gd name="T10" fmla="*/ 2147483646 w 2706"/>
                <a:gd name="T11" fmla="*/ 206652813 h 640"/>
                <a:gd name="T12" fmla="*/ 2147483646 w 2706"/>
                <a:gd name="T13" fmla="*/ 272176875 h 640"/>
                <a:gd name="T14" fmla="*/ 2147483646 w 2706"/>
                <a:gd name="T15" fmla="*/ 337700938 h 640"/>
                <a:gd name="T16" fmla="*/ 2147483646 w 2706"/>
                <a:gd name="T17" fmla="*/ 413305625 h 640"/>
                <a:gd name="T18" fmla="*/ 2147483646 w 2706"/>
                <a:gd name="T19" fmla="*/ 488910313 h 640"/>
                <a:gd name="T20" fmla="*/ 2147483646 w 2706"/>
                <a:gd name="T21" fmla="*/ 488910313 h 640"/>
                <a:gd name="T22" fmla="*/ 2147483646 w 2706"/>
                <a:gd name="T23" fmla="*/ 635079375 h 640"/>
                <a:gd name="T24" fmla="*/ 2147483646 w 2706"/>
                <a:gd name="T25" fmla="*/ 766127500 h 640"/>
                <a:gd name="T26" fmla="*/ 2147483646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6 w 2706"/>
                <a:gd name="T55" fmla="*/ 1592738750 h 640"/>
                <a:gd name="T56" fmla="*/ 2147483646 w 2706"/>
                <a:gd name="T57" fmla="*/ 1602819375 h 640"/>
                <a:gd name="T58" fmla="*/ 2147483646 w 2706"/>
                <a:gd name="T59" fmla="*/ 1607859688 h 640"/>
                <a:gd name="T60" fmla="*/ 2147483646 w 2706"/>
                <a:gd name="T61" fmla="*/ 1612900000 h 640"/>
                <a:gd name="T62" fmla="*/ 2147483646 w 2706"/>
                <a:gd name="T63" fmla="*/ 1612900000 h 640"/>
                <a:gd name="T64" fmla="*/ 2147483646 w 2706"/>
                <a:gd name="T65" fmla="*/ 1607859688 h 640"/>
                <a:gd name="T66" fmla="*/ 2147483646 w 2706"/>
                <a:gd name="T67" fmla="*/ 1602819375 h 640"/>
                <a:gd name="T68" fmla="*/ 2147483646 w 2706"/>
                <a:gd name="T69" fmla="*/ 1592738750 h 640"/>
                <a:gd name="T70" fmla="*/ 2147483646 w 2706"/>
                <a:gd name="T71" fmla="*/ 1577617813 h 640"/>
                <a:gd name="T72" fmla="*/ 2147483646 w 2706"/>
                <a:gd name="T73" fmla="*/ 1562496875 h 640"/>
                <a:gd name="T74" fmla="*/ 2147483646 w 2706"/>
                <a:gd name="T75" fmla="*/ 1542335625 h 640"/>
                <a:gd name="T76" fmla="*/ 2147483646 w 2706"/>
                <a:gd name="T77" fmla="*/ 1517134063 h 640"/>
                <a:gd name="T78" fmla="*/ 2147483646 w 2706"/>
                <a:gd name="T79" fmla="*/ 1491932500 h 640"/>
                <a:gd name="T80" fmla="*/ 2147483646 w 2706"/>
                <a:gd name="T81" fmla="*/ 1461690625 h 640"/>
                <a:gd name="T82" fmla="*/ 2147483646 w 2706"/>
                <a:gd name="T83" fmla="*/ 1431448750 h 640"/>
                <a:gd name="T84" fmla="*/ 2147483646 w 2706"/>
                <a:gd name="T85" fmla="*/ 1396166563 h 640"/>
                <a:gd name="T86" fmla="*/ 2147483646 w 2706"/>
                <a:gd name="T87" fmla="*/ 1360884375 h 640"/>
                <a:gd name="T88" fmla="*/ 2147483646 w 2706"/>
                <a:gd name="T89" fmla="*/ 1320561875 h 640"/>
                <a:gd name="T90" fmla="*/ 2147483646 w 2706"/>
                <a:gd name="T91" fmla="*/ 1280239375 h 640"/>
                <a:gd name="T92" fmla="*/ 2147483646 w 2706"/>
                <a:gd name="T93" fmla="*/ 1234876563 h 640"/>
                <a:gd name="T94" fmla="*/ 2147483646 w 2706"/>
                <a:gd name="T95" fmla="*/ 1189513750 h 640"/>
                <a:gd name="T96" fmla="*/ 2147483646 w 2706"/>
                <a:gd name="T97" fmla="*/ 1088707500 h 640"/>
                <a:gd name="T98" fmla="*/ 2147483646 w 2706"/>
                <a:gd name="T99" fmla="*/ 982860938 h 640"/>
                <a:gd name="T100" fmla="*/ 2147483646 w 2706"/>
                <a:gd name="T101" fmla="*/ 982860938 h 640"/>
                <a:gd name="T102" fmla="*/ 2147483646 w 2706"/>
                <a:gd name="T103" fmla="*/ 977820625 h 640"/>
                <a:gd name="T104" fmla="*/ 2147483646 w 2706"/>
                <a:gd name="T105" fmla="*/ 977820625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54" name="Freeform 18"/>
            <p:cNvSpPr>
              <a:spLocks/>
            </p:cNvSpPr>
            <p:nvPr/>
          </p:nvSpPr>
          <p:spPr bwMode="hidden">
            <a:xfrm>
              <a:off x="-309563" y="4318000"/>
              <a:ext cx="8280401" cy="1209675"/>
            </a:xfrm>
            <a:custGeom>
              <a:avLst/>
              <a:gdLst>
                <a:gd name="T0" fmla="*/ 2147483646 w 5216"/>
                <a:gd name="T1" fmla="*/ 1799391563 h 762"/>
                <a:gd name="T2" fmla="*/ 2147483646 w 5216"/>
                <a:gd name="T3" fmla="*/ 1728827188 h 762"/>
                <a:gd name="T4" fmla="*/ 2147483646 w 5216"/>
                <a:gd name="T5" fmla="*/ 1537295313 h 762"/>
                <a:gd name="T6" fmla="*/ 2147483646 w 5216"/>
                <a:gd name="T7" fmla="*/ 1280239375 h 762"/>
                <a:gd name="T8" fmla="*/ 2147483646 w 5216"/>
                <a:gd name="T9" fmla="*/ 942538438 h 762"/>
                <a:gd name="T10" fmla="*/ 2147483646 w 5216"/>
                <a:gd name="T11" fmla="*/ 745966250 h 762"/>
                <a:gd name="T12" fmla="*/ 2147483646 w 5216"/>
                <a:gd name="T13" fmla="*/ 594756875 h 762"/>
                <a:gd name="T14" fmla="*/ 2147483646 w 5216"/>
                <a:gd name="T15" fmla="*/ 463708750 h 762"/>
                <a:gd name="T16" fmla="*/ 2147483646 w 5216"/>
                <a:gd name="T17" fmla="*/ 352821875 h 762"/>
                <a:gd name="T18" fmla="*/ 2147483646 w 5216"/>
                <a:gd name="T19" fmla="*/ 257055938 h 762"/>
                <a:gd name="T20" fmla="*/ 2147483646 w 5216"/>
                <a:gd name="T21" fmla="*/ 181451250 h 762"/>
                <a:gd name="T22" fmla="*/ 2147483646 w 5216"/>
                <a:gd name="T23" fmla="*/ 70564375 h 762"/>
                <a:gd name="T24" fmla="*/ 2147483646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6 w 5216"/>
                <a:gd name="T39" fmla="*/ 529232813 h 762"/>
                <a:gd name="T40" fmla="*/ 2147483646 w 5216"/>
                <a:gd name="T41" fmla="*/ 745966250 h 762"/>
                <a:gd name="T42" fmla="*/ 2147483646 w 5216"/>
                <a:gd name="T43" fmla="*/ 952619063 h 762"/>
                <a:gd name="T44" fmla="*/ 2147483646 w 5216"/>
                <a:gd name="T45" fmla="*/ 1300400625 h 762"/>
                <a:gd name="T46" fmla="*/ 2147483646 w 5216"/>
                <a:gd name="T47" fmla="*/ 1441529375 h 762"/>
                <a:gd name="T48" fmla="*/ 2147483646 w 5216"/>
                <a:gd name="T49" fmla="*/ 1562496875 h 762"/>
                <a:gd name="T50" fmla="*/ 2147483646 w 5216"/>
                <a:gd name="T51" fmla="*/ 1668343438 h 762"/>
                <a:gd name="T52" fmla="*/ 2147483646 w 5216"/>
                <a:gd name="T53" fmla="*/ 1748988438 h 762"/>
                <a:gd name="T54" fmla="*/ 2147483646 w 5216"/>
                <a:gd name="T55" fmla="*/ 1819552813 h 762"/>
                <a:gd name="T56" fmla="*/ 2147483646 w 5216"/>
                <a:gd name="T57" fmla="*/ 1864915625 h 762"/>
                <a:gd name="T58" fmla="*/ 2147483646 w 5216"/>
                <a:gd name="T59" fmla="*/ 1900197813 h 762"/>
                <a:gd name="T60" fmla="*/ 2147483646 w 5216"/>
                <a:gd name="T61" fmla="*/ 1920359063 h 762"/>
                <a:gd name="T62" fmla="*/ 2147483646 w 5216"/>
                <a:gd name="T63" fmla="*/ 1920359063 h 762"/>
                <a:gd name="T64" fmla="*/ 2147483646 w 5216"/>
                <a:gd name="T65" fmla="*/ 1910278438 h 762"/>
                <a:gd name="T66" fmla="*/ 2147483646 w 5216"/>
                <a:gd name="T67" fmla="*/ 1885076875 h 762"/>
                <a:gd name="T68" fmla="*/ 2147483646 w 5216"/>
                <a:gd name="T69" fmla="*/ 1844754375 h 762"/>
                <a:gd name="T70" fmla="*/ 2147483646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155"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6 w 5144"/>
                <a:gd name="T25" fmla="*/ 0 h 694"/>
                <a:gd name="T26" fmla="*/ 2147483646 w 5144"/>
                <a:gd name="T27" fmla="*/ 5040313 h 694"/>
                <a:gd name="T28" fmla="*/ 2147483646 w 5144"/>
                <a:gd name="T29" fmla="*/ 15120938 h 694"/>
                <a:gd name="T30" fmla="*/ 2147483646 w 5144"/>
                <a:gd name="T31" fmla="*/ 35282188 h 694"/>
                <a:gd name="T32" fmla="*/ 2147483646 w 5144"/>
                <a:gd name="T33" fmla="*/ 60483750 h 694"/>
                <a:gd name="T34" fmla="*/ 2147483646 w 5144"/>
                <a:gd name="T35" fmla="*/ 100806250 h 694"/>
                <a:gd name="T36" fmla="*/ 2147483646 w 5144"/>
                <a:gd name="T37" fmla="*/ 146169063 h 694"/>
                <a:gd name="T38" fmla="*/ 2147483646 w 5144"/>
                <a:gd name="T39" fmla="*/ 201612500 h 694"/>
                <a:gd name="T40" fmla="*/ 2147483646 w 5144"/>
                <a:gd name="T41" fmla="*/ 267136563 h 694"/>
                <a:gd name="T42" fmla="*/ 2147483646 w 5144"/>
                <a:gd name="T43" fmla="*/ 347781563 h 694"/>
                <a:gd name="T44" fmla="*/ 2147483646 w 5144"/>
                <a:gd name="T45" fmla="*/ 438507188 h 694"/>
                <a:gd name="T46" fmla="*/ 2147483646 w 5144"/>
                <a:gd name="T47" fmla="*/ 544353750 h 694"/>
                <a:gd name="T48" fmla="*/ 2147483646 w 5144"/>
                <a:gd name="T49" fmla="*/ 670361563 h 694"/>
                <a:gd name="T50" fmla="*/ 2147483646 w 5144"/>
                <a:gd name="T51" fmla="*/ 806450000 h 694"/>
                <a:gd name="T52" fmla="*/ 2147483646 w 5144"/>
                <a:gd name="T53" fmla="*/ 957659375 h 694"/>
                <a:gd name="T54" fmla="*/ 2147483646 w 5144"/>
                <a:gd name="T55" fmla="*/ 1129030000 h 694"/>
                <a:gd name="T56" fmla="*/ 2147483646 w 5144"/>
                <a:gd name="T57" fmla="*/ 1315521563 h 694"/>
                <a:gd name="T58" fmla="*/ 2147483646 w 5144"/>
                <a:gd name="T59" fmla="*/ 1522174375 h 694"/>
                <a:gd name="T60" fmla="*/ 2147483646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56"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6 w 3112"/>
                <a:gd name="T13" fmla="*/ 907256250 h 584"/>
                <a:gd name="T14" fmla="*/ 2147483646 w 3112"/>
                <a:gd name="T15" fmla="*/ 771167813 h 584"/>
                <a:gd name="T16" fmla="*/ 2147483646 w 3112"/>
                <a:gd name="T17" fmla="*/ 640119688 h 584"/>
                <a:gd name="T18" fmla="*/ 2147483646 w 3112"/>
                <a:gd name="T19" fmla="*/ 509071563 h 584"/>
                <a:gd name="T20" fmla="*/ 2147483646 w 3112"/>
                <a:gd name="T21" fmla="*/ 388104063 h 584"/>
                <a:gd name="T22" fmla="*/ 2147483646 w 3112"/>
                <a:gd name="T23" fmla="*/ 272176875 h 584"/>
                <a:gd name="T24" fmla="*/ 2147483646 w 3112"/>
                <a:gd name="T25" fmla="*/ 221773750 h 584"/>
                <a:gd name="T26" fmla="*/ 2147483646 w 3112"/>
                <a:gd name="T27" fmla="*/ 171370625 h 584"/>
                <a:gd name="T28" fmla="*/ 2147483646 w 3112"/>
                <a:gd name="T29" fmla="*/ 131048125 h 584"/>
                <a:gd name="T30" fmla="*/ 2147483646 w 3112"/>
                <a:gd name="T31" fmla="*/ 90725625 h 584"/>
                <a:gd name="T32" fmla="*/ 2147483646 w 3112"/>
                <a:gd name="T33" fmla="*/ 60483750 h 584"/>
                <a:gd name="T34" fmla="*/ 2147483646 w 3112"/>
                <a:gd name="T35" fmla="*/ 35282188 h 584"/>
                <a:gd name="T36" fmla="*/ 2147483646 w 3112"/>
                <a:gd name="T37" fmla="*/ 15120938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useBgFill="1">
          <p:nvSpPr>
            <p:cNvPr id="6157" name="Freeform 10"/>
            <p:cNvSpPr>
              <a:spLocks/>
            </p:cNvSpPr>
            <p:nvPr/>
          </p:nvSpPr>
          <p:spPr bwMode="hidden">
            <a:xfrm>
              <a:off x="-3905251" y="4294188"/>
              <a:ext cx="13027839" cy="1892300"/>
            </a:xfrm>
            <a:custGeom>
              <a:avLst/>
              <a:gdLst>
                <a:gd name="T0" fmla="*/ 2147483646 w 8196"/>
                <a:gd name="T1" fmla="*/ 1290320000 h 1192"/>
                <a:gd name="T2" fmla="*/ 2147483646 w 8196"/>
                <a:gd name="T3" fmla="*/ 1436489063 h 1192"/>
                <a:gd name="T4" fmla="*/ 2147483646 w 8196"/>
                <a:gd name="T5" fmla="*/ 1562496875 h 1192"/>
                <a:gd name="T6" fmla="*/ 2147483646 w 8196"/>
                <a:gd name="T7" fmla="*/ 1678424063 h 1192"/>
                <a:gd name="T8" fmla="*/ 2147483646 w 8196"/>
                <a:gd name="T9" fmla="*/ 1769149688 h 1192"/>
                <a:gd name="T10" fmla="*/ 2147483646 w 8196"/>
                <a:gd name="T11" fmla="*/ 1839714063 h 1192"/>
                <a:gd name="T12" fmla="*/ 2147483646 w 8196"/>
                <a:gd name="T13" fmla="*/ 1890117188 h 1192"/>
                <a:gd name="T14" fmla="*/ 2147483646 w 8196"/>
                <a:gd name="T15" fmla="*/ 1920359063 h 1192"/>
                <a:gd name="T16" fmla="*/ 2147483646 w 8196"/>
                <a:gd name="T17" fmla="*/ 1915318750 h 1192"/>
                <a:gd name="T18" fmla="*/ 2147483646 w 8196"/>
                <a:gd name="T19" fmla="*/ 1890117188 h 1192"/>
                <a:gd name="T20" fmla="*/ 2147483646 w 8196"/>
                <a:gd name="T21" fmla="*/ 1829633438 h 1192"/>
                <a:gd name="T22" fmla="*/ 2147483646 w 8196"/>
                <a:gd name="T23" fmla="*/ 1738907813 h 1192"/>
                <a:gd name="T24" fmla="*/ 2147483646 w 8196"/>
                <a:gd name="T25" fmla="*/ 1617940313 h 1192"/>
                <a:gd name="T26" fmla="*/ 2147483646 w 8196"/>
                <a:gd name="T27" fmla="*/ 1456650313 h 1192"/>
                <a:gd name="T28" fmla="*/ 2147483646 w 8196"/>
                <a:gd name="T29" fmla="*/ 1260078125 h 1192"/>
                <a:gd name="T30" fmla="*/ 2147483646 w 8196"/>
                <a:gd name="T31" fmla="*/ 1023183438 h 1192"/>
                <a:gd name="T32" fmla="*/ 2147483646 w 8196"/>
                <a:gd name="T33" fmla="*/ 745966250 h 1192"/>
                <a:gd name="T34" fmla="*/ 2147483646 w 8196"/>
                <a:gd name="T35" fmla="*/ 604837500 h 1192"/>
                <a:gd name="T36" fmla="*/ 2147483646 w 8196"/>
                <a:gd name="T37" fmla="*/ 372983125 h 1192"/>
                <a:gd name="T38" fmla="*/ 2147483646 w 8196"/>
                <a:gd name="T39" fmla="*/ 206652813 h 1192"/>
                <a:gd name="T40" fmla="*/ 2147483646 w 8196"/>
                <a:gd name="T41" fmla="*/ 90725625 h 1192"/>
                <a:gd name="T42" fmla="*/ 2147483646 w 8196"/>
                <a:gd name="T43" fmla="*/ 25201563 h 1192"/>
                <a:gd name="T44" fmla="*/ 2147483646 w 8196"/>
                <a:gd name="T45" fmla="*/ 0 h 1192"/>
                <a:gd name="T46" fmla="*/ 2147483646 w 8196"/>
                <a:gd name="T47" fmla="*/ 10080625 h 1192"/>
                <a:gd name="T48" fmla="*/ 2147483646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6 w 8196"/>
                <a:gd name="T65" fmla="*/ 2147483646 h 1192"/>
                <a:gd name="T66" fmla="*/ 2147483646 w 8196"/>
                <a:gd name="T67" fmla="*/ 2147483646 h 1192"/>
                <a:gd name="T68" fmla="*/ 2147483646 w 8196"/>
                <a:gd name="T69" fmla="*/ 1285279688 h 1192"/>
                <a:gd name="T70" fmla="*/ 2147483646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14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defRPr>
            </a:lvl1pPr>
          </a:lstStyle>
          <a:p>
            <a:pPr>
              <a:defRPr/>
            </a:pPr>
            <a:fld id="{BC6DAE0A-C884-4ED2-A874-FFD28917589E}" type="datetimeFigureOut">
              <a:rPr lang="zh-TW" altLang="en-US"/>
              <a:pPr>
                <a:defRPr/>
              </a:pPr>
              <a:t>2020/11/24</a:t>
            </a:fld>
            <a:endParaRPr lang="zh-TW"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defRPr>
            </a:lvl1pPr>
          </a:lstStyle>
          <a:p>
            <a:pPr>
              <a:defRPr/>
            </a:pPr>
            <a:endParaRPr lang="zh-TW"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defRPr>
            </a:lvl1pPr>
          </a:lstStyle>
          <a:p>
            <a:pPr>
              <a:defRPr/>
            </a:pPr>
            <a:fld id="{059F5162-C9E3-41BC-9DB1-2505D0B852CC}" type="slidenum">
              <a:rPr lang="zh-TW" altLang="en-US"/>
              <a:pPr>
                <a:defRPr/>
              </a:pPr>
              <a:t>‹#›</a:t>
            </a:fld>
            <a:endParaRPr lang="zh-TW" altLang="en-US"/>
          </a:p>
        </p:txBody>
      </p:sp>
      <p:sp>
        <p:nvSpPr>
          <p:cNvPr id="615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Tree>
  </p:cSld>
  <p:clrMap bg1="lt1" tx1="dk1" bg2="lt2" tx2="dk2" accent1="accent1" accent2="accent2" accent3="accent3" accent4="accent4" accent5="accent5" accent6="accent6" hlink="hlink" folHlink="folHlink"/>
  <p:sldLayoutIdLst>
    <p:sldLayoutId id="2147484488" r:id="rId1"/>
    <p:sldLayoutId id="2147484483" r:id="rId2"/>
    <p:sldLayoutId id="2147484489" r:id="rId3"/>
    <p:sldLayoutId id="2147484484" r:id="rId4"/>
    <p:sldLayoutId id="2147484485" r:id="rId5"/>
    <p:sldLayoutId id="2147484486" r:id="rId6"/>
    <p:sldLayoutId id="2147484490" r:id="rId7"/>
    <p:sldLayoutId id="2147484491" r:id="rId8"/>
    <p:sldLayoutId id="2147484492" r:id="rId9"/>
    <p:sldLayoutId id="2147484487" r:id="rId10"/>
    <p:sldLayoutId id="2147484493"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標楷體" pitchFamily="65" charset="-120"/>
        </a:defRPr>
      </a:lvl2pPr>
      <a:lvl3pPr algn="ctr" rtl="0" eaLnBrk="0" fontAlgn="base" hangingPunct="0">
        <a:spcBef>
          <a:spcPct val="0"/>
        </a:spcBef>
        <a:spcAft>
          <a:spcPct val="0"/>
        </a:spcAft>
        <a:defRPr sz="4400">
          <a:solidFill>
            <a:srgbClr val="FFFFFF"/>
          </a:solidFill>
          <a:latin typeface="Candara" pitchFamily="34" charset="0"/>
          <a:ea typeface="標楷體" pitchFamily="65" charset="-120"/>
        </a:defRPr>
      </a:lvl3pPr>
      <a:lvl4pPr algn="ctr" rtl="0" eaLnBrk="0" fontAlgn="base" hangingPunct="0">
        <a:spcBef>
          <a:spcPct val="0"/>
        </a:spcBef>
        <a:spcAft>
          <a:spcPct val="0"/>
        </a:spcAft>
        <a:defRPr sz="4400">
          <a:solidFill>
            <a:srgbClr val="FFFFFF"/>
          </a:solidFill>
          <a:latin typeface="Candara" pitchFamily="34" charset="0"/>
          <a:ea typeface="標楷體" pitchFamily="65" charset="-120"/>
        </a:defRPr>
      </a:lvl4pPr>
      <a:lvl5pPr algn="ctr" rtl="0" eaLnBrk="0" fontAlgn="base" hangingPunct="0">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www.ilan-travel.com.tw/&amp;ei=rU92VbTTJYeA8gWLzILgAQ&amp;psig=AFQjCNHP9DwkCwhYdgr8XwCVQsLyP3JX8g&amp;ust=1433903384339364" TargetMode="External"/><Relationship Id="rId2" Type="http://schemas.openxmlformats.org/officeDocument/2006/relationships/notesSlide" Target="../notesSlides/notesSlide42.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w/url?sa=i&amp;rct=j&amp;q=&amp;esrc=s&amp;frm=1&amp;source=images&amp;cd=&amp;cad=rja&amp;uact=8&amp;ved=0CAcQjRw&amp;url=http://lib.ctcn.edu.tw/%E5%B0%88%E5%8D%80/speech/speech.htm&amp;ei=k0hxVdbQNNbf8AWb_4O4Cw&amp;psig=AFQjCNEsq34t2O9cO7S4fY99vZQaMaMNQA&amp;ust=1433573845774283" TargetMode="External"/><Relationship Id="rId2" Type="http://schemas.openxmlformats.org/officeDocument/2006/relationships/notesSlide" Target="../notesSlides/notesSlide43.xml"/><Relationship Id="rId1" Type="http://schemas.openxmlformats.org/officeDocument/2006/relationships/slideLayout" Target="../slideLayouts/slideLayout58.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2824163" y="4270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lang="zh-TW" altLang="zh-TW" sz="1800">
              <a:solidFill>
                <a:schemeClr val="tx1"/>
              </a:solidFill>
              <a:latin typeface="Arial" panose="020B0604020202020204" pitchFamily="34" charset="0"/>
              <a:ea typeface="新細明體" panose="02020500000000000000" pitchFamily="18" charset="-120"/>
            </a:endParaRPr>
          </a:p>
        </p:txBody>
      </p:sp>
      <p:sp>
        <p:nvSpPr>
          <p:cNvPr id="15363" name="Rectangle 19"/>
          <p:cNvSpPr>
            <a:spLocks noGrp="1" noChangeArrowheads="1"/>
          </p:cNvSpPr>
          <p:nvPr>
            <p:ph type="title"/>
          </p:nvPr>
        </p:nvSpPr>
        <p:spPr>
          <a:xfrm>
            <a:off x="1331913" y="3141663"/>
            <a:ext cx="6696075" cy="1366837"/>
          </a:xfrm>
        </p:spPr>
        <p:txBody>
          <a:bodyPr anchor="t"/>
          <a:lstStyle/>
          <a:p>
            <a:pPr eaLnBrk="1" hangingPunct="1">
              <a:lnSpc>
                <a:spcPct val="150000"/>
              </a:lnSpc>
              <a:tabLst>
                <a:tab pos="4038600" algn="l"/>
              </a:tabLst>
            </a:pPr>
            <a:r>
              <a:rPr lang="zh-TW" altLang="en-US" sz="4000" b="1" smtClean="0">
                <a:solidFill>
                  <a:srgbClr val="002060"/>
                </a:solidFill>
                <a:latin typeface="標楷體" panose="03000509000000000000" pitchFamily="65" charset="-120"/>
              </a:rPr>
              <a:t>政風室業務簡介暨法令宣導</a:t>
            </a:r>
            <a:endParaRPr lang="zh-TW" altLang="en-US" sz="2800" smtClean="0">
              <a:solidFill>
                <a:srgbClr val="002060"/>
              </a:solidFill>
            </a:endParaRPr>
          </a:p>
        </p:txBody>
      </p:sp>
      <p:sp>
        <p:nvSpPr>
          <p:cNvPr id="4" name="Rectangle 19"/>
          <p:cNvSpPr txBox="1">
            <a:spLocks noChangeArrowheads="1"/>
          </p:cNvSpPr>
          <p:nvPr/>
        </p:nvSpPr>
        <p:spPr bwMode="auto">
          <a:xfrm>
            <a:off x="1116013" y="1196975"/>
            <a:ext cx="6696075" cy="1439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eaLnBrk="1" hangingPunct="1">
              <a:lnSpc>
                <a:spcPct val="150000"/>
              </a:lnSpc>
              <a:tabLst>
                <a:tab pos="4038600" algn="l"/>
              </a:tabLst>
              <a:defRPr/>
            </a:pPr>
            <a:r>
              <a:rPr lang="zh-TW" altLang="en-US" sz="3200" kern="0" dirty="0" smtClean="0"/>
              <a:t>行政院原子能委員會核能研究所</a:t>
            </a:r>
            <a:endParaRPr lang="en-US" altLang="zh-TW" sz="3200" kern="0" dirty="0" smtClean="0"/>
          </a:p>
          <a:p>
            <a:pPr eaLnBrk="1" hangingPunct="1">
              <a:lnSpc>
                <a:spcPct val="150000"/>
              </a:lnSpc>
              <a:tabLst>
                <a:tab pos="4038600" algn="l"/>
              </a:tabLst>
              <a:defRPr/>
            </a:pPr>
            <a:r>
              <a:rPr lang="zh-TW" altLang="en-US" sz="3200" kern="0" dirty="0" smtClean="0"/>
              <a:t>新進人員講習  </a:t>
            </a:r>
          </a:p>
        </p:txBody>
      </p:sp>
      <p:sp>
        <p:nvSpPr>
          <p:cNvPr id="5" name="Rectangle 19"/>
          <p:cNvSpPr txBox="1">
            <a:spLocks noChangeArrowheads="1"/>
          </p:cNvSpPr>
          <p:nvPr/>
        </p:nvSpPr>
        <p:spPr bwMode="auto">
          <a:xfrm>
            <a:off x="1485900" y="5300663"/>
            <a:ext cx="669607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eaLnBrk="1" hangingPunct="1">
              <a:lnSpc>
                <a:spcPct val="150000"/>
              </a:lnSpc>
              <a:tabLst>
                <a:tab pos="4038600" algn="l"/>
              </a:tabLst>
              <a:defRPr/>
            </a:pPr>
            <a:r>
              <a:rPr lang="zh-TW" altLang="en-US" sz="2400" kern="0" dirty="0" smtClean="0">
                <a:latin typeface="標楷體" pitchFamily="65" charset="-120"/>
              </a:rPr>
              <a:t>簡報人</a:t>
            </a:r>
            <a:r>
              <a:rPr lang="en-US" altLang="zh-TW" sz="2400" kern="0" dirty="0" smtClean="0">
                <a:latin typeface="標楷體" pitchFamily="65" charset="-120"/>
              </a:rPr>
              <a:t>:</a:t>
            </a:r>
            <a:r>
              <a:rPr lang="zh-TW" altLang="en-US" sz="2400" kern="0" dirty="0" smtClean="0">
                <a:latin typeface="標楷體" pitchFamily="65" charset="-120"/>
              </a:rPr>
              <a:t>政風室科長羅國威</a:t>
            </a:r>
            <a:endParaRPr lang="en-US" altLang="zh-TW" sz="2400" kern="0" dirty="0" smtClean="0">
              <a:latin typeface="標楷體" pitchFamily="65" charset="-120"/>
            </a:endParaRPr>
          </a:p>
          <a:p>
            <a:pPr eaLnBrk="1" hangingPunct="1">
              <a:lnSpc>
                <a:spcPct val="150000"/>
              </a:lnSpc>
              <a:tabLst>
                <a:tab pos="4038600" algn="l"/>
              </a:tabLst>
              <a:defRPr/>
            </a:pPr>
            <a:r>
              <a:rPr lang="en-US" altLang="zh-TW" sz="2400" kern="0" dirty="0" smtClean="0">
                <a:latin typeface="標楷體" pitchFamily="65" charset="-120"/>
              </a:rPr>
              <a:t>110</a:t>
            </a:r>
            <a:r>
              <a:rPr lang="zh-TW" altLang="en-US" sz="2400" kern="0" dirty="0" smtClean="0">
                <a:latin typeface="標楷體" pitchFamily="65" charset="-120"/>
              </a:rPr>
              <a:t>年</a:t>
            </a:r>
            <a:r>
              <a:rPr lang="en-US" altLang="zh-TW" sz="2400" kern="0" dirty="0" smtClean="0">
                <a:latin typeface="標楷體" pitchFamily="65" charset="-120"/>
              </a:rPr>
              <a:t>11</a:t>
            </a:r>
            <a:r>
              <a:rPr lang="zh-TW" altLang="en-US" sz="2400" kern="0" dirty="0" smtClean="0">
                <a:latin typeface="標楷體" pitchFamily="65" charset="-120"/>
              </a:rPr>
              <a:t>月</a:t>
            </a:r>
            <a:r>
              <a:rPr lang="en-US" altLang="zh-TW" sz="2400" kern="0" smtClean="0">
                <a:latin typeface="標楷體" pitchFamily="65" charset="-120"/>
              </a:rPr>
              <a:t>25</a:t>
            </a:r>
            <a:r>
              <a:rPr lang="zh-TW" altLang="en-US" sz="2400" kern="0" smtClean="0">
                <a:latin typeface="標楷體" pitchFamily="65" charset="-120"/>
              </a:rPr>
              <a:t>日</a:t>
            </a:r>
            <a:endParaRPr lang="zh-TW" altLang="en-US" sz="2400" kern="0" dirty="0" smtClean="0"/>
          </a:p>
        </p:txBody>
      </p:sp>
      <p:pic>
        <p:nvPicPr>
          <p:cNvPr id="15366"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200025"/>
            <a:ext cx="2590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5800" y="1773238"/>
            <a:ext cx="7772400" cy="48958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47500" lnSpcReduction="20000"/>
          </a:bodyPr>
          <a:lstStyle/>
          <a:p>
            <a:pPr lvl="1" indent="-274320" eaLnBrk="1" fontAlgn="auto" hangingPunct="1">
              <a:lnSpc>
                <a:spcPct val="90000"/>
              </a:lnSpc>
              <a:spcAft>
                <a:spcPts val="0"/>
              </a:spcAft>
              <a:buFontTx/>
              <a:buNone/>
              <a:defRPr/>
            </a:pPr>
            <a:r>
              <a:rPr lang="zh-TW" altLang="en-US" sz="4500" b="1" dirty="0" smtClean="0">
                <a:latin typeface="標楷體" pitchFamily="65" charset="-120"/>
              </a:rPr>
              <a:t>一、預防工作 ：     </a:t>
            </a:r>
            <a:endParaRPr lang="en-US" altLang="zh-TW" sz="4500" b="1" dirty="0" smtClean="0">
              <a:latin typeface="標楷體" pitchFamily="65" charset="-120"/>
            </a:endParaRPr>
          </a:p>
          <a:p>
            <a:pPr lvl="1" indent="-274320" eaLnBrk="1" fontAlgn="auto" hangingPunct="1">
              <a:lnSpc>
                <a:spcPct val="90000"/>
              </a:lnSpc>
              <a:spcAft>
                <a:spcPts val="0"/>
              </a:spcAft>
              <a:buFontTx/>
              <a:buNone/>
              <a:defRPr/>
            </a:pPr>
            <a:endParaRPr lang="en-US" altLang="zh-TW" sz="4500" dirty="0" smtClean="0">
              <a:latin typeface="標楷體" pitchFamily="65" charset="-120"/>
            </a:endParaRPr>
          </a:p>
          <a:p>
            <a:pPr lvl="1" indent="-274320" eaLnBrk="1" fontAlgn="auto" hangingPunct="1">
              <a:lnSpc>
                <a:spcPct val="90000"/>
              </a:lnSpc>
              <a:spcAft>
                <a:spcPts val="0"/>
              </a:spcAft>
              <a:buFontTx/>
              <a:buNone/>
              <a:defRPr/>
            </a:pPr>
            <a:r>
              <a:rPr lang="en-US" altLang="zh-TW" sz="4500" dirty="0" smtClean="0">
                <a:latin typeface="標楷體" pitchFamily="65" charset="-120"/>
              </a:rPr>
              <a:t>109</a:t>
            </a:r>
            <a:r>
              <a:rPr lang="zh-TW" altLang="en-US" sz="4500" dirty="0" smtClean="0">
                <a:latin typeface="標楷體" pitchFamily="65" charset="-120"/>
              </a:rPr>
              <a:t>年度核研所政風室辦理之政風預防工作</a:t>
            </a:r>
            <a:r>
              <a:rPr lang="en-US" altLang="zh-TW" sz="4500" dirty="0" smtClean="0">
                <a:latin typeface="標楷體" pitchFamily="65" charset="-120"/>
              </a:rPr>
              <a:t>:</a:t>
            </a: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年度「提升廉政、振興經濟」社會參與活動。</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年度員工廉政教育訓練。</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年度廉政問卷調查。</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辦理本所採購案件專案稽核。</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辦理本所</a:t>
            </a:r>
            <a:r>
              <a:rPr lang="en-US" altLang="zh-TW" sz="4500" dirty="0" smtClean="0">
                <a:latin typeface="標楷體" pitchFamily="65" charset="-120"/>
              </a:rPr>
              <a:t>109</a:t>
            </a:r>
            <a:r>
              <a:rPr lang="zh-TW" altLang="en-US" sz="4500" dirty="0" smtClean="0">
                <a:latin typeface="標楷體" pitchFamily="65" charset="-120"/>
              </a:rPr>
              <a:t>年廉政會報。</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辦理預警案件。</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r>
              <a:rPr lang="zh-TW" altLang="en-US" sz="4500" dirty="0" smtClean="0">
                <a:latin typeface="標楷體" pitchFamily="65" charset="-120"/>
              </a:rPr>
              <a:t>本所</a:t>
            </a:r>
            <a:r>
              <a:rPr lang="en-US" altLang="zh-TW" sz="4500" dirty="0" smtClean="0">
                <a:latin typeface="標楷體" pitchFamily="65" charset="-120"/>
              </a:rPr>
              <a:t>10</a:t>
            </a:r>
            <a:r>
              <a:rPr lang="zh-TW" altLang="en-US" sz="4500" dirty="0" smtClean="0">
                <a:latin typeface="標楷體" pitchFamily="65" charset="-120"/>
              </a:rPr>
              <a:t>萬元以上採購監辦驗收事項。</a:t>
            </a: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45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31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24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en-US" altLang="zh-TW" sz="2400" dirty="0" smtClean="0">
              <a:latin typeface="標楷體" pitchFamily="65" charset="-120"/>
            </a:endParaRPr>
          </a:p>
          <a:p>
            <a:pPr lvl="1" indent="-274320" eaLnBrk="1" fontAlgn="auto" hangingPunct="1">
              <a:lnSpc>
                <a:spcPct val="90000"/>
              </a:lnSpc>
              <a:spcAft>
                <a:spcPts val="0"/>
              </a:spcAft>
              <a:buFont typeface="Wingdings" pitchFamily="2" charset="2"/>
              <a:buChar char="u"/>
              <a:defRPr/>
            </a:pPr>
            <a:endParaRPr lang="zh-TW" altLang="en-US" sz="2400" dirty="0" smtClean="0">
              <a:latin typeface="標楷體" pitchFamily="65" charset="-120"/>
            </a:endParaRPr>
          </a:p>
          <a:p>
            <a:pPr lvl="1" indent="-274320" eaLnBrk="1" fontAlgn="auto" hangingPunct="1">
              <a:lnSpc>
                <a:spcPct val="90000"/>
              </a:lnSpc>
              <a:spcAft>
                <a:spcPts val="0"/>
              </a:spcAft>
              <a:buFontTx/>
              <a:buNone/>
              <a:defRPr/>
            </a:pPr>
            <a:r>
              <a:rPr lang="zh-TW" altLang="en-US" sz="2400" dirty="0" smtClean="0">
                <a:latin typeface="標楷體" pitchFamily="65" charset="-120"/>
              </a:rPr>
              <a:t> </a:t>
            </a:r>
            <a:endParaRPr lang="en-US" altLang="zh-TW" sz="2400" dirty="0" smtClean="0">
              <a:latin typeface="標楷體" pitchFamily="65" charset="-120"/>
            </a:endParaRPr>
          </a:p>
        </p:txBody>
      </p:sp>
      <p:sp>
        <p:nvSpPr>
          <p:cNvPr id="22530" name="Rectangle 2"/>
          <p:cNvSpPr>
            <a:spLocks noGrp="1" noChangeArrowheads="1"/>
          </p:cNvSpPr>
          <p:nvPr>
            <p:ph type="title"/>
          </p:nvPr>
        </p:nvSpPr>
        <p:spPr>
          <a:xfrm>
            <a:off x="53975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(3/5)</a:t>
            </a:r>
            <a:endParaRPr lang="zh-TW" altLang="en-US" sz="4000" b="1" dirty="0" smtClean="0">
              <a:latin typeface="標楷體" pitchFamily="65" charset="-120"/>
            </a:endParaRPr>
          </a:p>
        </p:txBody>
      </p:sp>
      <p:sp>
        <p:nvSpPr>
          <p:cNvPr id="33796"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2A2CA78-9E86-468D-A237-1C9099EB1BE3}"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10</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algn="just" eaLnBrk="1" fontAlgn="auto" hangingPunct="1">
              <a:lnSpc>
                <a:spcPct val="90000"/>
              </a:lnSpc>
              <a:spcAft>
                <a:spcPts val="0"/>
              </a:spcAft>
              <a:buFontTx/>
              <a:buNone/>
              <a:defRPr/>
            </a:pPr>
            <a:r>
              <a:rPr lang="zh-TW" altLang="en-US" sz="2400" b="1" dirty="0" smtClean="0">
                <a:latin typeface="標楷體" panose="03000509000000000000" pitchFamily="65" charset="-120"/>
              </a:rPr>
              <a:t>二、發掘貪瀆不法事項 ：</a:t>
            </a:r>
            <a:endParaRPr lang="en-US" altLang="zh-TW" sz="2400" b="1" dirty="0" smtClean="0">
              <a:latin typeface="標楷體" panose="03000509000000000000" pitchFamily="65" charset="-120"/>
            </a:endParaRPr>
          </a:p>
          <a:p>
            <a:pPr marL="1044000" lvl="1" indent="0" algn="just" eaLnBrk="1" fontAlgn="auto" hangingPunct="1">
              <a:lnSpc>
                <a:spcPct val="90000"/>
              </a:lnSpc>
              <a:spcAft>
                <a:spcPts val="0"/>
              </a:spcAft>
              <a:buFontTx/>
              <a:buNone/>
              <a:defRPr/>
            </a:pPr>
            <a:r>
              <a:rPr lang="zh-TW" altLang="en-US" sz="2400" dirty="0" smtClean="0">
                <a:latin typeface="標楷體" panose="03000509000000000000" pitchFamily="65" charset="-120"/>
              </a:rPr>
              <a:t>依據「獎勵保護檢舉貪污瀆職辦法」，鼓勵民眾檢舉貪瀆不法，最高獎金一千萬，對檢舉人身分注意保密，以結合民眾力量發掘機關不法情事，並針對機關易滋弊端業務，積極瞭解有無違常異狀，深入查察問題所在，發掘貪瀆不法資料，並依「刑懲並行」原則，推動「刑事」肅貪，追究刑事行政責任，另加強行政肅貪，及時追究行政責任，對未構成貪瀆犯罪而涉有行政疏失或違反法規，追究懲戒或懲處責任，以有效嚇阻貪瀆發生。</a:t>
            </a:r>
            <a:endParaRPr lang="zh-TW" altLang="en-US" sz="2400" dirty="0" smtClean="0"/>
          </a:p>
        </p:txBody>
      </p:sp>
      <p:sp>
        <p:nvSpPr>
          <p:cNvPr id="23554"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(4/5)</a:t>
            </a:r>
            <a:endParaRPr lang="zh-TW" altLang="en-US" sz="4000" b="1" dirty="0" smtClean="0">
              <a:latin typeface="標楷體" pitchFamily="65" charset="-120"/>
            </a:endParaRPr>
          </a:p>
        </p:txBody>
      </p:sp>
      <p:sp>
        <p:nvSpPr>
          <p:cNvPr id="35844" name="Text Box 1028"/>
          <p:cNvSpPr txBox="1">
            <a:spLocks noChangeArrowheads="1"/>
          </p:cNvSpPr>
          <p:nvPr/>
        </p:nvSpPr>
        <p:spPr bwMode="auto">
          <a:xfrm>
            <a:off x="4211638" y="6092825"/>
            <a:ext cx="12239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C1D8102E-92C2-4C81-9A0A-630C90B58D1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eaLnBrk="1" fontAlgn="auto" hangingPunct="1">
              <a:spcAft>
                <a:spcPts val="0"/>
              </a:spcAft>
              <a:buFontTx/>
              <a:buNone/>
              <a:defRPr/>
            </a:pPr>
            <a:r>
              <a:rPr lang="zh-TW" altLang="en-US" sz="2400" b="1" dirty="0" smtClean="0">
                <a:latin typeface="標楷體" pitchFamily="65" charset="-120"/>
              </a:rPr>
              <a:t>四、公務機密維護事項</a:t>
            </a:r>
            <a:r>
              <a:rPr lang="zh-TW" altLang="en-US" sz="2400" b="1" dirty="0" smtClean="0">
                <a:solidFill>
                  <a:srgbClr val="FFFF00"/>
                </a:solidFill>
                <a:latin typeface="標楷體" pitchFamily="65" charset="-120"/>
              </a:rPr>
              <a:t> </a:t>
            </a:r>
            <a:r>
              <a:rPr lang="zh-TW" altLang="en-US" sz="2400" b="1" dirty="0" smtClean="0">
                <a:latin typeface="標楷體" pitchFamily="65" charset="-120"/>
              </a:rPr>
              <a:t>：</a:t>
            </a:r>
          </a:p>
          <a:p>
            <a:pPr lvl="2" eaLnBrk="1" fontAlgn="auto" hangingPunct="1">
              <a:spcAft>
                <a:spcPts val="0"/>
              </a:spcAft>
              <a:buFont typeface="Wingdings" pitchFamily="2" charset="2"/>
              <a:buChar char="Ø"/>
              <a:defRPr/>
            </a:pPr>
            <a:r>
              <a:rPr lang="zh-TW" altLang="en-US" dirty="0" smtClean="0">
                <a:latin typeface="標楷體" pitchFamily="65" charset="-120"/>
              </a:rPr>
              <a:t>訂定本所公務機密維護規定</a:t>
            </a:r>
          </a:p>
          <a:p>
            <a:pPr lvl="2" eaLnBrk="1" fontAlgn="auto" hangingPunct="1">
              <a:spcAft>
                <a:spcPts val="0"/>
              </a:spcAft>
              <a:buFont typeface="Wingdings" pitchFamily="2" charset="2"/>
              <a:buChar char="Ø"/>
              <a:defRPr/>
            </a:pPr>
            <a:r>
              <a:rPr lang="zh-TW" altLang="en-US" dirty="0" smtClean="0">
                <a:latin typeface="標楷體" pitchFamily="65" charset="-120"/>
              </a:rPr>
              <a:t>公務機密維護宣導及查察</a:t>
            </a:r>
          </a:p>
          <a:p>
            <a:pPr lvl="2" eaLnBrk="1" fontAlgn="auto" hangingPunct="1">
              <a:spcAft>
                <a:spcPts val="0"/>
              </a:spcAft>
              <a:buFont typeface="Wingdings" pitchFamily="2" charset="2"/>
              <a:buChar char="Ø"/>
              <a:defRPr/>
            </a:pPr>
            <a:r>
              <a:rPr lang="zh-TW" altLang="en-US" dirty="0" smtClean="0">
                <a:latin typeface="標楷體" pitchFamily="65" charset="-120"/>
              </a:rPr>
              <a:t>處理洩密案件</a:t>
            </a:r>
          </a:p>
          <a:p>
            <a:pPr lvl="1" indent="-274320" eaLnBrk="1" fontAlgn="auto" hangingPunct="1">
              <a:spcAft>
                <a:spcPts val="0"/>
              </a:spcAft>
              <a:buFontTx/>
              <a:buNone/>
              <a:defRPr/>
            </a:pPr>
            <a:r>
              <a:rPr lang="zh-TW" altLang="en-US" sz="2400" b="1" dirty="0" smtClean="0">
                <a:latin typeface="標楷體" pitchFamily="65" charset="-120"/>
              </a:rPr>
              <a:t>五、機關安全維護事項 ：</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本機關危安事件之蒐報及預防事項</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協助處理陳情請願事項</a:t>
            </a:r>
          </a:p>
          <a:p>
            <a:pPr marL="1144800" lvl="1" indent="-274320" eaLnBrk="1" fontAlgn="auto" hangingPunct="1">
              <a:spcAft>
                <a:spcPts val="0"/>
              </a:spcAft>
              <a:buFontTx/>
              <a:buNone/>
              <a:defRPr/>
            </a:pPr>
            <a:r>
              <a:rPr lang="en-US" altLang="zh-TW" sz="2400" dirty="0" smtClean="0">
                <a:latin typeface="標楷體" pitchFamily="65" charset="-120"/>
              </a:rPr>
              <a:t>‧</a:t>
            </a:r>
            <a:r>
              <a:rPr lang="zh-TW" altLang="en-US" sz="2400" dirty="0" smtClean="0">
                <a:latin typeface="標楷體" pitchFamily="65" charset="-120"/>
              </a:rPr>
              <a:t>機關安全維護宣導及預防措施檢查</a:t>
            </a:r>
            <a:endParaRPr lang="zh-TW" altLang="en-US" sz="2400" dirty="0" smtClean="0"/>
          </a:p>
        </p:txBody>
      </p:sp>
      <p:sp>
        <p:nvSpPr>
          <p:cNvPr id="2560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(5/5)</a:t>
            </a:r>
            <a:endParaRPr lang="zh-TW" altLang="en-US" sz="4000" b="1" dirty="0" smtClean="0">
              <a:latin typeface="標楷體" pitchFamily="65" charset="-120"/>
            </a:endParaRPr>
          </a:p>
        </p:txBody>
      </p:sp>
      <p:sp>
        <p:nvSpPr>
          <p:cNvPr id="3789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ED9FF72-0D32-4183-A0C8-7E2DC8C111F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b="1" smtClean="0">
                <a:latin typeface="標楷體" panose="03000509000000000000" pitchFamily="65" charset="-120"/>
              </a:rPr>
              <a:t>核心價值</a:t>
            </a:r>
            <a:r>
              <a:rPr lang="en-US" altLang="zh-TW" b="1" smtClean="0">
                <a:latin typeface="標楷體" panose="03000509000000000000" pitchFamily="65" charset="-120"/>
              </a:rPr>
              <a:t>:</a:t>
            </a:r>
          </a:p>
          <a:p>
            <a:pPr lvl="1" eaLnBrk="1" hangingPunct="1"/>
            <a:r>
              <a:rPr lang="zh-TW" altLang="en-US" sz="2400" smtClean="0">
                <a:latin typeface="標楷體" panose="03000509000000000000" pitchFamily="65" charset="-120"/>
              </a:rPr>
              <a:t>廉潔自持、公正無私、依法行政等法治國原則。</a:t>
            </a:r>
          </a:p>
          <a:p>
            <a:pPr eaLnBrk="1" hangingPunct="1"/>
            <a:r>
              <a:rPr lang="zh-TW" altLang="en-US" b="1" smtClean="0">
                <a:latin typeface="標楷體" panose="03000509000000000000" pitchFamily="65" charset="-120"/>
              </a:rPr>
              <a:t>立法精神</a:t>
            </a:r>
            <a:r>
              <a:rPr lang="en-US" altLang="zh-TW" b="1" smtClean="0">
                <a:latin typeface="標楷體" panose="03000509000000000000" pitchFamily="65" charset="-120"/>
              </a:rPr>
              <a:t>:</a:t>
            </a:r>
          </a:p>
          <a:p>
            <a:pPr lvl="1" eaLnBrk="1" hangingPunct="1"/>
            <a:r>
              <a:rPr lang="zh-TW" altLang="en-US" sz="2400" smtClean="0">
                <a:latin typeface="標楷體" panose="03000509000000000000" pitchFamily="65" charset="-120"/>
              </a:rPr>
              <a:t>引導公務員執行職務過程，服膺本規範核心價值，達提升政府清廉形象，俾贏得民眾之信賴。</a:t>
            </a:r>
            <a:endParaRPr lang="zh-TW" altLang="en-US" smtClean="0"/>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肆、公務員廉政倫理規範</a:t>
            </a:r>
            <a:endParaRPr lang="zh-TW" altLang="en-US" sz="4000" smtClean="0">
              <a:latin typeface="標楷體" pitchFamily="65" charset="-120"/>
            </a:endParaRPr>
          </a:p>
        </p:txBody>
      </p:sp>
      <p:sp>
        <p:nvSpPr>
          <p:cNvPr id="3994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901CF5C-CD51-45B4-B3BB-446DD758AEE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0825" y="1989138"/>
            <a:ext cx="8229600" cy="3705225"/>
          </a:xfrm>
        </p:spPr>
        <p:txBody>
          <a:bodyPr rtlCol="0">
            <a:normAutofit/>
          </a:bodyPr>
          <a:lstStyle/>
          <a:p>
            <a:pPr marL="609600" indent="-609600" eaLnBrk="1" fontAlgn="auto" hangingPunct="1">
              <a:spcAft>
                <a:spcPts val="0"/>
              </a:spcAft>
              <a:defRPr/>
            </a:pPr>
            <a:r>
              <a:rPr lang="zh-TW" altLang="en-US" sz="2800" b="1" dirty="0" smtClean="0">
                <a:latin typeface="標楷體" pitchFamily="65" charset="-120"/>
              </a:rPr>
              <a:t>倫理從何而來？西方的倫理概念</a:t>
            </a:r>
            <a:r>
              <a:rPr lang="en-US" altLang="zh-TW" sz="2800" b="1" dirty="0" smtClean="0">
                <a:latin typeface="標楷體" pitchFamily="65" charset="-120"/>
              </a:rPr>
              <a:t>……</a:t>
            </a:r>
            <a:endParaRPr lang="zh-TW" altLang="en-US" sz="2800" b="1" dirty="0" smtClean="0">
              <a:latin typeface="標楷體" pitchFamily="65" charset="-120"/>
            </a:endParaRPr>
          </a:p>
          <a:p>
            <a:pPr marL="990600" lvl="1" indent="-533400" eaLnBrk="1" fontAlgn="auto" hangingPunct="1">
              <a:spcAft>
                <a:spcPts val="0"/>
              </a:spcAft>
              <a:defRPr/>
            </a:pPr>
            <a:r>
              <a:rPr lang="zh-TW" altLang="en-US" dirty="0" smtClean="0">
                <a:latin typeface="標楷體" pitchFamily="65" charset="-120"/>
              </a:rPr>
              <a:t>倫理”</a:t>
            </a:r>
            <a:r>
              <a:rPr lang="en-US" altLang="zh-TW" dirty="0" smtClean="0">
                <a:latin typeface="標楷體" pitchFamily="65" charset="-120"/>
              </a:rPr>
              <a:t>Ethics”</a:t>
            </a:r>
            <a:r>
              <a:rPr lang="zh-TW" altLang="en-US" dirty="0" smtClean="0">
                <a:latin typeface="標楷體" pitchFamily="65" charset="-120"/>
              </a:rPr>
              <a:t>起源於希臘字”</a:t>
            </a:r>
            <a:r>
              <a:rPr lang="en-US" altLang="zh-TW" dirty="0" smtClean="0">
                <a:latin typeface="標楷體" pitchFamily="65" charset="-120"/>
              </a:rPr>
              <a:t>Ethos”</a:t>
            </a:r>
            <a:r>
              <a:rPr lang="zh-TW" altLang="en-US" dirty="0" smtClean="0">
                <a:latin typeface="標楷體" pitchFamily="65" charset="-120"/>
              </a:rPr>
              <a:t>是指個人特性、本質或性情。</a:t>
            </a:r>
            <a:endParaRPr lang="en-US" altLang="zh-TW" dirty="0" smtClean="0">
              <a:latin typeface="標楷體" pitchFamily="65" charset="-120"/>
            </a:endParaRPr>
          </a:p>
          <a:p>
            <a:pPr marL="990600" lvl="1" indent="-533400" eaLnBrk="1" fontAlgn="auto" hangingPunct="1">
              <a:spcAft>
                <a:spcPts val="0"/>
              </a:spcAft>
              <a:defRPr/>
            </a:pPr>
            <a:r>
              <a:rPr lang="zh-TW" altLang="en-US" dirty="0" smtClean="0">
                <a:latin typeface="標楷體" pitchFamily="65" charset="-120"/>
              </a:rPr>
              <a:t>政風室</a:t>
            </a:r>
            <a:r>
              <a:rPr lang="en-US" altLang="zh-TW" dirty="0" smtClean="0">
                <a:latin typeface="標楷體" pitchFamily="65" charset="-120"/>
              </a:rPr>
              <a:t>:Civil Service Ethics Office</a:t>
            </a:r>
          </a:p>
          <a:p>
            <a:pPr marL="990600" lvl="1" indent="-533400" eaLnBrk="1" fontAlgn="auto" hangingPunct="1">
              <a:spcAft>
                <a:spcPts val="0"/>
              </a:spcAft>
              <a:defRPr/>
            </a:pPr>
            <a:r>
              <a:rPr lang="en-US" altLang="zh-TW" dirty="0" smtClean="0">
                <a:latin typeface="標楷體" pitchFamily="65" charset="-120"/>
              </a:rPr>
              <a:t>Ethics:</a:t>
            </a:r>
            <a:r>
              <a:rPr lang="zh-CN" altLang="en-US" dirty="0" smtClean="0">
                <a:latin typeface="標楷體" pitchFamily="65" charset="-120"/>
                <a:ea typeface="標楷體" pitchFamily="65" charset="-120"/>
              </a:rPr>
              <a:t>為一群人或一種文化所認可的所有行為準則。</a:t>
            </a:r>
            <a:r>
              <a:rPr lang="zh-TW" altLang="en-US" dirty="0" smtClean="0">
                <a:latin typeface="標楷體" pitchFamily="65" charset="-120"/>
              </a:rPr>
              <a:t>倫</a:t>
            </a:r>
            <a:r>
              <a:rPr lang="zh-CN" altLang="en-US" dirty="0" smtClean="0">
                <a:latin typeface="標楷體" pitchFamily="65" charset="-120"/>
                <a:ea typeface="標楷體" pitchFamily="65" charset="-120"/>
              </a:rPr>
              <a:t>理</a:t>
            </a:r>
            <a:r>
              <a:rPr lang="zh-TW" altLang="en-US" dirty="0" smtClean="0">
                <a:latin typeface="標楷體" pitchFamily="65" charset="-120"/>
              </a:rPr>
              <a:t>學試圖從</a:t>
            </a:r>
            <a:r>
              <a:rPr lang="zh-CN" altLang="en-US" dirty="0" smtClean="0">
                <a:latin typeface="標楷體" pitchFamily="65" charset="-120"/>
                <a:ea typeface="標楷體" pitchFamily="65" charset="-120"/>
              </a:rPr>
              <a:t>理</a:t>
            </a:r>
            <a:r>
              <a:rPr lang="zh-TW" altLang="en-US" dirty="0" smtClean="0">
                <a:latin typeface="標楷體" pitchFamily="65" charset="-120"/>
              </a:rPr>
              <a:t>論層</a:t>
            </a:r>
            <a:r>
              <a:rPr lang="zh-CN" altLang="en-US" dirty="0" smtClean="0">
                <a:latin typeface="標楷體" pitchFamily="65" charset="-120"/>
                <a:ea typeface="標楷體" pitchFamily="65" charset="-120"/>
              </a:rPr>
              <a:t>面建</a:t>
            </a:r>
            <a:r>
              <a:rPr lang="zh-TW" altLang="en-US" dirty="0" smtClean="0">
                <a:latin typeface="標楷體" pitchFamily="65" charset="-120"/>
              </a:rPr>
              <a:t>構</a:t>
            </a:r>
            <a:r>
              <a:rPr lang="zh-CN" altLang="en-US" dirty="0" smtClean="0">
                <a:latin typeface="標楷體" pitchFamily="65" charset="-120"/>
                <a:ea typeface="標楷體" pitchFamily="65" charset="-120"/>
              </a:rPr>
              <a:t>一</a:t>
            </a:r>
            <a:r>
              <a:rPr lang="zh-TW" altLang="en-US" dirty="0" smtClean="0">
                <a:latin typeface="標楷體" pitchFamily="65" charset="-120"/>
              </a:rPr>
              <a:t>種</a:t>
            </a:r>
            <a:r>
              <a:rPr lang="zh-CN" altLang="en-US" dirty="0" smtClean="0">
                <a:latin typeface="標楷體" pitchFamily="65" charset="-120"/>
                <a:ea typeface="標楷體" pitchFamily="65" charset="-120"/>
              </a:rPr>
              <a:t>指</a:t>
            </a:r>
            <a:r>
              <a:rPr lang="zh-TW" altLang="en-US" dirty="0" smtClean="0">
                <a:latin typeface="標楷體" pitchFamily="65" charset="-120"/>
              </a:rPr>
              <a:t>導</a:t>
            </a:r>
            <a:r>
              <a:rPr lang="zh-CN" altLang="en-US" dirty="0" smtClean="0">
                <a:latin typeface="標楷體" pitchFamily="65" charset="-120"/>
                <a:ea typeface="標楷體" pitchFamily="65" charset="-120"/>
              </a:rPr>
              <a:t>行</a:t>
            </a:r>
            <a:r>
              <a:rPr lang="zh-TW" altLang="en-US" dirty="0" smtClean="0">
                <a:latin typeface="標楷體" pitchFamily="65" charset="-120"/>
              </a:rPr>
              <a:t>為</a:t>
            </a:r>
            <a:r>
              <a:rPr lang="zh-CN" altLang="en-US" dirty="0" smtClean="0">
                <a:latin typeface="標楷體" pitchFamily="65" charset="-120"/>
                <a:ea typeface="標楷體" pitchFamily="65" charset="-120"/>
              </a:rPr>
              <a:t>的法</a:t>
            </a:r>
            <a:r>
              <a:rPr lang="zh-TW" altLang="en-US" dirty="0" smtClean="0">
                <a:latin typeface="標楷體" pitchFamily="65" charset="-120"/>
              </a:rPr>
              <a:t>則</a:t>
            </a:r>
            <a:r>
              <a:rPr lang="zh-CN" altLang="en-US" dirty="0" smtClean="0">
                <a:latin typeface="標楷體" pitchFamily="65" charset="-120"/>
                <a:ea typeface="標楷體" pitchFamily="65" charset="-120"/>
              </a:rPr>
              <a:t>体系。</a:t>
            </a: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solidFill>
                <a:schemeClr val="tx1">
                  <a:lumMod val="65000"/>
                  <a:lumOff val="35000"/>
                </a:schemeClr>
              </a:solidFill>
              <a:latin typeface="標楷體" pitchFamily="65" charset="-120"/>
            </a:endParaRPr>
          </a:p>
          <a:p>
            <a:pPr marL="274320" indent="-274320" eaLnBrk="1" fontAlgn="auto" hangingPunct="1">
              <a:spcAft>
                <a:spcPts val="0"/>
              </a:spcAft>
              <a:defRPr/>
            </a:pPr>
            <a:endParaRPr lang="zh-TW" altLang="en-US" dirty="0"/>
          </a:p>
        </p:txBody>
      </p:sp>
      <p:sp>
        <p:nvSpPr>
          <p:cNvPr id="41987"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倫  理  意  涵</a:t>
            </a:r>
          </a:p>
        </p:txBody>
      </p:sp>
      <p:sp>
        <p:nvSpPr>
          <p:cNvPr id="4198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0537551-AF63-4878-AD4F-8E63C40CB664}"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250825" y="1989138"/>
            <a:ext cx="8229600" cy="3705225"/>
          </a:xfrm>
        </p:spPr>
        <p:txBody>
          <a:bodyPr rtlCol="0">
            <a:normAutofit/>
          </a:bodyPr>
          <a:lstStyle/>
          <a:p>
            <a:pPr marL="609600" indent="-609600" eaLnBrk="1" fontAlgn="auto" hangingPunct="1">
              <a:spcAft>
                <a:spcPts val="0"/>
              </a:spcAft>
              <a:defRPr/>
            </a:pPr>
            <a:r>
              <a:rPr lang="zh-TW" altLang="en-US" sz="2800" b="1" dirty="0" smtClean="0">
                <a:latin typeface="標楷體" pitchFamily="65" charset="-120"/>
              </a:rPr>
              <a:t>倫理從何而來？古中國的倫理概念</a:t>
            </a:r>
            <a:r>
              <a:rPr lang="en-US" altLang="zh-TW" sz="2800" b="1" dirty="0" smtClean="0">
                <a:latin typeface="標楷體" pitchFamily="65" charset="-120"/>
              </a:rPr>
              <a:t>……</a:t>
            </a:r>
            <a:endParaRPr lang="zh-TW" altLang="en-US" sz="2800" b="1" dirty="0" smtClean="0">
              <a:latin typeface="標楷體" pitchFamily="65" charset="-120"/>
            </a:endParaRPr>
          </a:p>
          <a:p>
            <a:pPr marL="990600" lvl="1" indent="-533400" eaLnBrk="1" fontAlgn="auto" hangingPunct="1">
              <a:spcAft>
                <a:spcPts val="0"/>
              </a:spcAft>
              <a:defRPr/>
            </a:pPr>
            <a:endParaRPr lang="en-US" altLang="zh-TW" sz="2800" dirty="0" smtClean="0">
              <a:latin typeface="標楷體" pitchFamily="65" charset="-120"/>
            </a:endParaRPr>
          </a:p>
          <a:p>
            <a:pPr marL="990600" lvl="1" indent="-533400" eaLnBrk="1" fontAlgn="auto" hangingPunct="1">
              <a:spcAft>
                <a:spcPts val="0"/>
              </a:spcAft>
              <a:defRPr/>
            </a:pPr>
            <a:r>
              <a:rPr lang="zh-TW" altLang="en-US" sz="2800" dirty="0" smtClean="0">
                <a:latin typeface="標楷體" pitchFamily="65" charset="-120"/>
              </a:rPr>
              <a:t>古中國以</a:t>
            </a:r>
            <a:r>
              <a:rPr lang="zh-TW" altLang="en-US" sz="2800" dirty="0">
                <a:latin typeface="標楷體" pitchFamily="65" charset="-120"/>
              </a:rPr>
              <a:t>「父慈子孝」、「君仁臣忠」、「夫婦恩愛」、「兄弟和睦」、「朋友有信</a:t>
            </a:r>
            <a:r>
              <a:rPr lang="zh-TW" altLang="en-US" sz="2800" dirty="0" smtClean="0">
                <a:latin typeface="標楷體" pitchFamily="65" charset="-120"/>
              </a:rPr>
              <a:t>」這五</a:t>
            </a:r>
            <a:r>
              <a:rPr lang="zh-TW" altLang="en-US" sz="2800" dirty="0">
                <a:latin typeface="標楷體" pitchFamily="65" charset="-120"/>
              </a:rPr>
              <a:t>樁事講</a:t>
            </a:r>
            <a:r>
              <a:rPr lang="zh-TW" altLang="en-US" sz="2800" dirty="0" smtClean="0">
                <a:latin typeface="標楷體" pitchFamily="65" charset="-120"/>
              </a:rPr>
              <a:t>倫理關係，即人際之間的分際。</a:t>
            </a:r>
            <a:endParaRPr lang="en-US" altLang="zh-TW" sz="2800" dirty="0">
              <a:latin typeface="標楷體" pitchFamily="65" charset="-120"/>
            </a:endParaRPr>
          </a:p>
          <a:p>
            <a:pPr marL="990600" lvl="1" indent="-533400" eaLnBrk="1" fontAlgn="auto" hangingPunct="1">
              <a:spcAft>
                <a:spcPts val="0"/>
              </a:spcAft>
              <a:defRPr/>
            </a:pPr>
            <a:endParaRPr lang="en-US" altLang="zh-TW" sz="2800"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latin typeface="標楷體" pitchFamily="65" charset="-120"/>
            </a:endParaRPr>
          </a:p>
          <a:p>
            <a:pPr marL="990600" lvl="1" indent="-533400" eaLnBrk="1" fontAlgn="auto" hangingPunct="1">
              <a:spcAft>
                <a:spcPts val="0"/>
              </a:spcAft>
              <a:defRPr/>
            </a:pPr>
            <a:endParaRPr lang="en-US" altLang="zh-TW" dirty="0" smtClean="0">
              <a:solidFill>
                <a:schemeClr val="tx1">
                  <a:lumMod val="65000"/>
                  <a:lumOff val="35000"/>
                </a:schemeClr>
              </a:solidFill>
              <a:latin typeface="標楷體" pitchFamily="65" charset="-120"/>
            </a:endParaRPr>
          </a:p>
          <a:p>
            <a:pPr marL="274320" indent="-274320" eaLnBrk="1" fontAlgn="auto" hangingPunct="1">
              <a:spcAft>
                <a:spcPts val="0"/>
              </a:spcAft>
              <a:defRPr/>
            </a:pPr>
            <a:endParaRPr lang="zh-TW" altLang="en-US" dirty="0"/>
          </a:p>
        </p:txBody>
      </p:sp>
      <p:sp>
        <p:nvSpPr>
          <p:cNvPr id="44035"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倫  理  意  涵</a:t>
            </a:r>
          </a:p>
        </p:txBody>
      </p:sp>
      <p:sp>
        <p:nvSpPr>
          <p:cNvPr id="4403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5F0ABA6-61AA-4402-8939-AED8FBE5E03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2420938"/>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buFontTx/>
              <a:buNone/>
            </a:pPr>
            <a:r>
              <a:rPr lang="zh-TW" altLang="en-US" sz="2400" smtClean="0">
                <a:latin typeface="標楷體" panose="03000509000000000000" pitchFamily="65" charset="-120"/>
              </a:rPr>
              <a:t>一、本規範第</a:t>
            </a:r>
            <a:r>
              <a:rPr lang="en-US" altLang="zh-TW" sz="2400" smtClean="0">
                <a:latin typeface="標楷體" panose="03000509000000000000" pitchFamily="65" charset="-120"/>
              </a:rPr>
              <a:t>2</a:t>
            </a:r>
            <a:r>
              <a:rPr lang="zh-TW" altLang="en-US" sz="2400" smtClean="0">
                <a:latin typeface="標楷體" panose="03000509000000000000" pitchFamily="65" charset="-120"/>
              </a:rPr>
              <a:t>點第</a:t>
            </a:r>
            <a:r>
              <a:rPr lang="en-US" altLang="zh-TW" sz="2400" smtClean="0">
                <a:latin typeface="標楷體" panose="03000509000000000000" pitchFamily="65" charset="-120"/>
              </a:rPr>
              <a:t>1</a:t>
            </a:r>
            <a:r>
              <a:rPr lang="zh-TW" altLang="en-US" sz="2400" smtClean="0">
                <a:latin typeface="標楷體" panose="03000509000000000000" pitchFamily="65" charset="-120"/>
              </a:rPr>
              <a:t>款</a:t>
            </a:r>
            <a:r>
              <a:rPr lang="en-US" altLang="zh-TW" sz="2400" smtClean="0">
                <a:latin typeface="標楷體" panose="03000509000000000000" pitchFamily="65" charset="-120"/>
              </a:rPr>
              <a:t>&amp;</a:t>
            </a:r>
            <a:r>
              <a:rPr lang="zh-TW" altLang="en-US" sz="2400" smtClean="0">
                <a:latin typeface="標楷體" panose="03000509000000000000" pitchFamily="65" charset="-120"/>
              </a:rPr>
              <a:t>公務員服務法第</a:t>
            </a:r>
            <a:r>
              <a:rPr lang="en-US" altLang="zh-TW" sz="2400" smtClean="0">
                <a:latin typeface="標楷體" panose="03000509000000000000" pitchFamily="65" charset="-120"/>
              </a:rPr>
              <a:t>24</a:t>
            </a:r>
            <a:r>
              <a:rPr lang="zh-TW" altLang="en-US" sz="2400" smtClean="0">
                <a:latin typeface="標楷體" panose="03000509000000000000" pitchFamily="65" charset="-120"/>
              </a:rPr>
              <a:t>條：</a:t>
            </a:r>
          </a:p>
          <a:p>
            <a:pPr lvl="1" eaLnBrk="1" hangingPunct="1">
              <a:buFontTx/>
              <a:buNone/>
            </a:pPr>
            <a:r>
              <a:rPr lang="zh-TW" altLang="en-US" sz="2400" smtClean="0">
                <a:latin typeface="標楷體" panose="03000509000000000000" pitchFamily="65" charset="-120"/>
              </a:rPr>
              <a:t>    於受有俸給之文武職公務員，及其他公營事業機構  </a:t>
            </a:r>
          </a:p>
          <a:p>
            <a:pPr lvl="1" eaLnBrk="1" hangingPunct="1">
              <a:buFontTx/>
              <a:buNone/>
            </a:pPr>
            <a:r>
              <a:rPr lang="zh-TW" altLang="en-US" sz="2400" smtClean="0">
                <a:latin typeface="標楷體" panose="03000509000000000000" pitchFamily="65" charset="-120"/>
              </a:rPr>
              <a:t>    服務之人員，均適用之</a:t>
            </a:r>
            <a:endParaRPr lang="en-US" altLang="zh-TW" sz="2400" smtClean="0">
              <a:latin typeface="標楷體" panose="03000509000000000000" pitchFamily="65" charset="-120"/>
            </a:endParaRPr>
          </a:p>
          <a:p>
            <a:pPr lvl="1" eaLnBrk="1" hangingPunct="1">
              <a:buFontTx/>
              <a:buNone/>
            </a:pPr>
            <a:r>
              <a:rPr lang="zh-TW" altLang="en-US" sz="2400" smtClean="0">
                <a:latin typeface="標楷體" panose="03000509000000000000" pitchFamily="65" charset="-120"/>
              </a:rPr>
              <a:t>二、本規範第</a:t>
            </a:r>
            <a:r>
              <a:rPr lang="en-US" altLang="zh-TW" sz="2400" smtClean="0">
                <a:latin typeface="標楷體" panose="03000509000000000000" pitchFamily="65" charset="-120"/>
              </a:rPr>
              <a:t>19</a:t>
            </a:r>
            <a:r>
              <a:rPr lang="zh-TW" altLang="en-US" sz="2400" smtClean="0">
                <a:latin typeface="標楷體" panose="03000509000000000000" pitchFamily="65" charset="-120"/>
              </a:rPr>
              <a:t>點規定</a:t>
            </a:r>
          </a:p>
          <a:p>
            <a:pPr lvl="1" eaLnBrk="1" hangingPunct="1">
              <a:buFontTx/>
              <a:buNone/>
            </a:pPr>
            <a:r>
              <a:rPr lang="zh-TW" altLang="en-US" sz="2400" smtClean="0">
                <a:latin typeface="標楷體" panose="03000509000000000000" pitchFamily="65" charset="-120"/>
              </a:rPr>
              <a:t>三、解釋上：本所服務之約聘僱人員、國防訓儲人員、  </a:t>
            </a:r>
          </a:p>
          <a:p>
            <a:pPr lvl="1" eaLnBrk="1" hangingPunct="1">
              <a:buFontTx/>
              <a:buNone/>
            </a:pPr>
            <a:r>
              <a:rPr lang="zh-TW" altLang="en-US" sz="2400" smtClean="0">
                <a:latin typeface="標楷體" panose="03000509000000000000" pitchFamily="65" charset="-120"/>
              </a:rPr>
              <a:t>            技工、駕駛、工友及專支人員均包含</a:t>
            </a:r>
            <a:endParaRPr lang="en-US" altLang="zh-TW" smtClean="0">
              <a:latin typeface="標楷體" panose="03000509000000000000" pitchFamily="65" charset="-120"/>
            </a:endParaRPr>
          </a:p>
        </p:txBody>
      </p:sp>
      <p:sp>
        <p:nvSpPr>
          <p:cNvPr id="46083"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公  務  員  意  涵</a:t>
            </a:r>
          </a:p>
        </p:txBody>
      </p:sp>
      <p:sp>
        <p:nvSpPr>
          <p:cNvPr id="4608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8F6F760-C540-46B4-B445-44F1B9F0A06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2997200"/>
            <a:ext cx="8229600" cy="3128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zh-TW" altLang="en-US" sz="2800" smtClean="0">
                <a:latin typeface="標楷體" panose="03000509000000000000" pitchFamily="65" charset="-120"/>
              </a:rPr>
              <a:t>˙</a:t>
            </a:r>
            <a:r>
              <a:rPr lang="zh-TW" altLang="en-US" smtClean="0">
                <a:latin typeface="標楷體" panose="03000509000000000000" pitchFamily="65" charset="-120"/>
              </a:rPr>
              <a:t>規範重點：在於規範公務員個人行為</a:t>
            </a:r>
          </a:p>
          <a:p>
            <a:pPr eaLnBrk="1" hangingPunct="1">
              <a:buFontTx/>
              <a:buNone/>
            </a:pPr>
            <a:r>
              <a:rPr lang="zh-TW" altLang="en-US" smtClean="0">
                <a:latin typeface="標楷體" panose="03000509000000000000" pitchFamily="65" charset="-120"/>
              </a:rPr>
              <a:t>            →政府機關（構）間之互動</a:t>
            </a:r>
            <a:r>
              <a:rPr lang="en-US" altLang="zh-TW" smtClean="0">
                <a:latin typeface="標楷體" panose="03000509000000000000" pitchFamily="65" charset="-120"/>
              </a:rPr>
              <a:t>-</a:t>
            </a:r>
            <a:r>
              <a:rPr lang="zh-TW" altLang="en-US" smtClean="0">
                <a:latin typeface="標楷體" panose="03000509000000000000" pitchFamily="65" charset="-120"/>
              </a:rPr>
              <a:t>不適用</a:t>
            </a:r>
          </a:p>
          <a:p>
            <a:pPr eaLnBrk="1" hangingPunct="1">
              <a:buFontTx/>
              <a:buNone/>
            </a:pPr>
            <a:r>
              <a:rPr lang="zh-TW" altLang="en-US" smtClean="0">
                <a:latin typeface="標楷體" panose="03000509000000000000" pitchFamily="65" charset="-120"/>
              </a:rPr>
              <a:t>˙</a:t>
            </a:r>
            <a:r>
              <a:rPr lang="zh-TW" altLang="en-US" smtClean="0"/>
              <a:t>與政府機關（構）以外之個人、法人、團體或 </a:t>
            </a:r>
          </a:p>
          <a:p>
            <a:pPr eaLnBrk="1" hangingPunct="1">
              <a:buFontTx/>
              <a:buNone/>
            </a:pPr>
            <a:r>
              <a:rPr lang="zh-TW" altLang="en-US" smtClean="0"/>
              <a:t>    其他單位互動時</a:t>
            </a:r>
            <a:r>
              <a:rPr lang="en-US" altLang="zh-TW" smtClean="0"/>
              <a:t>-</a:t>
            </a:r>
            <a:r>
              <a:rPr lang="zh-TW" altLang="en-US" smtClean="0">
                <a:latin typeface="標楷體" panose="03000509000000000000" pitchFamily="65" charset="-120"/>
              </a:rPr>
              <a:t>本規範第</a:t>
            </a:r>
            <a:r>
              <a:rPr lang="en-US" altLang="zh-TW" smtClean="0">
                <a:latin typeface="標楷體" panose="03000509000000000000" pitchFamily="65" charset="-120"/>
              </a:rPr>
              <a:t>2</a:t>
            </a:r>
            <a:r>
              <a:rPr lang="zh-TW" altLang="en-US" smtClean="0">
                <a:latin typeface="標楷體" panose="03000509000000000000" pitchFamily="65" charset="-120"/>
              </a:rPr>
              <a:t>點第</a:t>
            </a:r>
            <a:r>
              <a:rPr lang="en-US" altLang="zh-TW" smtClean="0">
                <a:latin typeface="標楷體" panose="03000509000000000000" pitchFamily="65" charset="-120"/>
              </a:rPr>
              <a:t>2</a:t>
            </a:r>
            <a:r>
              <a:rPr lang="zh-TW" altLang="en-US" smtClean="0">
                <a:latin typeface="標楷體" panose="03000509000000000000" pitchFamily="65" charset="-120"/>
              </a:rPr>
              <a:t>款</a:t>
            </a:r>
            <a:endParaRPr lang="en-US" altLang="zh-TW" smtClean="0">
              <a:latin typeface="標楷體" panose="03000509000000000000" pitchFamily="65" charset="-120"/>
            </a:endParaRPr>
          </a:p>
        </p:txBody>
      </p:sp>
      <p:sp>
        <p:nvSpPr>
          <p:cNvPr id="2" name="Rectangle 2"/>
          <p:cNvSpPr>
            <a:spLocks noGrp="1" noChangeArrowheads="1"/>
          </p:cNvSpPr>
          <p:nvPr>
            <p:ph type="title"/>
          </p:nvPr>
        </p:nvSpPr>
        <p:spPr>
          <a:xfrm>
            <a:off x="468313" y="1268413"/>
            <a:ext cx="8229600" cy="12969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en-US" altLang="zh-TW" sz="4000" b="1" smtClean="0">
                <a:solidFill>
                  <a:srgbClr val="FF0066"/>
                </a:solidFill>
                <a:latin typeface="標楷體" pitchFamily="65" charset="-120"/>
              </a:rPr>
              <a:t>Q</a:t>
            </a:r>
            <a:r>
              <a:rPr lang="zh-TW" altLang="en-US" sz="4000" b="1" smtClean="0">
                <a:solidFill>
                  <a:srgbClr val="FF0066"/>
                </a:solidFill>
                <a:latin typeface="標楷體" pitchFamily="65" charset="-120"/>
              </a:rPr>
              <a:t>：行政機關（構）間之互動，是否應受本規範拘束？</a:t>
            </a:r>
          </a:p>
        </p:txBody>
      </p:sp>
      <p:sp>
        <p:nvSpPr>
          <p:cNvPr id="4813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6763CE6-117C-4C32-A794-8AB65A64C0F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341438"/>
            <a:ext cx="8229600" cy="10080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en-US" altLang="zh-TW" sz="4000" b="1" smtClean="0">
                <a:solidFill>
                  <a:srgbClr val="FF0066"/>
                </a:solidFill>
                <a:latin typeface="標楷體" pitchFamily="65" charset="-120"/>
              </a:rPr>
              <a:t>Q</a:t>
            </a:r>
            <a:r>
              <a:rPr lang="zh-TW" altLang="en-US" sz="4000" b="1" smtClean="0">
                <a:solidFill>
                  <a:srgbClr val="FF0066"/>
                </a:solidFill>
                <a:latin typeface="標楷體" pitchFamily="65" charset="-120"/>
              </a:rPr>
              <a:t>：有人送禮</a:t>
            </a:r>
            <a:r>
              <a:rPr lang="en-US" altLang="zh-TW" sz="4000" b="1" smtClean="0">
                <a:solidFill>
                  <a:srgbClr val="FF0066"/>
                </a:solidFill>
                <a:latin typeface="標楷體" pitchFamily="65" charset="-120"/>
              </a:rPr>
              <a:t>(</a:t>
            </a:r>
            <a:r>
              <a:rPr lang="zh-TW" altLang="en-US" sz="4000" b="1" smtClean="0">
                <a:solidFill>
                  <a:srgbClr val="FF0066"/>
                </a:solidFill>
                <a:latin typeface="標楷體" pitchFamily="65" charset="-120"/>
              </a:rPr>
              <a:t>受贈財物</a:t>
            </a:r>
            <a:r>
              <a:rPr lang="en-US" altLang="zh-TW" sz="4000" b="1" smtClean="0">
                <a:solidFill>
                  <a:srgbClr val="FF0066"/>
                </a:solidFill>
                <a:latin typeface="標楷體" pitchFamily="65" charset="-120"/>
              </a:rPr>
              <a:t>)</a:t>
            </a:r>
            <a:r>
              <a:rPr lang="zh-TW" altLang="en-US" sz="4000" b="1" smtClean="0">
                <a:solidFill>
                  <a:srgbClr val="FF0066"/>
                </a:solidFill>
                <a:latin typeface="標楷體" pitchFamily="65" charset="-120"/>
              </a:rPr>
              <a:t>，可否收受？</a:t>
            </a:r>
            <a:br>
              <a:rPr lang="zh-TW" altLang="en-US" sz="4000" b="1" smtClean="0">
                <a:solidFill>
                  <a:srgbClr val="FF0066"/>
                </a:solidFill>
                <a:latin typeface="標楷體" pitchFamily="65" charset="-120"/>
              </a:rPr>
            </a:br>
            <a:endParaRPr lang="zh-TW" altLang="en-US" sz="4000" b="1" smtClean="0">
              <a:solidFill>
                <a:srgbClr val="FF0066"/>
              </a:solidFill>
              <a:latin typeface="標楷體" pitchFamily="65" charset="-120"/>
            </a:endParaRPr>
          </a:p>
        </p:txBody>
      </p:sp>
      <p:sp>
        <p:nvSpPr>
          <p:cNvPr id="14339" name="Rectangle 4"/>
          <p:cNvSpPr>
            <a:spLocks noChangeArrowheads="1"/>
          </p:cNvSpPr>
          <p:nvPr/>
        </p:nvSpPr>
        <p:spPr bwMode="auto">
          <a:xfrm>
            <a:off x="684213" y="2708275"/>
            <a:ext cx="80645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en-US" altLang="zh-TW" sz="2400" dirty="0" smtClean="0">
                <a:solidFill>
                  <a:schemeClr val="tx2"/>
                </a:solidFill>
                <a:latin typeface="標楷體" pitchFamily="65" charset="-120"/>
                <a:ea typeface="標楷體" pitchFamily="65" charset="-120"/>
              </a:rPr>
              <a:t>※</a:t>
            </a:r>
            <a:r>
              <a:rPr lang="zh-TW" altLang="en-US" sz="2400" dirty="0" smtClean="0">
                <a:solidFill>
                  <a:schemeClr val="tx2"/>
                </a:solidFill>
                <a:latin typeface="標楷體" pitchFamily="65" charset="-120"/>
                <a:ea typeface="標楷體" pitchFamily="65" charset="-120"/>
              </a:rPr>
              <a:t>區分是否「與其職務有利害關係者」</a:t>
            </a:r>
          </a:p>
          <a:p>
            <a:pPr eaLnBrk="1" hangingPunct="1">
              <a:defRPr/>
            </a:pPr>
            <a:endParaRPr lang="en-US" altLang="zh-TW" dirty="0" smtClean="0">
              <a:solidFill>
                <a:schemeClr val="tx2"/>
              </a:solidFill>
            </a:endParaRPr>
          </a:p>
          <a:p>
            <a:pPr eaLnBrk="1" hangingPunct="1">
              <a:defRPr/>
            </a:pPr>
            <a:r>
              <a:rPr lang="zh-TW" altLang="en-US" sz="2400" b="1" dirty="0" smtClean="0">
                <a:solidFill>
                  <a:schemeClr val="tx2"/>
                </a:solidFill>
                <a:latin typeface="標楷體" pitchFamily="65" charset="-120"/>
                <a:ea typeface="標楷體" pitchFamily="65" charset="-120"/>
              </a:rPr>
              <a:t>一、與其職務有利害關係</a:t>
            </a:r>
            <a:r>
              <a:rPr lang="en-US" altLang="zh-TW" sz="2400" b="1" dirty="0" smtClean="0">
                <a:solidFill>
                  <a:schemeClr val="tx2"/>
                </a:solidFill>
                <a:latin typeface="標楷體" pitchFamily="65" charset="-120"/>
                <a:ea typeface="標楷體" pitchFamily="65" charset="-120"/>
              </a:rPr>
              <a:t>-</a:t>
            </a:r>
            <a:r>
              <a:rPr lang="zh-TW" altLang="en-US" sz="2400" b="1" dirty="0" smtClean="0">
                <a:solidFill>
                  <a:schemeClr val="tx2"/>
                </a:solidFill>
                <a:latin typeface="標楷體" pitchFamily="65" charset="-120"/>
                <a:ea typeface="標楷體" pitchFamily="65" charset="-120"/>
              </a:rPr>
              <a:t>本規範第</a:t>
            </a:r>
            <a:r>
              <a:rPr lang="en-US" altLang="zh-TW" sz="2400" b="1" dirty="0" smtClean="0">
                <a:solidFill>
                  <a:schemeClr val="tx2"/>
                </a:solidFill>
                <a:latin typeface="標楷體" pitchFamily="65" charset="-120"/>
                <a:ea typeface="標楷體" pitchFamily="65" charset="-120"/>
              </a:rPr>
              <a:t>2</a:t>
            </a:r>
            <a:r>
              <a:rPr lang="zh-TW" altLang="en-US" sz="2400" b="1" dirty="0" smtClean="0">
                <a:solidFill>
                  <a:schemeClr val="tx2"/>
                </a:solidFill>
                <a:latin typeface="標楷體" pitchFamily="65" charset="-120"/>
                <a:ea typeface="標楷體" pitchFamily="65" charset="-120"/>
              </a:rPr>
              <a:t>點第</a:t>
            </a:r>
            <a:r>
              <a:rPr lang="en-US" altLang="zh-TW" sz="2400" b="1" dirty="0" smtClean="0">
                <a:solidFill>
                  <a:schemeClr val="tx2"/>
                </a:solidFill>
                <a:latin typeface="標楷體" pitchFamily="65" charset="-120"/>
                <a:ea typeface="標楷體" pitchFamily="65" charset="-120"/>
              </a:rPr>
              <a:t>2</a:t>
            </a:r>
            <a:r>
              <a:rPr lang="zh-TW" altLang="en-US" sz="2400" b="1" dirty="0" smtClean="0">
                <a:solidFill>
                  <a:schemeClr val="tx2"/>
                </a:solidFill>
                <a:latin typeface="標楷體" pitchFamily="65" charset="-120"/>
                <a:ea typeface="標楷體" pitchFamily="65" charset="-120"/>
              </a:rPr>
              <a:t>款</a:t>
            </a:r>
          </a:p>
          <a:p>
            <a:pPr marL="576000" eaLnBrk="1" hangingPunct="1">
              <a:defRPr/>
            </a:pPr>
            <a:r>
              <a:rPr lang="zh-TW" altLang="en-US" sz="2400" b="1" dirty="0" smtClean="0">
                <a:solidFill>
                  <a:schemeClr val="tx2"/>
                </a:solidFill>
                <a:latin typeface="標楷體" pitchFamily="65" charset="-120"/>
                <a:ea typeface="標楷體" pitchFamily="65" charset="-120"/>
              </a:rPr>
              <a:t>指個人、法人、團體或其他單位與本機關（構）或其所屬機關（構）間，具有下列情形之一者</a:t>
            </a:r>
            <a:r>
              <a:rPr lang="zh-TW" altLang="en-US" sz="2400" dirty="0" smtClean="0">
                <a:solidFill>
                  <a:schemeClr val="tx2"/>
                </a:solidFill>
                <a:latin typeface="標楷體" pitchFamily="65" charset="-120"/>
                <a:ea typeface="標楷體" pitchFamily="65" charset="-120"/>
              </a:rPr>
              <a:t>：</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1.</a:t>
            </a:r>
            <a:r>
              <a:rPr lang="zh-TW" altLang="en-US" sz="2400" dirty="0" smtClean="0">
                <a:solidFill>
                  <a:schemeClr val="tx2"/>
                </a:solidFill>
                <a:latin typeface="標楷體" pitchFamily="65" charset="-120"/>
                <a:ea typeface="標楷體" pitchFamily="65" charset="-120"/>
              </a:rPr>
              <a:t>業務往來、指揮監督或費用補（獎）助等關係</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2.</a:t>
            </a:r>
            <a:r>
              <a:rPr lang="zh-TW" altLang="en-US" sz="2400" dirty="0" smtClean="0">
                <a:solidFill>
                  <a:schemeClr val="tx2"/>
                </a:solidFill>
                <a:latin typeface="標楷體" pitchFamily="65" charset="-120"/>
                <a:ea typeface="標楷體" pitchFamily="65" charset="-120"/>
              </a:rPr>
              <a:t>正在尋求、進行或已訂立承攬、買賣或其他契約關係</a:t>
            </a:r>
          </a:p>
          <a:p>
            <a:pPr eaLnBrk="1" hangingPunct="1">
              <a:defRPr/>
            </a:pPr>
            <a:r>
              <a:rPr lang="zh-TW" altLang="en-US" sz="2400" dirty="0" smtClean="0">
                <a:solidFill>
                  <a:schemeClr val="tx2"/>
                </a:solidFill>
                <a:latin typeface="標楷體" pitchFamily="65" charset="-120"/>
                <a:ea typeface="標楷體" pitchFamily="65" charset="-120"/>
              </a:rPr>
              <a:t>  </a:t>
            </a:r>
            <a:r>
              <a:rPr lang="en-US" altLang="zh-TW" sz="2400" dirty="0" smtClean="0">
                <a:solidFill>
                  <a:schemeClr val="tx2"/>
                </a:solidFill>
                <a:latin typeface="標楷體" pitchFamily="65" charset="-120"/>
                <a:ea typeface="標楷體" pitchFamily="65" charset="-120"/>
              </a:rPr>
              <a:t>3.</a:t>
            </a:r>
            <a:r>
              <a:rPr lang="zh-TW" altLang="en-US" sz="2400" dirty="0" smtClean="0">
                <a:solidFill>
                  <a:schemeClr val="tx2"/>
                </a:solidFill>
                <a:latin typeface="標楷體" pitchFamily="65" charset="-120"/>
                <a:ea typeface="標楷體" pitchFamily="65" charset="-120"/>
              </a:rPr>
              <a:t>其他因本機關（構）業務之決定、執行或不執行，將</a:t>
            </a:r>
          </a:p>
          <a:p>
            <a:pPr lvl="1" eaLnBrk="1" hangingPunct="1">
              <a:defRPr/>
            </a:pPr>
            <a:r>
              <a:rPr lang="zh-TW" altLang="en-US" sz="2400" dirty="0" smtClean="0">
                <a:solidFill>
                  <a:schemeClr val="tx2"/>
                </a:solidFill>
                <a:latin typeface="標楷體" pitchFamily="65" charset="-120"/>
                <a:ea typeface="標楷體" pitchFamily="65" charset="-120"/>
              </a:rPr>
              <a:t> 遭受有利或不利之影響</a:t>
            </a:r>
            <a:r>
              <a:rPr lang="en-US" altLang="zh-TW" sz="2400" dirty="0" smtClean="0">
                <a:solidFill>
                  <a:schemeClr val="tx2"/>
                </a:solidFill>
                <a:latin typeface="標楷體" pitchFamily="65" charset="-120"/>
                <a:ea typeface="標楷體" pitchFamily="65" charset="-120"/>
              </a:rPr>
              <a:t>.</a:t>
            </a:r>
          </a:p>
          <a:p>
            <a:pPr lvl="1" eaLnBrk="1" hangingPunct="1">
              <a:defRPr/>
            </a:pPr>
            <a:endParaRPr lang="en-US" altLang="zh-TW" dirty="0" smtClean="0">
              <a:latin typeface="標楷體" pitchFamily="65" charset="-120"/>
              <a:ea typeface="標楷體" pitchFamily="65" charset="-120"/>
            </a:endParaRPr>
          </a:p>
        </p:txBody>
      </p:sp>
      <p:sp>
        <p:nvSpPr>
          <p:cNvPr id="50180" name="Text Box 1028"/>
          <p:cNvSpPr txBox="1">
            <a:spLocks noChangeArrowheads="1"/>
          </p:cNvSpPr>
          <p:nvPr/>
        </p:nvSpPr>
        <p:spPr bwMode="auto">
          <a:xfrm>
            <a:off x="4140200" y="6186488"/>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A123E5BA-FF2F-4BFF-8930-9FEBE102BBB9}"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412875"/>
            <a:ext cx="8435975" cy="47132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eaLnBrk="1" fontAlgn="auto" hangingPunct="1">
              <a:spcBef>
                <a:spcPts val="0"/>
              </a:spcBef>
              <a:spcAft>
                <a:spcPts val="0"/>
              </a:spcAft>
              <a:buFontTx/>
              <a:buNone/>
              <a:defRPr/>
            </a:pPr>
            <a:r>
              <a:rPr lang="zh-TW" altLang="en-US" dirty="0" smtClean="0">
                <a:latin typeface="標楷體" pitchFamily="65" charset="-120"/>
              </a:rPr>
              <a:t>二</a:t>
            </a:r>
            <a:r>
              <a:rPr lang="zh-TW" altLang="en-US" b="1" dirty="0" smtClean="0">
                <a:latin typeface="標楷體" pitchFamily="65" charset="-120"/>
              </a:rPr>
              <a:t>、</a:t>
            </a:r>
            <a:r>
              <a:rPr lang="zh-TW" altLang="en-US" dirty="0" smtClean="0">
                <a:latin typeface="標楷體" pitchFamily="65" charset="-120"/>
              </a:rPr>
              <a:t>與其職務有利害關係者餽贈</a:t>
            </a:r>
          </a:p>
          <a:p>
            <a:pPr marL="274320" indent="-274320" eaLnBrk="1" fontAlgn="auto" hangingPunct="1">
              <a:spcBef>
                <a:spcPts val="0"/>
              </a:spcBef>
              <a:spcAft>
                <a:spcPts val="0"/>
              </a:spcAft>
              <a:defRPr/>
            </a:pPr>
            <a:r>
              <a:rPr lang="zh-TW" altLang="en-US" dirty="0" smtClean="0">
                <a:solidFill>
                  <a:srgbClr val="FF0066"/>
                </a:solidFill>
                <a:latin typeface="標楷體" pitchFamily="65" charset="-120"/>
              </a:rPr>
              <a:t>原則：不可收</a:t>
            </a:r>
            <a:r>
              <a:rPr lang="zh-TW" altLang="en-US" dirty="0" smtClean="0">
                <a:latin typeface="標楷體" pitchFamily="65" charset="-120"/>
              </a:rPr>
              <a:t>。</a:t>
            </a:r>
          </a:p>
          <a:p>
            <a:pPr marL="274320" indent="-274320" eaLnBrk="1" fontAlgn="auto" hangingPunct="1">
              <a:spcBef>
                <a:spcPts val="0"/>
              </a:spcBef>
              <a:spcAft>
                <a:spcPts val="0"/>
              </a:spcAft>
              <a:buFontTx/>
              <a:buNone/>
              <a:defRPr/>
            </a:pPr>
            <a:r>
              <a:rPr lang="zh-TW" altLang="en-US" dirty="0" smtClean="0">
                <a:latin typeface="標楷體" pitchFamily="65" charset="-120"/>
              </a:rPr>
              <a:t>         拒絕或退還</a:t>
            </a:r>
            <a:r>
              <a:rPr lang="en-US" altLang="zh-TW" dirty="0" smtClean="0">
                <a:latin typeface="標楷體" pitchFamily="65" charset="-120"/>
              </a:rPr>
              <a:t>-</a:t>
            </a:r>
            <a:r>
              <a:rPr lang="zh-TW" altLang="en-US" dirty="0" smtClean="0">
                <a:latin typeface="標楷體" pitchFamily="65" charset="-120"/>
              </a:rPr>
              <a:t>簽報主管＋知會政風室</a:t>
            </a:r>
          </a:p>
          <a:p>
            <a:pPr marL="274320" indent="-274320" eaLnBrk="1" fontAlgn="auto" hangingPunct="1">
              <a:spcBef>
                <a:spcPts val="0"/>
              </a:spcBef>
              <a:spcAft>
                <a:spcPts val="0"/>
              </a:spcAft>
              <a:buFontTx/>
              <a:buNone/>
              <a:defRPr/>
            </a:pPr>
            <a:r>
              <a:rPr lang="zh-TW" altLang="en-US" dirty="0" smtClean="0">
                <a:latin typeface="標楷體" pitchFamily="65" charset="-120"/>
              </a:rPr>
              <a:t>         無法退還</a:t>
            </a:r>
            <a:r>
              <a:rPr lang="en-US" altLang="zh-TW" dirty="0" smtClean="0">
                <a:latin typeface="標楷體" pitchFamily="65" charset="-120"/>
              </a:rPr>
              <a:t>---3</a:t>
            </a:r>
            <a:r>
              <a:rPr lang="zh-TW" altLang="en-US" dirty="0" smtClean="0">
                <a:latin typeface="標楷體" pitchFamily="65" charset="-120"/>
              </a:rPr>
              <a:t>日內送交政風室</a:t>
            </a:r>
          </a:p>
          <a:p>
            <a:pPr marL="274320" indent="-274320" eaLnBrk="1" fontAlgn="auto" hangingPunct="1">
              <a:spcBef>
                <a:spcPts val="0"/>
              </a:spcBef>
              <a:spcAft>
                <a:spcPts val="0"/>
              </a:spcAft>
              <a:defRPr/>
            </a:pPr>
            <a:r>
              <a:rPr lang="zh-TW" altLang="en-US" dirty="0" smtClean="0">
                <a:latin typeface="標楷體" pitchFamily="65" charset="-120"/>
              </a:rPr>
              <a:t>例外：公關品、長官的獎勵、</a:t>
            </a:r>
            <a:r>
              <a:rPr lang="zh-TW" altLang="en-US" dirty="0" smtClean="0">
                <a:solidFill>
                  <a:srgbClr val="FF0066"/>
                </a:solidFill>
                <a:latin typeface="標楷體" pitchFamily="65" charset="-120"/>
              </a:rPr>
              <a:t>物品價值</a:t>
            </a:r>
            <a:r>
              <a:rPr lang="zh-TW" altLang="en-US" dirty="0" smtClean="0">
                <a:latin typeface="標楷體" pitchFamily="65" charset="-120"/>
              </a:rPr>
              <a:t>不超 </a:t>
            </a:r>
          </a:p>
          <a:p>
            <a:pPr marL="274320" indent="-274320" eaLnBrk="1" fontAlgn="auto" hangingPunct="1">
              <a:spcBef>
                <a:spcPts val="0"/>
              </a:spcBef>
              <a:spcAft>
                <a:spcPts val="0"/>
              </a:spcAft>
              <a:buFontTx/>
              <a:buNone/>
              <a:defRPr/>
            </a:pPr>
            <a:r>
              <a:rPr lang="zh-TW" altLang="en-US" dirty="0" smtClean="0">
                <a:latin typeface="標楷體" pitchFamily="65" charset="-120"/>
              </a:rPr>
              <a:t>        過</a:t>
            </a:r>
            <a:r>
              <a:rPr lang="en-US" altLang="zh-TW" dirty="0" smtClean="0">
                <a:solidFill>
                  <a:srgbClr val="FF0066"/>
                </a:solidFill>
                <a:latin typeface="標楷體" pitchFamily="65" charset="-120"/>
              </a:rPr>
              <a:t>500</a:t>
            </a:r>
            <a:r>
              <a:rPr lang="zh-TW" altLang="en-US" dirty="0" smtClean="0">
                <a:latin typeface="標楷體" pitchFamily="65" charset="-120"/>
              </a:rPr>
              <a:t>元，多數人餽贈</a:t>
            </a:r>
            <a:r>
              <a:rPr lang="en-US" altLang="zh-TW" dirty="0" smtClean="0">
                <a:latin typeface="標楷體" pitchFamily="65" charset="-120"/>
              </a:rPr>
              <a:t>1000</a:t>
            </a:r>
            <a:r>
              <a:rPr lang="zh-TW" altLang="en-US" dirty="0" smtClean="0">
                <a:latin typeface="標楷體" pitchFamily="65" charset="-120"/>
              </a:rPr>
              <a:t>元內</a:t>
            </a:r>
            <a:r>
              <a:rPr lang="en-US" altLang="zh-TW" dirty="0" smtClean="0">
                <a:latin typeface="標楷體" pitchFamily="65" charset="-120"/>
              </a:rPr>
              <a:t>.   </a:t>
            </a:r>
          </a:p>
          <a:p>
            <a:pPr marL="274320" indent="-274320" eaLnBrk="1" fontAlgn="auto" hangingPunct="1">
              <a:spcBef>
                <a:spcPts val="0"/>
              </a:spcBef>
              <a:spcAft>
                <a:spcPts val="0"/>
              </a:spcAft>
              <a:buFontTx/>
              <a:buNone/>
              <a:defRPr/>
            </a:pPr>
            <a:r>
              <a:rPr lang="en-US" altLang="zh-TW" dirty="0" smtClean="0">
                <a:latin typeface="標楷體" pitchFamily="65" charset="-120"/>
              </a:rPr>
              <a:t>        </a:t>
            </a:r>
            <a:r>
              <a:rPr lang="zh-TW" altLang="en-US" dirty="0" smtClean="0">
                <a:solidFill>
                  <a:srgbClr val="FF0066"/>
                </a:solidFill>
                <a:latin typeface="標楷體" pitchFamily="65" charset="-120"/>
              </a:rPr>
              <a:t>正常社交禮俗</a:t>
            </a:r>
            <a:r>
              <a:rPr lang="zh-TW" altLang="en-US" dirty="0" smtClean="0">
                <a:latin typeface="標楷體" pitchFamily="65" charset="-120"/>
              </a:rPr>
              <a:t>：婚喪喜慶</a:t>
            </a:r>
            <a:r>
              <a:rPr lang="en-US" altLang="zh-TW" dirty="0" smtClean="0">
                <a:latin typeface="標楷體" pitchFamily="65" charset="-120"/>
              </a:rPr>
              <a:t>.</a:t>
            </a:r>
            <a:r>
              <a:rPr lang="zh-TW" altLang="en-US" dirty="0" smtClean="0">
                <a:latin typeface="標楷體" pitchFamily="65" charset="-120"/>
              </a:rPr>
              <a:t>退休禮物以</a:t>
            </a:r>
            <a:r>
              <a:rPr lang="en-US" altLang="zh-TW" dirty="0" smtClean="0">
                <a:solidFill>
                  <a:srgbClr val="FF0066"/>
                </a:solidFill>
                <a:latin typeface="標楷體" pitchFamily="65" charset="-120"/>
              </a:rPr>
              <a:t>3000</a:t>
            </a:r>
          </a:p>
          <a:p>
            <a:pPr marL="274320" indent="-274320" eaLnBrk="1" fontAlgn="auto" hangingPunct="1">
              <a:spcBef>
                <a:spcPts val="0"/>
              </a:spcBef>
              <a:spcAft>
                <a:spcPts val="0"/>
              </a:spcAft>
              <a:buFontTx/>
              <a:buNone/>
              <a:defRPr/>
            </a:pPr>
            <a:r>
              <a:rPr lang="en-US" altLang="zh-TW" dirty="0" smtClean="0">
                <a:solidFill>
                  <a:srgbClr val="FF0066"/>
                </a:solidFill>
                <a:latin typeface="標楷體" pitchFamily="65" charset="-120"/>
              </a:rPr>
              <a:t>        </a:t>
            </a:r>
            <a:r>
              <a:rPr lang="zh-TW" altLang="en-US" dirty="0" smtClean="0">
                <a:solidFill>
                  <a:srgbClr val="FF0066"/>
                </a:solidFill>
                <a:latin typeface="標楷體" pitchFamily="65" charset="-120"/>
              </a:rPr>
              <a:t>元</a:t>
            </a:r>
            <a:r>
              <a:rPr lang="zh-TW" altLang="en-US" dirty="0" smtClean="0">
                <a:latin typeface="標楷體" pitchFamily="65" charset="-120"/>
              </a:rPr>
              <a:t>為限、同一人一年不超過</a:t>
            </a:r>
            <a:r>
              <a:rPr lang="en-US" altLang="zh-TW" dirty="0" smtClean="0">
                <a:latin typeface="標楷體" pitchFamily="65" charset="-120"/>
              </a:rPr>
              <a:t>10000</a:t>
            </a:r>
            <a:r>
              <a:rPr lang="zh-TW" altLang="en-US" dirty="0" smtClean="0">
                <a:latin typeface="標楷體" pitchFamily="65" charset="-120"/>
              </a:rPr>
              <a:t>元。</a:t>
            </a:r>
          </a:p>
          <a:p>
            <a:pPr marL="274320" indent="-274320" eaLnBrk="1" fontAlgn="auto" hangingPunct="1">
              <a:spcBef>
                <a:spcPts val="0"/>
              </a:spcBef>
              <a:spcAft>
                <a:spcPts val="0"/>
              </a:spcAft>
              <a:buFontTx/>
              <a:buNone/>
              <a:defRPr/>
            </a:pPr>
            <a:r>
              <a:rPr lang="zh-TW" altLang="en-US" dirty="0" smtClean="0">
                <a:latin typeface="標楷體" pitchFamily="65" charset="-120"/>
              </a:rPr>
              <a:t>三</a:t>
            </a:r>
            <a:r>
              <a:rPr lang="zh-TW" altLang="en-US" b="1" dirty="0" smtClean="0">
                <a:latin typeface="標楷體" pitchFamily="65" charset="-120"/>
              </a:rPr>
              <a:t>、</a:t>
            </a:r>
            <a:r>
              <a:rPr lang="zh-TW" altLang="en-US" dirty="0" smtClean="0">
                <a:latin typeface="標楷體" pitchFamily="65" charset="-120"/>
              </a:rPr>
              <a:t>無其職務有利害關係者餽贈</a:t>
            </a:r>
          </a:p>
          <a:p>
            <a:pPr marL="274320" indent="-274320" eaLnBrk="1" fontAlgn="auto" hangingPunct="1">
              <a:spcBef>
                <a:spcPts val="0"/>
              </a:spcBef>
              <a:spcAft>
                <a:spcPts val="0"/>
              </a:spcAft>
              <a:buFontTx/>
              <a:buNone/>
              <a:defRPr/>
            </a:pPr>
            <a:r>
              <a:rPr lang="zh-TW" altLang="en-US" dirty="0" smtClean="0">
                <a:latin typeface="標楷體" pitchFamily="65" charset="-120"/>
              </a:rPr>
              <a:t>   </a:t>
            </a:r>
            <a:r>
              <a:rPr lang="en-US" altLang="zh-TW" dirty="0" smtClean="0">
                <a:latin typeface="標楷體" pitchFamily="65" charset="-120"/>
              </a:rPr>
              <a:t>1</a:t>
            </a:r>
            <a:r>
              <a:rPr lang="zh-TW" altLang="en-US" b="1" dirty="0" smtClean="0">
                <a:latin typeface="標楷體" pitchFamily="65" charset="-120"/>
              </a:rPr>
              <a:t>、</a:t>
            </a:r>
            <a:r>
              <a:rPr lang="zh-TW" altLang="en-US" dirty="0" smtClean="0">
                <a:latin typeface="標楷體" pitchFamily="65" charset="-120"/>
              </a:rPr>
              <a:t>親朋好友</a:t>
            </a:r>
            <a:r>
              <a:rPr lang="en-US" altLang="zh-TW" dirty="0" smtClean="0">
                <a:latin typeface="標楷體" pitchFamily="65" charset="-120"/>
              </a:rPr>
              <a:t>--</a:t>
            </a:r>
            <a:r>
              <a:rPr lang="zh-TW" altLang="en-US" dirty="0" smtClean="0">
                <a:latin typeface="標楷體" pitchFamily="65" charset="-120"/>
              </a:rPr>
              <a:t>不受</a:t>
            </a:r>
            <a:r>
              <a:rPr lang="en-US" altLang="zh-TW" dirty="0" smtClean="0">
                <a:latin typeface="標楷體" pitchFamily="65" charset="-120"/>
              </a:rPr>
              <a:t>3000</a:t>
            </a:r>
            <a:r>
              <a:rPr lang="zh-TW" altLang="en-US" dirty="0" smtClean="0">
                <a:latin typeface="標楷體" pitchFamily="65" charset="-120"/>
              </a:rPr>
              <a:t>元限制</a:t>
            </a:r>
          </a:p>
          <a:p>
            <a:pPr marL="274320" indent="-274320" eaLnBrk="1" fontAlgn="auto" hangingPunct="1">
              <a:spcBef>
                <a:spcPts val="0"/>
              </a:spcBef>
              <a:spcAft>
                <a:spcPts val="0"/>
              </a:spcAft>
              <a:buFontTx/>
              <a:buNone/>
              <a:defRPr/>
            </a:pPr>
            <a:r>
              <a:rPr lang="zh-TW" altLang="en-US" dirty="0" smtClean="0">
                <a:latin typeface="標楷體" pitchFamily="65" charset="-120"/>
              </a:rPr>
              <a:t>   </a:t>
            </a:r>
            <a:r>
              <a:rPr lang="en-US" altLang="zh-TW" dirty="0" smtClean="0">
                <a:latin typeface="標楷體" pitchFamily="65" charset="-120"/>
              </a:rPr>
              <a:t>2</a:t>
            </a:r>
            <a:r>
              <a:rPr lang="zh-TW" altLang="en-US" b="1" dirty="0" smtClean="0">
                <a:latin typeface="標楷體" pitchFamily="65" charset="-120"/>
              </a:rPr>
              <a:t>、</a:t>
            </a:r>
            <a:r>
              <a:rPr lang="zh-TW" altLang="en-US" dirty="0" smtClean="0">
                <a:latin typeface="標楷體" pitchFamily="65" charset="-120"/>
              </a:rPr>
              <a:t>非親朋好友</a:t>
            </a:r>
            <a:r>
              <a:rPr lang="en-US" altLang="zh-TW" dirty="0" smtClean="0">
                <a:latin typeface="標楷體" pitchFamily="65" charset="-120"/>
              </a:rPr>
              <a:t>--</a:t>
            </a:r>
            <a:r>
              <a:rPr lang="zh-TW" altLang="en-US" dirty="0" smtClean="0">
                <a:latin typeface="標楷體" pitchFamily="65" charset="-120"/>
              </a:rPr>
              <a:t>超過</a:t>
            </a:r>
            <a:r>
              <a:rPr lang="en-US" altLang="zh-TW" dirty="0" smtClean="0">
                <a:solidFill>
                  <a:srgbClr val="FF0066"/>
                </a:solidFill>
                <a:latin typeface="標楷體" pitchFamily="65" charset="-120"/>
              </a:rPr>
              <a:t>3000</a:t>
            </a:r>
            <a:r>
              <a:rPr lang="zh-TW" altLang="en-US" dirty="0" smtClean="0">
                <a:solidFill>
                  <a:srgbClr val="FF0066"/>
                </a:solidFill>
                <a:latin typeface="標楷體" pitchFamily="65" charset="-120"/>
              </a:rPr>
              <a:t>元</a:t>
            </a:r>
            <a:r>
              <a:rPr lang="zh-TW" altLang="en-US" dirty="0" smtClean="0">
                <a:latin typeface="標楷體" pitchFamily="65" charset="-120"/>
              </a:rPr>
              <a:t>，</a:t>
            </a:r>
            <a:endParaRPr lang="en-US" altLang="zh-TW" dirty="0" smtClean="0">
              <a:latin typeface="標楷體" pitchFamily="65" charset="-120"/>
            </a:endParaRPr>
          </a:p>
          <a:p>
            <a:pPr marL="2520000" indent="0" eaLnBrk="1" fontAlgn="auto" hangingPunct="1">
              <a:spcBef>
                <a:spcPts val="0"/>
              </a:spcBef>
              <a:spcAft>
                <a:spcPts val="0"/>
              </a:spcAft>
              <a:buFontTx/>
              <a:buNone/>
              <a:defRPr/>
            </a:pPr>
            <a:r>
              <a:rPr lang="en-US" altLang="zh-TW" dirty="0" smtClean="0">
                <a:solidFill>
                  <a:srgbClr val="FF0066"/>
                </a:solidFill>
                <a:latin typeface="標楷體" pitchFamily="65" charset="-120"/>
              </a:rPr>
              <a:t>3</a:t>
            </a:r>
            <a:r>
              <a:rPr lang="zh-TW" altLang="en-US" dirty="0" smtClean="0">
                <a:solidFill>
                  <a:srgbClr val="FF0066"/>
                </a:solidFill>
                <a:latin typeface="標楷體" pitchFamily="65" charset="-120"/>
              </a:rPr>
              <a:t>日</a:t>
            </a:r>
            <a:r>
              <a:rPr lang="zh-TW" altLang="en-US" dirty="0" smtClean="0">
                <a:latin typeface="標楷體" pitchFamily="65" charset="-120"/>
              </a:rPr>
              <a:t>內簽報主管＋知會政風室</a:t>
            </a:r>
            <a:endParaRPr lang="en-US" altLang="zh-TW" sz="2800" dirty="0" smtClean="0"/>
          </a:p>
        </p:txBody>
      </p:sp>
      <p:sp>
        <p:nvSpPr>
          <p:cNvPr id="52227" name="Text Box 1028"/>
          <p:cNvSpPr txBox="1">
            <a:spLocks noChangeArrowheads="1"/>
          </p:cNvSpPr>
          <p:nvPr/>
        </p:nvSpPr>
        <p:spPr bwMode="auto">
          <a:xfrm>
            <a:off x="4140200" y="6186488"/>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802BA831-0DF2-4257-8DA0-40B933FE5CD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19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idx="1"/>
          </p:nvPr>
        </p:nvSpPr>
        <p:spPr>
          <a:xfrm>
            <a:off x="1187450" y="1125538"/>
            <a:ext cx="7200900" cy="472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algn="ctr" eaLnBrk="1" fontAlgn="auto" hangingPunct="1">
              <a:spcAft>
                <a:spcPts val="0"/>
              </a:spcAft>
              <a:buFontTx/>
              <a:buNone/>
              <a:defRPr/>
            </a:pPr>
            <a:r>
              <a:rPr lang="zh-TW" altLang="en-US" sz="4000" b="1" dirty="0" smtClean="0">
                <a:latin typeface="標楷體" pitchFamily="65" charset="-120"/>
              </a:rPr>
              <a:t>大     綱</a:t>
            </a:r>
            <a:endParaRPr lang="en-US" altLang="zh-TW" sz="4000" b="1" i="1" dirty="0" smtClean="0">
              <a:latin typeface="標楷體" pitchFamily="65" charset="-120"/>
            </a:endParaRPr>
          </a:p>
          <a:p>
            <a:pPr marL="0" indent="0" eaLnBrk="1" fontAlgn="auto" hangingPunct="1">
              <a:lnSpc>
                <a:spcPct val="120000"/>
              </a:lnSpc>
              <a:spcAft>
                <a:spcPts val="0"/>
              </a:spcAft>
              <a:buFontTx/>
              <a:buNone/>
              <a:defRPr/>
            </a:pPr>
            <a:r>
              <a:rPr lang="zh-TW" altLang="en-US" dirty="0" smtClean="0">
                <a:latin typeface="標楷體" pitchFamily="65" charset="-120"/>
              </a:rPr>
              <a:t>壹、前言</a:t>
            </a:r>
          </a:p>
          <a:p>
            <a:pPr marL="0" indent="0" eaLnBrk="1" fontAlgn="auto" hangingPunct="1">
              <a:lnSpc>
                <a:spcPct val="120000"/>
              </a:lnSpc>
              <a:spcAft>
                <a:spcPts val="0"/>
              </a:spcAft>
              <a:buFontTx/>
              <a:buNone/>
              <a:defRPr/>
            </a:pPr>
            <a:r>
              <a:rPr lang="zh-TW" altLang="en-US" dirty="0" smtClean="0">
                <a:latin typeface="標楷體" pitchFamily="65" charset="-120"/>
              </a:rPr>
              <a:t>貳、人員編制</a:t>
            </a:r>
          </a:p>
          <a:p>
            <a:pPr marL="0" indent="0" eaLnBrk="1" fontAlgn="auto" hangingPunct="1">
              <a:lnSpc>
                <a:spcPct val="120000"/>
              </a:lnSpc>
              <a:spcAft>
                <a:spcPts val="0"/>
              </a:spcAft>
              <a:buFontTx/>
              <a:buNone/>
              <a:defRPr/>
            </a:pPr>
            <a:r>
              <a:rPr lang="zh-TW" altLang="en-US" dirty="0" smtClean="0">
                <a:latin typeface="標楷體" pitchFamily="65" charset="-120"/>
              </a:rPr>
              <a:t>參、工作重點</a:t>
            </a:r>
          </a:p>
          <a:p>
            <a:pPr marL="0" indent="0" eaLnBrk="1" fontAlgn="auto" hangingPunct="1">
              <a:lnSpc>
                <a:spcPct val="120000"/>
              </a:lnSpc>
              <a:spcAft>
                <a:spcPts val="0"/>
              </a:spcAft>
              <a:buFontTx/>
              <a:buNone/>
              <a:defRPr/>
            </a:pPr>
            <a:r>
              <a:rPr lang="zh-TW" altLang="en-US" dirty="0" smtClean="0">
                <a:latin typeface="標楷體" pitchFamily="65" charset="-120"/>
              </a:rPr>
              <a:t>肆、公務員廉政倫理規範宣導</a:t>
            </a:r>
            <a:endParaRPr lang="en-US" altLang="zh-TW" dirty="0" smtClean="0">
              <a:latin typeface="標楷體" pitchFamily="65" charset="-120"/>
            </a:endParaRPr>
          </a:p>
          <a:p>
            <a:pPr marL="0" indent="0" eaLnBrk="1" fontAlgn="auto" hangingPunct="1">
              <a:lnSpc>
                <a:spcPct val="120000"/>
              </a:lnSpc>
              <a:spcAft>
                <a:spcPts val="0"/>
              </a:spcAft>
              <a:buFontTx/>
              <a:buNone/>
              <a:defRPr/>
            </a:pPr>
            <a:r>
              <a:rPr lang="zh-TW" altLang="en-US" dirty="0" smtClean="0">
                <a:latin typeface="標楷體" pitchFamily="65" charset="-120"/>
              </a:rPr>
              <a:t>伍、公務員</a:t>
            </a:r>
            <a:r>
              <a:rPr lang="zh-TW" altLang="en-US" dirty="0">
                <a:latin typeface="標楷體" pitchFamily="65" charset="-120"/>
              </a:rPr>
              <a:t>申領小額款項專案法紀宣導</a:t>
            </a:r>
          </a:p>
          <a:p>
            <a:pPr marL="0" indent="0" eaLnBrk="1" fontAlgn="auto" hangingPunct="1">
              <a:lnSpc>
                <a:spcPct val="120000"/>
              </a:lnSpc>
              <a:spcAft>
                <a:spcPts val="0"/>
              </a:spcAft>
              <a:buFontTx/>
              <a:buNone/>
              <a:defRPr/>
            </a:pPr>
            <a:r>
              <a:rPr lang="zh-TW" altLang="en-US" dirty="0" smtClean="0">
                <a:latin typeface="標楷體" pitchFamily="65" charset="-120"/>
              </a:rPr>
              <a:t>陸、結語</a:t>
            </a:r>
          </a:p>
        </p:txBody>
      </p:sp>
      <p:sp>
        <p:nvSpPr>
          <p:cNvPr id="17411" name="Text Box 5"/>
          <p:cNvSpPr txBox="1">
            <a:spLocks noChangeArrowheads="1"/>
          </p:cNvSpPr>
          <p:nvPr/>
        </p:nvSpPr>
        <p:spPr bwMode="auto">
          <a:xfrm>
            <a:off x="3924300" y="6165850"/>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50000"/>
              </a:spcBef>
              <a:buClrTx/>
              <a:buSzTx/>
              <a:buFontTx/>
              <a:buNone/>
            </a:pPr>
            <a:endParaRPr lang="zh-TW" altLang="zh-TW" sz="1800">
              <a:solidFill>
                <a:schemeClr val="tx1"/>
              </a:solidFill>
              <a:latin typeface="Arial" panose="020B0604020202020204" pitchFamily="34" charset="0"/>
              <a:ea typeface="新細明體" panose="02020500000000000000" pitchFamily="18" charset="-120"/>
            </a:endParaRPr>
          </a:p>
        </p:txBody>
      </p:sp>
      <p:sp>
        <p:nvSpPr>
          <p:cNvPr id="1741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B6AC7A42-A3FC-451A-A36B-ED4484E34BA2}"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內容版面配置區 2"/>
          <p:cNvSpPr>
            <a:spLocks noGrp="1"/>
          </p:cNvSpPr>
          <p:nvPr>
            <p:ph idx="1"/>
          </p:nvPr>
        </p:nvSpPr>
        <p:spPr>
          <a:xfrm>
            <a:off x="539750" y="1557338"/>
            <a:ext cx="8229600" cy="5040312"/>
          </a:xfrm>
        </p:spPr>
        <p:txBody>
          <a:bodyPr/>
          <a:lstStyle/>
          <a:p>
            <a:pPr eaLnBrk="1" hangingPunct="1"/>
            <a:r>
              <a:rPr lang="zh-TW" altLang="en-US" smtClean="0">
                <a:solidFill>
                  <a:srgbClr val="002060"/>
                </a:solidFill>
                <a:latin typeface="標楷體" panose="03000509000000000000" pitchFamily="65" charset="-120"/>
              </a:rPr>
              <a:t>「比丘尼傳」記載，中國南北朝有位比丘尼修「水觀」，某天其在禪房作水觀，徒弟來叫吃飯，看不到人，但整個房中都是水，徒弟就檢了一顆小石子投入水中，師父出定之後覺得胸中痛，像有個東西在裏面。等叫徒弟了解了事情經過，就吩咐徒弟等一會回房中，從水中把石子撿出來，於是比丘尼重回房中作水觀入定，徒弟撿了石子，後來出定就沒事了。</a:t>
            </a:r>
            <a:endParaRPr lang="en-US" altLang="zh-TW" smtClean="0">
              <a:solidFill>
                <a:srgbClr val="002060"/>
              </a:solidFill>
              <a:latin typeface="標楷體" panose="03000509000000000000" pitchFamily="65" charset="-120"/>
            </a:endParaRPr>
          </a:p>
          <a:p>
            <a:pPr eaLnBrk="1" hangingPunct="1"/>
            <a:endParaRPr lang="zh-TW" altLang="en-US" sz="2800" smtClean="0">
              <a:solidFill>
                <a:srgbClr val="002060"/>
              </a:solidFill>
              <a:latin typeface="標楷體" panose="03000509000000000000" pitchFamily="65" charset="-120"/>
            </a:endParaRPr>
          </a:p>
        </p:txBody>
      </p:sp>
      <p:sp>
        <p:nvSpPr>
          <p:cNvPr id="2" name="標題 1"/>
          <p:cNvSpPr>
            <a:spLocks noGrp="1"/>
          </p:cNvSpPr>
          <p:nvPr>
            <p:ph type="title"/>
          </p:nvPr>
        </p:nvSpPr>
        <p:spPr>
          <a:xfrm>
            <a:off x="468313" y="476250"/>
            <a:ext cx="8229600" cy="1143000"/>
          </a:xfrm>
          <a:extLst/>
        </p:spPr>
        <p:txBody>
          <a:bodyPr rtlCol="0" anchor="t">
            <a:normAutofit fontScale="90000"/>
          </a:bodyPr>
          <a:lstStyle/>
          <a:p>
            <a:pPr eaLnBrk="1" fontAlgn="auto" hangingPunct="1">
              <a:spcAft>
                <a:spcPts val="0"/>
              </a:spcAft>
              <a:defRPr/>
            </a:pPr>
            <a:r>
              <a:rPr lang="zh-TW" altLang="en-US" sz="3200" b="1" smtClean="0">
                <a:latin typeface="標楷體" pitchFamily="65" charset="-120"/>
              </a:rPr>
              <a:t>禪宗典故</a:t>
            </a:r>
            <a:r>
              <a:rPr lang="en-US" altLang="zh-TW" sz="6000" b="1" smtClean="0">
                <a:latin typeface="標楷體" pitchFamily="65" charset="-120"/>
              </a:rPr>
              <a:t/>
            </a:r>
            <a:br>
              <a:rPr lang="en-US" altLang="zh-TW" sz="6000" b="1" smtClean="0">
                <a:latin typeface="標楷體" pitchFamily="65" charset="-120"/>
              </a:rPr>
            </a:br>
            <a:endParaRPr lang="zh-TW" altLang="en-US" smtClean="0"/>
          </a:p>
        </p:txBody>
      </p:sp>
      <p:pic>
        <p:nvPicPr>
          <p:cNvPr id="5427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600575"/>
            <a:ext cx="4138612"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內容版面配置區 2"/>
          <p:cNvSpPr>
            <a:spLocks noGrp="1"/>
          </p:cNvSpPr>
          <p:nvPr>
            <p:ph idx="1"/>
          </p:nvPr>
        </p:nvSpPr>
        <p:spPr>
          <a:xfrm>
            <a:off x="539750" y="1557338"/>
            <a:ext cx="8229600" cy="5040312"/>
          </a:xfrm>
        </p:spPr>
        <p:txBody>
          <a:bodyPr/>
          <a:lstStyle/>
          <a:p>
            <a:pPr eaLnBrk="1" hangingPunct="1"/>
            <a:r>
              <a:rPr lang="zh-TW" altLang="en-US" b="1" smtClean="0">
                <a:solidFill>
                  <a:srgbClr val="002060"/>
                </a:solidFill>
                <a:latin typeface="標楷體" panose="03000509000000000000" pitchFamily="65" charset="-120"/>
              </a:rPr>
              <a:t>啟示</a:t>
            </a:r>
            <a:r>
              <a:rPr lang="en-US" altLang="zh-TW" b="1" smtClean="0">
                <a:solidFill>
                  <a:srgbClr val="002060"/>
                </a:solidFill>
                <a:latin typeface="標楷體" panose="03000509000000000000" pitchFamily="65" charset="-120"/>
              </a:rPr>
              <a:t>:</a:t>
            </a:r>
            <a:r>
              <a:rPr lang="zh-TW" altLang="en-US" b="1" smtClean="0">
                <a:solidFill>
                  <a:srgbClr val="002060"/>
                </a:solidFill>
                <a:latin typeface="標楷體" panose="03000509000000000000" pitchFamily="65" charset="-120"/>
              </a:rPr>
              <a:t>某些事情偷偷摸摸地做，難保不會有意想不到的後果。</a:t>
            </a:r>
            <a:endParaRPr lang="en-US" altLang="zh-TW" b="1" smtClean="0">
              <a:solidFill>
                <a:srgbClr val="002060"/>
              </a:solidFill>
              <a:latin typeface="標楷體" panose="03000509000000000000" pitchFamily="65" charset="-120"/>
            </a:endParaRPr>
          </a:p>
          <a:p>
            <a:pPr eaLnBrk="1" hangingPunct="1"/>
            <a:endParaRPr lang="zh-TW" altLang="en-US" sz="2800" smtClean="0">
              <a:solidFill>
                <a:srgbClr val="002060"/>
              </a:solidFill>
              <a:latin typeface="標楷體" panose="03000509000000000000" pitchFamily="65" charset="-120"/>
            </a:endParaRPr>
          </a:p>
        </p:txBody>
      </p:sp>
      <p:sp>
        <p:nvSpPr>
          <p:cNvPr id="56323" name="標題 1"/>
          <p:cNvSpPr>
            <a:spLocks noGrp="1"/>
          </p:cNvSpPr>
          <p:nvPr>
            <p:ph type="title"/>
          </p:nvPr>
        </p:nvSpPr>
        <p:spPr>
          <a:xfrm>
            <a:off x="468313" y="476250"/>
            <a:ext cx="8229600" cy="1143000"/>
          </a:xfrm>
        </p:spPr>
        <p:txBody>
          <a:bodyPr anchor="t"/>
          <a:lstStyle/>
          <a:p>
            <a:pPr eaLnBrk="1" hangingPunct="1"/>
            <a:r>
              <a:rPr lang="zh-TW" altLang="en-US" sz="3200" b="1" smtClean="0">
                <a:latin typeface="標楷體" panose="03000509000000000000" pitchFamily="65" charset="-120"/>
              </a:rPr>
              <a:t>禪宗典故</a:t>
            </a:r>
            <a:r>
              <a:rPr lang="en-US" altLang="zh-TW" sz="6000" b="1" smtClean="0">
                <a:latin typeface="標楷體" panose="03000509000000000000" pitchFamily="65" charset="-120"/>
              </a:rPr>
              <a:t/>
            </a:r>
            <a:br>
              <a:rPr lang="en-US" altLang="zh-TW" sz="6000" b="1" smtClean="0">
                <a:latin typeface="標楷體" panose="03000509000000000000" pitchFamily="65" charset="-120"/>
              </a:rPr>
            </a:br>
            <a:endParaRPr lang="zh-TW" altLang="en-US" smtClean="0"/>
          </a:p>
        </p:txBody>
      </p:sp>
      <p:pic>
        <p:nvPicPr>
          <p:cNvPr id="5632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437063"/>
            <a:ext cx="52562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539750" y="2133600"/>
            <a:ext cx="8229600" cy="4103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eaLnBrk="1" hangingPunct="1">
              <a:buFontTx/>
              <a:buNone/>
            </a:pPr>
            <a:r>
              <a:rPr lang="zh-TW" altLang="en-US" smtClean="0">
                <a:latin typeface="標楷體" panose="03000509000000000000" pitchFamily="65" charset="-120"/>
              </a:rPr>
              <a:t>與其職務有無利害關係者</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有：</a:t>
            </a:r>
            <a:r>
              <a:rPr lang="zh-TW" altLang="en-US" smtClean="0">
                <a:solidFill>
                  <a:srgbClr val="FF0066"/>
                </a:solidFill>
                <a:latin typeface="標楷體" panose="03000509000000000000" pitchFamily="65" charset="-120"/>
              </a:rPr>
              <a:t>原則</a:t>
            </a:r>
            <a:r>
              <a:rPr lang="en-US" altLang="zh-TW" smtClean="0">
                <a:solidFill>
                  <a:srgbClr val="FF0066"/>
                </a:solidFill>
                <a:latin typeface="標楷體" panose="03000509000000000000" pitchFamily="65" charset="-120"/>
              </a:rPr>
              <a:t>—</a:t>
            </a:r>
            <a:r>
              <a:rPr lang="zh-TW" altLang="en-US" smtClean="0">
                <a:solidFill>
                  <a:srgbClr val="FF0066"/>
                </a:solidFill>
                <a:latin typeface="標楷體" panose="03000509000000000000" pitchFamily="65" charset="-120"/>
              </a:rPr>
              <a:t>不得參加</a:t>
            </a:r>
            <a:r>
              <a:rPr lang="zh-TW" altLang="en-US" smtClean="0">
                <a:latin typeface="標楷體" panose="03000509000000000000" pitchFamily="65" charset="-120"/>
              </a:rPr>
              <a:t>。</a:t>
            </a:r>
          </a:p>
          <a:p>
            <a:pPr eaLnBrk="1" hangingPunct="1">
              <a:buFontTx/>
              <a:buNone/>
            </a:pPr>
            <a:r>
              <a:rPr lang="zh-TW" altLang="en-US" smtClean="0">
                <a:latin typeface="標楷體" panose="03000509000000000000" pitchFamily="65" charset="-120"/>
              </a:rPr>
              <a:t>      例外</a:t>
            </a:r>
            <a:r>
              <a:rPr lang="en-US" altLang="zh-TW" smtClean="0">
                <a:latin typeface="標楷體" panose="03000509000000000000" pitchFamily="65" charset="-120"/>
              </a:rPr>
              <a:t>—</a:t>
            </a:r>
            <a:r>
              <a:rPr lang="zh-TW" altLang="en-US" smtClean="0">
                <a:latin typeface="標楷體" panose="03000509000000000000" pitchFamily="65" charset="-120"/>
              </a:rPr>
              <a:t>公務禮儀、民俗節慶活動</a:t>
            </a:r>
            <a:r>
              <a:rPr lang="en-US" altLang="zh-TW" smtClean="0">
                <a:latin typeface="標楷體" panose="03000509000000000000" pitchFamily="65" charset="-120"/>
              </a:rPr>
              <a:t>..</a:t>
            </a:r>
          </a:p>
          <a:p>
            <a:pPr eaLnBrk="1" hangingPunct="1">
              <a:buFontTx/>
              <a:buNone/>
            </a:pPr>
            <a:r>
              <a:rPr lang="en-US" altLang="zh-TW" smtClean="0">
                <a:latin typeface="標楷體" panose="03000509000000000000" pitchFamily="65" charset="-120"/>
              </a:rPr>
              <a:t>            </a:t>
            </a:r>
            <a:r>
              <a:rPr lang="zh-TW" altLang="en-US" smtClean="0">
                <a:latin typeface="標楷體" panose="03000509000000000000" pitchFamily="65" charset="-120"/>
              </a:rPr>
              <a:t>核准後＋知會政風室。</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無：原則可參加；</a:t>
            </a:r>
          </a:p>
          <a:p>
            <a:pPr eaLnBrk="1" hangingPunct="1">
              <a:buFontTx/>
              <a:buNone/>
            </a:pPr>
            <a:r>
              <a:rPr lang="zh-TW" altLang="en-US" smtClean="0">
                <a:latin typeface="標楷體" panose="03000509000000000000" pitchFamily="65" charset="-120"/>
              </a:rPr>
              <a:t>      但需非與公務員身分、職務顯不相宜（如 </a:t>
            </a:r>
          </a:p>
          <a:p>
            <a:pPr eaLnBrk="1" hangingPunct="1">
              <a:buFontTx/>
              <a:buNone/>
            </a:pPr>
            <a:r>
              <a:rPr lang="zh-TW" altLang="en-US" smtClean="0">
                <a:latin typeface="標楷體" panose="03000509000000000000" pitchFamily="65" charset="-120"/>
              </a:rPr>
              <a:t>      八大行業）</a:t>
            </a:r>
            <a:r>
              <a:rPr lang="en-US" altLang="zh-TW" smtClean="0">
                <a:latin typeface="標楷體" panose="03000509000000000000" pitchFamily="65" charset="-120"/>
              </a:rPr>
              <a:t>..</a:t>
            </a:r>
            <a:r>
              <a:rPr lang="zh-TW" altLang="en-US" smtClean="0">
                <a:latin typeface="標楷體" panose="03000509000000000000" pitchFamily="65" charset="-120"/>
              </a:rPr>
              <a:t>應避免。</a:t>
            </a:r>
          </a:p>
          <a:p>
            <a:pPr eaLnBrk="1" hangingPunct="1">
              <a:buFontTx/>
              <a:buNone/>
            </a:pPr>
            <a:r>
              <a:rPr lang="en-US" altLang="zh-TW" smtClean="0">
                <a:latin typeface="標楷體" panose="03000509000000000000" pitchFamily="65" charset="-120"/>
              </a:rPr>
              <a:t>※</a:t>
            </a:r>
            <a:r>
              <a:rPr lang="zh-TW" altLang="en-US" smtClean="0">
                <a:latin typeface="標楷體" panose="03000509000000000000" pitchFamily="65" charset="-120"/>
              </a:rPr>
              <a:t>出差或參加會議活動，也不可接受招待。</a:t>
            </a:r>
          </a:p>
          <a:p>
            <a:pPr eaLnBrk="1" hangingPunct="1"/>
            <a:endParaRPr lang="en-US" altLang="zh-TW" sz="2800" smtClean="0">
              <a:latin typeface="標楷體" panose="03000509000000000000" pitchFamily="65" charset="-120"/>
            </a:endParaRPr>
          </a:p>
        </p:txBody>
      </p:sp>
      <p:sp>
        <p:nvSpPr>
          <p:cNvPr id="58371"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l"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：有人邀請餐敘</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唱歌</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飲宴應酬</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a:t>
            </a:r>
            <a:br>
              <a:rPr lang="zh-TW" altLang="en-US" sz="4000" b="1" smtClean="0">
                <a:solidFill>
                  <a:srgbClr val="FF0066"/>
                </a:solidFill>
                <a:latin typeface="標楷體" panose="03000509000000000000" pitchFamily="65" charset="-120"/>
              </a:rPr>
            </a:br>
            <a:r>
              <a:rPr lang="zh-TW" altLang="en-US" sz="4000" b="1" smtClean="0">
                <a:solidFill>
                  <a:srgbClr val="FF0066"/>
                </a:solidFill>
                <a:latin typeface="標楷體" panose="03000509000000000000" pitchFamily="65" charset="-120"/>
              </a:rPr>
              <a:t>        可否參加？</a:t>
            </a:r>
          </a:p>
        </p:txBody>
      </p:sp>
      <p:sp>
        <p:nvSpPr>
          <p:cNvPr id="58372"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1DABD36-3BE5-420F-9354-400247E44D4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57200" y="1989138"/>
            <a:ext cx="8435975" cy="43926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pPr>
            <a:r>
              <a:rPr lang="zh-TW" altLang="en-US" b="1" smtClean="0">
                <a:latin typeface="標楷體" panose="03000509000000000000" pitchFamily="65" charset="-120"/>
              </a:rPr>
              <a:t>請託關說定義</a:t>
            </a:r>
            <a:r>
              <a:rPr lang="en-US" altLang="zh-TW" b="1" smtClean="0">
                <a:latin typeface="標楷體" panose="03000509000000000000" pitchFamily="65" charset="-120"/>
              </a:rPr>
              <a:t>:</a:t>
            </a:r>
          </a:p>
          <a:p>
            <a:pPr lvl="1" eaLnBrk="1" hangingPunct="1">
              <a:lnSpc>
                <a:spcPct val="150000"/>
              </a:lnSpc>
            </a:pPr>
            <a:r>
              <a:rPr lang="zh-TW" altLang="en-US" sz="2400" smtClean="0">
                <a:latin typeface="標楷體" panose="03000509000000000000" pitchFamily="65" charset="-120"/>
              </a:rPr>
              <a:t>指其內容涉及本機關（構）或所屬機關（構）業務具體事項之決定、執行或不執行，且因該事項之決定、執行或不執行</a:t>
            </a:r>
            <a:r>
              <a:rPr lang="zh-TW" altLang="en-US" sz="2400" smtClean="0">
                <a:solidFill>
                  <a:srgbClr val="FF0066"/>
                </a:solidFill>
                <a:latin typeface="標楷體" panose="03000509000000000000" pitchFamily="65" charset="-120"/>
              </a:rPr>
              <a:t>致有違法或不當而影響特定權利義務之虞</a:t>
            </a:r>
          </a:p>
          <a:p>
            <a:pPr eaLnBrk="1" hangingPunct="1">
              <a:lnSpc>
                <a:spcPct val="150000"/>
              </a:lnSpc>
            </a:pPr>
            <a:r>
              <a:rPr lang="zh-TW" altLang="en-US" smtClean="0">
                <a:latin typeface="標楷體" panose="03000509000000000000" pitchFamily="65" charset="-120"/>
              </a:rPr>
              <a:t> </a:t>
            </a:r>
            <a:r>
              <a:rPr lang="zh-TW" altLang="en-US" b="1" smtClean="0">
                <a:latin typeface="標楷體" panose="03000509000000000000" pitchFamily="65" charset="-120"/>
              </a:rPr>
              <a:t>處理程序</a:t>
            </a:r>
            <a:r>
              <a:rPr lang="en-US" altLang="zh-TW" b="1" smtClean="0">
                <a:latin typeface="標楷體" panose="03000509000000000000" pitchFamily="65" charset="-120"/>
              </a:rPr>
              <a:t>:</a:t>
            </a:r>
          </a:p>
          <a:p>
            <a:pPr lvl="1" eaLnBrk="1" hangingPunct="1">
              <a:lnSpc>
                <a:spcPct val="150000"/>
              </a:lnSpc>
            </a:pPr>
            <a:r>
              <a:rPr lang="zh-TW" altLang="en-US" sz="2400" smtClean="0">
                <a:latin typeface="標楷體" panose="03000509000000000000" pitchFamily="65" charset="-120"/>
              </a:rPr>
              <a:t>應於</a:t>
            </a:r>
            <a:r>
              <a:rPr lang="en-US" altLang="zh-TW" sz="2400" smtClean="0">
                <a:latin typeface="標楷體" panose="03000509000000000000" pitchFamily="65" charset="-120"/>
              </a:rPr>
              <a:t>3</a:t>
            </a:r>
            <a:r>
              <a:rPr lang="zh-TW" altLang="en-US" sz="2400" smtClean="0">
                <a:latin typeface="標楷體" panose="03000509000000000000" pitchFamily="65" charset="-120"/>
              </a:rPr>
              <a:t>日內簽報長官並知會政風室</a:t>
            </a:r>
          </a:p>
          <a:p>
            <a:pPr lvl="1" eaLnBrk="1" hangingPunct="1">
              <a:buFontTx/>
              <a:buNone/>
            </a:pPr>
            <a:endParaRPr lang="en-US" altLang="zh-TW" smtClean="0">
              <a:latin typeface="標楷體" panose="03000509000000000000" pitchFamily="65" charset="-120"/>
            </a:endParaRPr>
          </a:p>
        </p:txBody>
      </p:sp>
      <p:sp>
        <p:nvSpPr>
          <p:cNvPr id="60419" name="Rectangle 2"/>
          <p:cNvSpPr>
            <a:spLocks noGrp="1" noChangeArrowheads="1"/>
          </p:cNvSpPr>
          <p:nvPr>
            <p:ph type="title"/>
          </p:nvPr>
        </p:nvSpPr>
        <p:spPr>
          <a:xfrm>
            <a:off x="468313" y="1125538"/>
            <a:ext cx="8229600" cy="7191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：廠商</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請託關說</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怎麼辦？</a:t>
            </a:r>
          </a:p>
        </p:txBody>
      </p:sp>
      <p:sp>
        <p:nvSpPr>
          <p:cNvPr id="6042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EF856832-485B-4B14-AC6F-2F81239FDBA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457200" y="1989138"/>
            <a:ext cx="8435975" cy="43926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274320" indent="-274320" eaLnBrk="1" fontAlgn="auto" hangingPunct="1">
              <a:lnSpc>
                <a:spcPct val="150000"/>
              </a:lnSpc>
              <a:spcAft>
                <a:spcPts val="0"/>
              </a:spcAft>
              <a:defRPr/>
            </a:pPr>
            <a:r>
              <a:rPr lang="zh-TW" altLang="en-US" b="1" dirty="0" smtClean="0">
                <a:latin typeface="標楷體" pitchFamily="65" charset="-120"/>
              </a:rPr>
              <a:t>依據行政院公共工程委員會</a:t>
            </a:r>
            <a:r>
              <a:rPr lang="en-US" altLang="zh-TW" b="1" dirty="0" smtClean="0">
                <a:latin typeface="標楷體" pitchFamily="65" charset="-120"/>
              </a:rPr>
              <a:t>108</a:t>
            </a:r>
            <a:r>
              <a:rPr lang="zh-TW" altLang="en-US" b="1" dirty="0" smtClean="0">
                <a:latin typeface="標楷體" pitchFamily="65" charset="-120"/>
              </a:rPr>
              <a:t>年</a:t>
            </a:r>
            <a:r>
              <a:rPr lang="en-US" altLang="zh-TW" b="1" dirty="0" smtClean="0">
                <a:latin typeface="標楷體" pitchFamily="65" charset="-120"/>
              </a:rPr>
              <a:t>4</a:t>
            </a:r>
            <a:r>
              <a:rPr lang="zh-TW" altLang="en-US" b="1" dirty="0" smtClean="0">
                <a:latin typeface="標楷體" pitchFamily="65" charset="-120"/>
              </a:rPr>
              <a:t>月</a:t>
            </a:r>
            <a:r>
              <a:rPr lang="en-US" altLang="zh-TW" b="1" dirty="0" smtClean="0">
                <a:latin typeface="標楷體" pitchFamily="65" charset="-120"/>
              </a:rPr>
              <a:t>23</a:t>
            </a:r>
            <a:r>
              <a:rPr lang="zh-TW" altLang="en-US" b="1" dirty="0" smtClean="0">
                <a:latin typeface="標楷體" pitchFamily="65" charset="-120"/>
              </a:rPr>
              <a:t>日工程企字第</a:t>
            </a:r>
            <a:r>
              <a:rPr lang="en-US" altLang="zh-TW" b="1" dirty="0" smtClean="0">
                <a:latin typeface="標楷體" pitchFamily="65" charset="-120"/>
              </a:rPr>
              <a:t>1080100322</a:t>
            </a:r>
            <a:r>
              <a:rPr lang="zh-TW" altLang="en-US" b="1" dirty="0" smtClean="0">
                <a:latin typeface="標楷體" pitchFamily="65" charset="-120"/>
              </a:rPr>
              <a:t>號函</a:t>
            </a:r>
            <a:r>
              <a:rPr lang="en-US" altLang="zh-TW" b="1" dirty="0" smtClean="0">
                <a:latin typeface="標楷體" pitchFamily="65" charset="-120"/>
              </a:rPr>
              <a:t>:</a:t>
            </a:r>
          </a:p>
          <a:p>
            <a:pPr marL="0" indent="0" eaLnBrk="1" fontAlgn="auto" hangingPunct="1">
              <a:lnSpc>
                <a:spcPct val="150000"/>
              </a:lnSpc>
              <a:spcAft>
                <a:spcPts val="0"/>
              </a:spcAft>
              <a:buFontTx/>
              <a:buNone/>
              <a:defRPr/>
            </a:pPr>
            <a:r>
              <a:rPr lang="zh-TW" altLang="en-US" dirty="0" smtClean="0">
                <a:latin typeface="標楷體" pitchFamily="65" charset="-120"/>
              </a:rPr>
              <a:t>  </a:t>
            </a:r>
            <a:r>
              <a:rPr lang="zh-TW" altLang="en-US" sz="2000" b="1" dirty="0" smtClean="0">
                <a:latin typeface="標楷體" pitchFamily="65" charset="-120"/>
              </a:rPr>
              <a:t>所稱「請託、關說情形」，依據政府採購法第</a:t>
            </a:r>
            <a:r>
              <a:rPr lang="en-US" altLang="zh-TW" sz="2000" b="1" dirty="0" smtClean="0">
                <a:latin typeface="標楷體" pitchFamily="65" charset="-120"/>
              </a:rPr>
              <a:t>16</a:t>
            </a:r>
            <a:r>
              <a:rPr lang="zh-TW" altLang="en-US" sz="2000" b="1" dirty="0" smtClean="0">
                <a:latin typeface="標楷體" pitchFamily="65" charset="-120"/>
              </a:rPr>
              <a:t>條暨同法施行細則第</a:t>
            </a:r>
            <a:r>
              <a:rPr lang="en-US" altLang="zh-TW" sz="2000" b="1" dirty="0" smtClean="0">
                <a:latin typeface="標楷體" pitchFamily="65" charset="-120"/>
              </a:rPr>
              <a:t>16</a:t>
            </a:r>
            <a:r>
              <a:rPr lang="zh-TW" altLang="en-US" sz="2000" b="1" dirty="0" smtClean="0">
                <a:latin typeface="標楷體" pitchFamily="65" charset="-120"/>
              </a:rPr>
              <a:t>條規定，係指</a:t>
            </a:r>
            <a:r>
              <a:rPr lang="en-US" altLang="zh-TW" sz="2000" b="1" dirty="0" smtClean="0">
                <a:latin typeface="標楷體" pitchFamily="65" charset="-120"/>
              </a:rPr>
              <a:t>:</a:t>
            </a: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一</a:t>
            </a:r>
            <a:r>
              <a:rPr lang="en-US" altLang="zh-TW" sz="2000" b="1" dirty="0" smtClean="0">
                <a:latin typeface="標楷體" pitchFamily="65" charset="-120"/>
              </a:rPr>
              <a:t>)</a:t>
            </a:r>
            <a:r>
              <a:rPr lang="zh-TW" altLang="en-US" sz="2000" b="1" dirty="0" smtClean="0">
                <a:latin typeface="標楷體" pitchFamily="65" charset="-120"/>
              </a:rPr>
              <a:t>於招標前，對預訂辦理之採購事項，提出請求。</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二</a:t>
            </a:r>
            <a:r>
              <a:rPr lang="en-US" altLang="zh-TW" sz="2000" b="1" dirty="0" smtClean="0">
                <a:latin typeface="標楷體" pitchFamily="65" charset="-120"/>
              </a:rPr>
              <a:t>)</a:t>
            </a:r>
            <a:r>
              <a:rPr lang="zh-TW" altLang="en-US" sz="2000" b="1" dirty="0" smtClean="0">
                <a:latin typeface="標楷體" pitchFamily="65" charset="-120"/>
              </a:rPr>
              <a:t>於招標後，對招標文件內容或審標、決標結果，要求變更。</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r>
              <a:rPr lang="en-US" altLang="zh-TW" sz="2000" b="1" dirty="0" smtClean="0">
                <a:latin typeface="標楷體" pitchFamily="65" charset="-120"/>
              </a:rPr>
              <a:t>(</a:t>
            </a:r>
            <a:r>
              <a:rPr lang="zh-TW" altLang="en-US" sz="2000" b="1" dirty="0" smtClean="0">
                <a:latin typeface="標楷體" pitchFamily="65" charset="-120"/>
              </a:rPr>
              <a:t>三</a:t>
            </a:r>
            <a:r>
              <a:rPr lang="en-US" altLang="zh-TW" sz="2000" b="1" dirty="0" smtClean="0">
                <a:latin typeface="標楷體" pitchFamily="65" charset="-120"/>
              </a:rPr>
              <a:t>)</a:t>
            </a:r>
            <a:r>
              <a:rPr lang="zh-TW" altLang="en-US" sz="2000" b="1" dirty="0" smtClean="0">
                <a:latin typeface="標楷體" pitchFamily="65" charset="-120"/>
              </a:rPr>
              <a:t>於履約或驗收期間，對契約內容或查驗、驗收結果，要求變更。</a:t>
            </a:r>
            <a:endParaRPr lang="en-US" altLang="zh-TW" sz="2000" b="1" dirty="0" smtClean="0">
              <a:latin typeface="標楷體" pitchFamily="65" charset="-120"/>
            </a:endParaRPr>
          </a:p>
          <a:p>
            <a:pPr marL="0" indent="0" eaLnBrk="1" fontAlgn="auto" hangingPunct="1">
              <a:lnSpc>
                <a:spcPct val="150000"/>
              </a:lnSpc>
              <a:spcAft>
                <a:spcPts val="0"/>
              </a:spcAft>
              <a:buFontTx/>
              <a:buNone/>
              <a:defRPr/>
            </a:pPr>
            <a:endParaRPr lang="en-US" altLang="zh-TW" sz="2000" dirty="0" smtClean="0">
              <a:latin typeface="標楷體" pitchFamily="65" charset="-120"/>
            </a:endParaRPr>
          </a:p>
        </p:txBody>
      </p:sp>
      <p:sp>
        <p:nvSpPr>
          <p:cNvPr id="62467" name="Rectangle 2"/>
          <p:cNvSpPr>
            <a:spLocks noGrp="1" noChangeArrowheads="1"/>
          </p:cNvSpPr>
          <p:nvPr>
            <p:ph type="title"/>
          </p:nvPr>
        </p:nvSpPr>
        <p:spPr>
          <a:xfrm>
            <a:off x="468313" y="1125538"/>
            <a:ext cx="8229600" cy="7191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：廠商</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請託關說</a:t>
            </a:r>
            <a:r>
              <a:rPr lang="en-US" altLang="zh-TW" sz="4000" b="1" smtClean="0">
                <a:solidFill>
                  <a:srgbClr val="FF0066"/>
                </a:solidFill>
                <a:latin typeface="標楷體" panose="03000509000000000000" pitchFamily="65" charset="-120"/>
              </a:rPr>
              <a:t>)</a:t>
            </a:r>
            <a:r>
              <a:rPr lang="zh-TW" altLang="en-US" sz="4000" b="1" smtClean="0">
                <a:solidFill>
                  <a:srgbClr val="FF0066"/>
                </a:solidFill>
                <a:latin typeface="標楷體" panose="03000509000000000000" pitchFamily="65" charset="-120"/>
              </a:rPr>
              <a:t>怎麼辦？</a:t>
            </a:r>
          </a:p>
        </p:txBody>
      </p:sp>
      <p:sp>
        <p:nvSpPr>
          <p:cNvPr id="6246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BA617CD-8121-47A5-9EE4-570C880FB17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457200" y="2492375"/>
            <a:ext cx="8002588" cy="36337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50000"/>
              </a:lnSpc>
              <a:buFontTx/>
              <a:buNone/>
            </a:pPr>
            <a:r>
              <a:rPr lang="en-US" altLang="zh-TW" smtClean="0">
                <a:latin typeface="標楷體" panose="03000509000000000000" pitchFamily="65" charset="-120"/>
              </a:rPr>
              <a:t>1</a:t>
            </a:r>
            <a:r>
              <a:rPr lang="zh-TW" altLang="en-US" smtClean="0">
                <a:latin typeface="標楷體" panose="03000509000000000000" pitchFamily="65" charset="-120"/>
              </a:rPr>
              <a:t>、支領鐘點費額度：每小時不得超過</a:t>
            </a:r>
            <a:r>
              <a:rPr lang="en-US" altLang="zh-TW" smtClean="0">
                <a:solidFill>
                  <a:srgbClr val="FF0066"/>
                </a:solidFill>
                <a:latin typeface="標楷體" panose="03000509000000000000" pitchFamily="65" charset="-120"/>
              </a:rPr>
              <a:t>5,000</a:t>
            </a:r>
            <a:r>
              <a:rPr lang="zh-TW" altLang="en-US" smtClean="0">
                <a:latin typeface="標楷體" panose="03000509000000000000" pitchFamily="65" charset="-120"/>
              </a:rPr>
              <a:t>元 </a:t>
            </a:r>
          </a:p>
          <a:p>
            <a:pPr eaLnBrk="1" hangingPunct="1">
              <a:lnSpc>
                <a:spcPct val="150000"/>
              </a:lnSpc>
              <a:buFontTx/>
              <a:buNone/>
            </a:pPr>
            <a:r>
              <a:rPr lang="en-US" altLang="zh-TW" smtClean="0">
                <a:latin typeface="標楷體" panose="03000509000000000000" pitchFamily="65" charset="-120"/>
              </a:rPr>
              <a:t>2</a:t>
            </a:r>
            <a:r>
              <a:rPr lang="zh-TW" altLang="en-US" smtClean="0">
                <a:latin typeface="標楷體" panose="03000509000000000000" pitchFamily="65" charset="-120"/>
              </a:rPr>
              <a:t>、領取稿費額度：每千字不得超過</a:t>
            </a:r>
            <a:r>
              <a:rPr lang="en-US" altLang="zh-TW" smtClean="0">
                <a:solidFill>
                  <a:srgbClr val="FF0066"/>
                </a:solidFill>
                <a:latin typeface="標楷體" panose="03000509000000000000" pitchFamily="65" charset="-120"/>
              </a:rPr>
              <a:t>2,000</a:t>
            </a:r>
            <a:r>
              <a:rPr lang="zh-TW" altLang="en-US" smtClean="0">
                <a:latin typeface="標楷體" panose="03000509000000000000" pitchFamily="65" charset="-120"/>
              </a:rPr>
              <a:t>元 </a:t>
            </a:r>
          </a:p>
          <a:p>
            <a:pPr eaLnBrk="1" hangingPunct="1">
              <a:lnSpc>
                <a:spcPct val="150000"/>
              </a:lnSpc>
              <a:buFontTx/>
              <a:buNone/>
            </a:pPr>
            <a:r>
              <a:rPr lang="zh-TW" altLang="en-US" smtClean="0">
                <a:latin typeface="標楷體" panose="03000509000000000000" pitchFamily="65" charset="-120"/>
              </a:rPr>
              <a:t> ＊受「與其職務有利害關係者」之邀請</a:t>
            </a:r>
          </a:p>
          <a:p>
            <a:pPr eaLnBrk="1" hangingPunct="1">
              <a:lnSpc>
                <a:spcPct val="150000"/>
              </a:lnSpc>
              <a:buFontTx/>
              <a:buNone/>
            </a:pPr>
            <a:r>
              <a:rPr lang="zh-TW" altLang="en-US" smtClean="0">
                <a:latin typeface="標楷體" panose="03000509000000000000" pitchFamily="65" charset="-120"/>
              </a:rPr>
              <a:t>   </a:t>
            </a:r>
            <a:r>
              <a:rPr lang="zh-TW" altLang="en-US" smtClean="0">
                <a:solidFill>
                  <a:srgbClr val="FF0066"/>
                </a:solidFill>
                <a:latin typeface="標楷體" panose="03000509000000000000" pitchFamily="65" charset="-120"/>
              </a:rPr>
              <a:t>要先核准後＋知會政風室</a:t>
            </a:r>
            <a:r>
              <a:rPr lang="en-US" altLang="zh-TW" smtClean="0">
                <a:solidFill>
                  <a:srgbClr val="FF0066"/>
                </a:solidFill>
                <a:latin typeface="標楷體" panose="03000509000000000000" pitchFamily="65" charset="-120"/>
              </a:rPr>
              <a:t>,</a:t>
            </a:r>
            <a:r>
              <a:rPr lang="zh-TW" altLang="en-US" smtClean="0">
                <a:solidFill>
                  <a:srgbClr val="FF0066"/>
                </a:solidFill>
                <a:latin typeface="標楷體" panose="03000509000000000000" pitchFamily="65" charset="-120"/>
              </a:rPr>
              <a:t>始可前往</a:t>
            </a:r>
            <a:r>
              <a:rPr lang="zh-TW" altLang="en-US" smtClean="0">
                <a:latin typeface="標楷體" panose="03000509000000000000" pitchFamily="65" charset="-120"/>
              </a:rPr>
              <a:t>。</a:t>
            </a:r>
            <a:endParaRPr lang="en-US" altLang="zh-TW" smtClean="0">
              <a:latin typeface="標楷體" panose="03000509000000000000" pitchFamily="65" charset="-120"/>
            </a:endParaRPr>
          </a:p>
        </p:txBody>
      </p:sp>
      <p:sp>
        <p:nvSpPr>
          <p:cNvPr id="64515" name="Rectangle 2"/>
          <p:cNvSpPr>
            <a:spLocks noGrp="1" noChangeArrowheads="1"/>
          </p:cNvSpPr>
          <p:nvPr>
            <p:ph type="title"/>
          </p:nvPr>
        </p:nvSpPr>
        <p:spPr>
          <a:xfrm>
            <a:off x="457200" y="14843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66"/>
                </a:solidFill>
                <a:latin typeface="標楷體" panose="03000509000000000000" pitchFamily="65" charset="-120"/>
              </a:rPr>
              <a:t>Q</a:t>
            </a:r>
            <a:r>
              <a:rPr lang="zh-TW" altLang="en-US" sz="4000" b="1" smtClean="0">
                <a:solidFill>
                  <a:srgbClr val="FF0066"/>
                </a:solidFill>
                <a:latin typeface="標楷體" panose="03000509000000000000" pitchFamily="65" charset="-120"/>
              </a:rPr>
              <a:t>：私人機構邀請演講或投稿？</a:t>
            </a:r>
          </a:p>
        </p:txBody>
      </p:sp>
      <p:sp>
        <p:nvSpPr>
          <p:cNvPr id="6451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72E40CB-8E6D-4F0D-B831-5BDF5A8F7A9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539750" y="2133600"/>
            <a:ext cx="8229600" cy="41036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lvl="1" eaLnBrk="1" hangingPunct="1"/>
            <a:r>
              <a:rPr lang="zh-TW" altLang="en-US" smtClean="0">
                <a:latin typeface="標楷體" panose="03000509000000000000" pitchFamily="65" charset="-120"/>
              </a:rPr>
              <a:t>龍潭南天宮廟會宴客，可否參加</a:t>
            </a:r>
            <a:r>
              <a:rPr lang="en-US" altLang="zh-TW" smtClean="0">
                <a:latin typeface="標楷體" panose="03000509000000000000" pitchFamily="65" charset="-120"/>
              </a:rPr>
              <a:t>?</a:t>
            </a:r>
          </a:p>
          <a:p>
            <a:pPr lvl="1" eaLnBrk="1" hangingPunct="1"/>
            <a:r>
              <a:rPr lang="zh-TW" altLang="en-US" smtClean="0">
                <a:latin typeface="標楷體" panose="03000509000000000000" pitchFamily="65" charset="-120"/>
              </a:rPr>
              <a:t>採購廠商於歲末舉辦尾牙，邀請機關同仁與會，可否參加？</a:t>
            </a:r>
            <a:endParaRPr lang="en-US" altLang="zh-TW" smtClean="0">
              <a:latin typeface="標楷體" panose="03000509000000000000" pitchFamily="65" charset="-120"/>
            </a:endParaRPr>
          </a:p>
          <a:p>
            <a:pPr lvl="1" eaLnBrk="1" hangingPunct="1"/>
            <a:r>
              <a:rPr lang="zh-TW" altLang="en-US" smtClean="0">
                <a:latin typeface="標楷體" panose="03000509000000000000" pitchFamily="65" charset="-120"/>
              </a:rPr>
              <a:t>龍潭國中學生畢業，為感謝教師的辛勞，邀請教師及學長家長參加謝師宴，可否參加</a:t>
            </a:r>
            <a:r>
              <a:rPr lang="en-US" altLang="zh-TW" smtClean="0">
                <a:latin typeface="標楷體" panose="03000509000000000000" pitchFamily="65" charset="-120"/>
              </a:rPr>
              <a:t>?</a:t>
            </a:r>
          </a:p>
          <a:p>
            <a:pPr eaLnBrk="1" hangingPunct="1">
              <a:buFontTx/>
              <a:buNone/>
            </a:pPr>
            <a:endParaRPr lang="zh-TW" altLang="en-US" smtClean="0">
              <a:latin typeface="標楷體" panose="03000509000000000000" pitchFamily="65" charset="-120"/>
            </a:endParaRPr>
          </a:p>
          <a:p>
            <a:pPr eaLnBrk="1" hangingPunct="1"/>
            <a:endParaRPr lang="en-US" altLang="zh-TW" sz="2800" smtClean="0">
              <a:latin typeface="標楷體" panose="03000509000000000000" pitchFamily="65" charset="-120"/>
            </a:endParaRPr>
          </a:p>
        </p:txBody>
      </p:sp>
      <p:sp>
        <p:nvSpPr>
          <p:cNvPr id="66563"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4000" b="1" smtClean="0">
                <a:solidFill>
                  <a:srgbClr val="FF00FF"/>
                </a:solidFill>
                <a:latin typeface="標楷體" panose="03000509000000000000" pitchFamily="65" charset="-120"/>
              </a:rPr>
              <a:t>Q</a:t>
            </a:r>
            <a:r>
              <a:rPr lang="zh-TW" altLang="en-US" sz="4000" b="1" smtClean="0">
                <a:solidFill>
                  <a:srgbClr val="FF00FF"/>
                </a:solidFill>
                <a:latin typeface="標楷體" panose="03000509000000000000" pitchFamily="65" charset="-120"/>
              </a:rPr>
              <a:t>：請問下列那些飯是可以吃的</a:t>
            </a:r>
            <a:r>
              <a:rPr lang="en-US" altLang="zh-TW" sz="4000" b="1" smtClean="0">
                <a:solidFill>
                  <a:srgbClr val="FF00FF"/>
                </a:solidFill>
                <a:latin typeface="標楷體" panose="03000509000000000000" pitchFamily="65" charset="-120"/>
              </a:rPr>
              <a:t>?</a:t>
            </a:r>
          </a:p>
        </p:txBody>
      </p:sp>
      <p:sp>
        <p:nvSpPr>
          <p:cNvPr id="66564"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35AB6021-7B0E-4961-ABCF-710680BB431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323850" y="1700213"/>
            <a:ext cx="8229600" cy="4824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sz="2800" smtClean="0"/>
          </a:p>
          <a:p>
            <a:pPr eaLnBrk="1" hangingPunct="1">
              <a:buFontTx/>
              <a:buNone/>
            </a:pPr>
            <a:r>
              <a:rPr lang="zh-TW" altLang="en-US" smtClean="0">
                <a:latin typeface="標楷體" panose="03000509000000000000" pitchFamily="65" charset="-120"/>
              </a:rPr>
              <a:t>  針對媒體及網友關心謝師宴是否違反公務員廉政倫理規範乙節，廉政署重申「尊師重道」係優良傳統文化，學生感謝師恩舉辦之謝師宴，屬正常社交禮俗，廉政倫理規範並無禁止教師參加謝師宴，也無報備登錄要求。依現行公務員廉政倫理規範第七點規定，公務員不得參加與其職務有利害關係者之飲宴應酬，但婚、喪、喜、慶等舉辦之活動，而未超過正常社交禮俗標準，不在此限。謝師宴個別學生所支費用，一般都不會超過現行規定之正常社交禮俗標準新臺幣 </a:t>
            </a:r>
            <a:r>
              <a:rPr lang="en-US" altLang="zh-TW" smtClean="0">
                <a:latin typeface="標楷體" panose="03000509000000000000" pitchFamily="65" charset="-120"/>
              </a:rPr>
              <a:t>3000 </a:t>
            </a:r>
            <a:r>
              <a:rPr lang="zh-TW" altLang="en-US" smtClean="0">
                <a:latin typeface="標楷體" panose="03000509000000000000" pitchFamily="65" charset="-120"/>
              </a:rPr>
              <a:t>元，自然不受禁止。</a:t>
            </a:r>
            <a:endParaRPr lang="en-US" altLang="zh-TW" smtClean="0">
              <a:latin typeface="標楷體" panose="03000509000000000000" pitchFamily="65" charset="-120"/>
            </a:endParaRPr>
          </a:p>
          <a:p>
            <a:pPr eaLnBrk="1" hangingPunct="1">
              <a:buFontTx/>
              <a:buNone/>
            </a:pPr>
            <a:r>
              <a:rPr lang="en-US" altLang="zh-TW" b="1" smtClean="0">
                <a:latin typeface="標楷體" panose="03000509000000000000" pitchFamily="65" charset="-120"/>
              </a:rPr>
              <a:t>--</a:t>
            </a:r>
            <a:r>
              <a:rPr lang="zh-TW" altLang="en-US" b="1" smtClean="0">
                <a:latin typeface="標楷體" panose="03000509000000000000" pitchFamily="65" charset="-120"/>
              </a:rPr>
              <a:t>廉政署</a:t>
            </a:r>
            <a:r>
              <a:rPr lang="en-US" altLang="zh-TW" b="1" smtClean="0">
                <a:latin typeface="標楷體" panose="03000509000000000000" pitchFamily="65" charset="-120"/>
              </a:rPr>
              <a:t>105</a:t>
            </a:r>
            <a:r>
              <a:rPr lang="zh-TW" altLang="en-US" b="1" smtClean="0">
                <a:latin typeface="標楷體" panose="03000509000000000000" pitchFamily="65" charset="-120"/>
              </a:rPr>
              <a:t>年</a:t>
            </a:r>
            <a:r>
              <a:rPr lang="en-US" altLang="zh-TW" b="1" smtClean="0">
                <a:latin typeface="標楷體" panose="03000509000000000000" pitchFamily="65" charset="-120"/>
              </a:rPr>
              <a:t>5</a:t>
            </a:r>
            <a:r>
              <a:rPr lang="zh-TW" altLang="en-US" b="1" smtClean="0">
                <a:latin typeface="標楷體" panose="03000509000000000000" pitchFamily="65" charset="-120"/>
              </a:rPr>
              <a:t>月新聞稿</a:t>
            </a:r>
            <a:endParaRPr lang="en-US" altLang="zh-TW" b="1" smtClean="0">
              <a:latin typeface="標楷體" panose="03000509000000000000" pitchFamily="65" charset="-120"/>
            </a:endParaRPr>
          </a:p>
        </p:txBody>
      </p:sp>
      <p:sp>
        <p:nvSpPr>
          <p:cNvPr id="68611" name="Rectangle 2"/>
          <p:cNvSpPr>
            <a:spLocks noGrp="1" noChangeArrowheads="1"/>
          </p:cNvSpPr>
          <p:nvPr>
            <p:ph type="title"/>
          </p:nvPr>
        </p:nvSpPr>
        <p:spPr>
          <a:xfrm>
            <a:off x="457200" y="1196975"/>
            <a:ext cx="86868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en-US" altLang="zh-TW" sz="3200" b="1" smtClean="0">
                <a:solidFill>
                  <a:srgbClr val="FF00FF"/>
                </a:solidFill>
                <a:latin typeface="標楷體" panose="03000509000000000000" pitchFamily="65" charset="-120"/>
              </a:rPr>
              <a:t>Q</a:t>
            </a:r>
            <a:r>
              <a:rPr lang="zh-TW" altLang="en-US" sz="3200" b="1" smtClean="0">
                <a:solidFill>
                  <a:srgbClr val="FF00FF"/>
                </a:solidFill>
                <a:latin typeface="標楷體" panose="03000509000000000000" pitchFamily="65" charset="-120"/>
              </a:rPr>
              <a:t>：謝師宴並不違反公務員廉政倫理規範</a:t>
            </a:r>
            <a:endParaRPr lang="en-US" altLang="zh-TW" sz="3200" b="1" smtClean="0">
              <a:solidFill>
                <a:srgbClr val="FF00FF"/>
              </a:solidFill>
              <a:latin typeface="標楷體" panose="03000509000000000000" pitchFamily="65" charset="-120"/>
            </a:endParaRPr>
          </a:p>
        </p:txBody>
      </p:sp>
      <p:sp>
        <p:nvSpPr>
          <p:cNvPr id="68612" name="Text Box 1028"/>
          <p:cNvSpPr txBox="1">
            <a:spLocks noChangeArrowheads="1"/>
          </p:cNvSpPr>
          <p:nvPr/>
        </p:nvSpPr>
        <p:spPr bwMode="auto">
          <a:xfrm>
            <a:off x="41402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65B9416-2B63-4CB9-A714-A2ADF86F0E36}"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457200" y="2420938"/>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z="2800" b="1" smtClean="0">
                <a:latin typeface="標楷體" panose="03000509000000000000" pitchFamily="65" charset="-120"/>
              </a:rPr>
              <a:t>原則</a:t>
            </a:r>
            <a:endParaRPr lang="en-US" altLang="zh-TW" sz="2800" b="1" smtClean="0">
              <a:latin typeface="標楷體" panose="03000509000000000000" pitchFamily="65" charset="-120"/>
            </a:endParaRPr>
          </a:p>
          <a:p>
            <a:pPr lvl="1" eaLnBrk="1" hangingPunct="1"/>
            <a:r>
              <a:rPr lang="zh-TW" altLang="en-US" sz="2400" b="1" smtClean="0">
                <a:latin typeface="標楷體" panose="03000509000000000000" pitchFamily="65" charset="-120"/>
              </a:rPr>
              <a:t>公務員不得涉足不妥當之場所。 </a:t>
            </a:r>
          </a:p>
          <a:p>
            <a:pPr lvl="1" eaLnBrk="1" hangingPunct="1"/>
            <a:r>
              <a:rPr lang="zh-TW" altLang="en-US" sz="2400" b="1" smtClean="0">
                <a:latin typeface="標楷體" panose="03000509000000000000" pitchFamily="65" charset="-120"/>
              </a:rPr>
              <a:t>公務員不得與其職務有利害關係之相關人員為不當接觸。 </a:t>
            </a:r>
          </a:p>
          <a:p>
            <a:pPr eaLnBrk="1" hangingPunct="1"/>
            <a:r>
              <a:rPr lang="zh-TW" altLang="en-US" sz="2800" b="1" smtClean="0">
                <a:latin typeface="標楷體" panose="03000509000000000000" pitchFamily="65" charset="-120"/>
              </a:rPr>
              <a:t>例外</a:t>
            </a:r>
          </a:p>
          <a:p>
            <a:pPr lvl="1" eaLnBrk="1" hangingPunct="1"/>
            <a:r>
              <a:rPr lang="zh-TW" altLang="en-US" sz="2400" b="1" smtClean="0">
                <a:latin typeface="標楷體" panose="03000509000000000000" pitchFamily="65" charset="-120"/>
              </a:rPr>
              <a:t>除因公務需要經報請長官同意，或有其他正當理由。 </a:t>
            </a:r>
          </a:p>
        </p:txBody>
      </p:sp>
      <p:sp>
        <p:nvSpPr>
          <p:cNvPr id="70659" name="Rectangle 2"/>
          <p:cNvSpPr>
            <a:spLocks noGrp="1" noChangeArrowheads="1"/>
          </p:cNvSpPr>
          <p:nvPr>
            <p:ph type="title"/>
          </p:nvPr>
        </p:nvSpPr>
        <p:spPr>
          <a:xfrm>
            <a:off x="457200" y="1052513"/>
            <a:ext cx="8229600" cy="1081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066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48FBE996-C3C2-4245-8832-BC20865AC4C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323850" y="1916113"/>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mtClean="0">
                <a:latin typeface="標楷體" panose="03000509000000000000" pitchFamily="65" charset="-120"/>
              </a:rPr>
              <a:t>不當接觸的類別</a:t>
            </a:r>
            <a:r>
              <a:rPr lang="en-US" altLang="zh-TW" smtClean="0">
                <a:latin typeface="標楷體" panose="03000509000000000000" pitchFamily="65" charset="-120"/>
              </a:rPr>
              <a:t>?</a:t>
            </a:r>
          </a:p>
          <a:p>
            <a:pPr lvl="1" eaLnBrk="1" hangingPunct="1"/>
            <a:r>
              <a:rPr lang="zh-TW" altLang="en-US" sz="2400" smtClean="0">
                <a:latin typeface="標楷體" panose="03000509000000000000" pitchFamily="65" charset="-120"/>
              </a:rPr>
              <a:t>教育局人員與補教業者。</a:t>
            </a:r>
          </a:p>
          <a:p>
            <a:pPr lvl="1" eaLnBrk="1" hangingPunct="1"/>
            <a:r>
              <a:rPr lang="zh-TW" altLang="en-US" sz="2400" smtClean="0">
                <a:latin typeface="標楷體" panose="03000509000000000000" pitchFamily="65" charset="-120"/>
              </a:rPr>
              <a:t>機關採購承辦人員與廠商業者。</a:t>
            </a:r>
          </a:p>
          <a:p>
            <a:pPr lvl="1" eaLnBrk="1" hangingPunct="1"/>
            <a:r>
              <a:rPr lang="zh-TW" altLang="en-US" sz="2400" smtClean="0">
                <a:latin typeface="標楷體" panose="03000509000000000000" pitchFamily="65" charset="-120"/>
              </a:rPr>
              <a:t>法官與訴訟當事人或司法黃牛。</a:t>
            </a:r>
          </a:p>
          <a:p>
            <a:pPr lvl="1" eaLnBrk="1" hangingPunct="1"/>
            <a:r>
              <a:rPr lang="zh-TW" altLang="en-US" sz="2400" smtClean="0">
                <a:latin typeface="標楷體" panose="03000509000000000000" pitchFamily="65" charset="-120"/>
              </a:rPr>
              <a:t>公立醫院主治醫師與藥商、醫療器材廠商。</a:t>
            </a:r>
          </a:p>
          <a:p>
            <a:pPr lvl="1" eaLnBrk="1" hangingPunct="1"/>
            <a:r>
              <a:rPr lang="zh-TW" altLang="en-US" sz="2400" smtClean="0">
                <a:latin typeface="標楷體" panose="03000509000000000000" pitchFamily="65" charset="-120"/>
              </a:rPr>
              <a:t>警察與黑道。</a:t>
            </a:r>
          </a:p>
          <a:p>
            <a:pPr lvl="1" eaLnBrk="1" hangingPunct="1"/>
            <a:r>
              <a:rPr lang="zh-TW" altLang="en-US" sz="2400" smtClean="0">
                <a:latin typeface="標楷體" panose="03000509000000000000" pitchFamily="65" charset="-120"/>
              </a:rPr>
              <a:t>各類監理稽核機關如金融管理、通訊傳播、衛生食品、道路監理、建管、消防等之公務員與監理對象如金融業者、會計師、電信業者、食品廠商、建商等。</a:t>
            </a:r>
          </a:p>
          <a:p>
            <a:pPr lvl="1" eaLnBrk="1" hangingPunct="1"/>
            <a:r>
              <a:rPr lang="zh-TW" altLang="en-US" sz="2400" smtClean="0">
                <a:latin typeface="標楷體" panose="03000509000000000000" pitchFamily="65" charset="-120"/>
              </a:rPr>
              <a:t>關務、稅務人員與報關行。</a:t>
            </a:r>
          </a:p>
          <a:p>
            <a:pPr eaLnBrk="1" hangingPunct="1"/>
            <a:endParaRPr lang="zh-TW" altLang="en-US" b="1" smtClean="0">
              <a:latin typeface="標楷體" panose="03000509000000000000" pitchFamily="65" charset="-120"/>
            </a:endParaRPr>
          </a:p>
        </p:txBody>
      </p:sp>
      <p:sp>
        <p:nvSpPr>
          <p:cNvPr id="72707" name="Rectangle 2"/>
          <p:cNvSpPr>
            <a:spLocks noGrp="1" noChangeArrowheads="1"/>
          </p:cNvSpPr>
          <p:nvPr>
            <p:ph type="title"/>
          </p:nvPr>
        </p:nvSpPr>
        <p:spPr>
          <a:xfrm>
            <a:off x="323850" y="765175"/>
            <a:ext cx="8229600" cy="10810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270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44D565D6-5228-4F4E-98B4-C9CBA896EF5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29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85800" y="1916113"/>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92500"/>
          </a:bodyPr>
          <a:lstStyle/>
          <a:p>
            <a:pPr marL="0" lvl="1" indent="0" algn="just" eaLnBrk="1" fontAlgn="auto" hangingPunct="1">
              <a:lnSpc>
                <a:spcPts val="4000"/>
              </a:lnSpc>
              <a:spcAft>
                <a:spcPts val="0"/>
              </a:spcAft>
              <a:buFontTx/>
              <a:buNone/>
              <a:defRPr/>
            </a:pPr>
            <a:r>
              <a:rPr lang="zh-TW" altLang="en-US" sz="2400" smtClean="0">
                <a:latin typeface="標楷體" pitchFamily="65" charset="-120"/>
              </a:rPr>
              <a:t>    政風室是機關的廉政執行單位，法務部廉政署督導各機關政風機構，從根本治理廉政，以「標本兼治」、「擴大治理面向」為核心工作原則，並參酌廉政先進國家地區經驗，全力推動廉政工作社會參與，將企業、社區、社團、學校均納入廉政夥伴團隊。並結合檢察、調查、政風及其他政府機關力量，共同防範貪腐。簡言之，機關政風室工作重點在於防貪，遇有不法才辦理肅貪工作。</a:t>
            </a:r>
          </a:p>
        </p:txBody>
      </p:sp>
      <p:sp>
        <p:nvSpPr>
          <p:cNvPr id="1536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(1/4)</a:t>
            </a:r>
            <a:endParaRPr lang="zh-TW" altLang="en-US" sz="4000" b="1" smtClean="0">
              <a:latin typeface="標楷體" pitchFamily="65" charset="-120"/>
            </a:endParaRPr>
          </a:p>
        </p:txBody>
      </p:sp>
      <p:sp>
        <p:nvSpPr>
          <p:cNvPr id="19460"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8E22439-0616-4114-8D49-0183987A2C20}"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323850" y="1916113"/>
            <a:ext cx="8229600" cy="3705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TW" altLang="en-US" sz="2800" smtClean="0">
                <a:solidFill>
                  <a:srgbClr val="262699"/>
                </a:solidFill>
                <a:latin typeface="標楷體" panose="03000509000000000000" pitchFamily="65" charset="-120"/>
              </a:rPr>
              <a:t>處理方式</a:t>
            </a:r>
            <a:r>
              <a:rPr lang="en-US" altLang="zh-TW" sz="2800" smtClean="0">
                <a:solidFill>
                  <a:srgbClr val="262699"/>
                </a:solidFill>
                <a:latin typeface="標楷體" panose="03000509000000000000" pitchFamily="65" charset="-120"/>
              </a:rPr>
              <a:t>-</a:t>
            </a:r>
            <a:r>
              <a:rPr lang="zh-TW" altLang="en-US" sz="2800" smtClean="0">
                <a:solidFill>
                  <a:srgbClr val="262699"/>
                </a:solidFill>
                <a:latin typeface="標楷體" panose="03000509000000000000" pitchFamily="65" charset="-120"/>
              </a:rPr>
              <a:t>行政程序法第</a:t>
            </a:r>
            <a:r>
              <a:rPr lang="en-US" altLang="zh-TW" sz="2800" smtClean="0">
                <a:solidFill>
                  <a:srgbClr val="262699"/>
                </a:solidFill>
                <a:latin typeface="標楷體" panose="03000509000000000000" pitchFamily="65" charset="-120"/>
              </a:rPr>
              <a:t>47</a:t>
            </a:r>
            <a:r>
              <a:rPr lang="zh-TW" altLang="en-US" sz="2800" smtClean="0">
                <a:solidFill>
                  <a:srgbClr val="262699"/>
                </a:solidFill>
                <a:latin typeface="標楷體" panose="03000509000000000000" pitchFamily="65" charset="-120"/>
              </a:rPr>
              <a:t>條</a:t>
            </a:r>
            <a:endParaRPr lang="zh-TW" altLang="en-US" smtClean="0">
              <a:solidFill>
                <a:srgbClr val="262699"/>
              </a:solidFill>
              <a:latin typeface="標楷體" panose="03000509000000000000" pitchFamily="65" charset="-120"/>
            </a:endParaRPr>
          </a:p>
          <a:p>
            <a:pPr lvl="1" eaLnBrk="1" hangingPunct="1"/>
            <a:r>
              <a:rPr lang="zh-TW" altLang="en-US" sz="2400" smtClean="0">
                <a:latin typeface="標楷體" panose="03000509000000000000" pitchFamily="65" charset="-120"/>
              </a:rPr>
              <a:t>公務員在行政程序中，除基於職務上之必要外，不得與當事人或代表其利益之人為行政程序外之接觸。 公務員與當事人或代表其利益之人為行政程序外之接觸時，應將所有往來 之書面文件附卷，並對其他當事人公開。</a:t>
            </a:r>
          </a:p>
          <a:p>
            <a:pPr lvl="1" eaLnBrk="1" hangingPunct="1"/>
            <a:r>
              <a:rPr lang="zh-TW" altLang="en-US" sz="2400" smtClean="0">
                <a:latin typeface="標楷體" panose="03000509000000000000" pitchFamily="65" charset="-120"/>
              </a:rPr>
              <a:t>前項接觸非以書面為之者，應作成書面紀錄，載明接觸對象、時間、地點 及內容。</a:t>
            </a:r>
          </a:p>
          <a:p>
            <a:pPr eaLnBrk="1" hangingPunct="1"/>
            <a:endParaRPr lang="zh-TW" altLang="en-US" b="1" smtClean="0">
              <a:latin typeface="標楷體" panose="03000509000000000000" pitchFamily="65" charset="-120"/>
            </a:endParaRPr>
          </a:p>
        </p:txBody>
      </p:sp>
      <p:sp>
        <p:nvSpPr>
          <p:cNvPr id="74755" name="Rectangle 2"/>
          <p:cNvSpPr>
            <a:spLocks noGrp="1" noChangeArrowheads="1"/>
          </p:cNvSpPr>
          <p:nvPr>
            <p:ph type="title"/>
          </p:nvPr>
        </p:nvSpPr>
        <p:spPr>
          <a:xfrm>
            <a:off x="323850" y="765175"/>
            <a:ext cx="8229600" cy="10810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5400" smtClean="0">
                <a:solidFill>
                  <a:srgbClr val="FF0000"/>
                </a:solidFill>
                <a:latin typeface="標楷體" panose="03000509000000000000" pitchFamily="65" charset="-120"/>
              </a:rPr>
              <a:t>不當接觸</a:t>
            </a:r>
            <a:r>
              <a:rPr lang="en-US" altLang="zh-TW" sz="5400" smtClean="0">
                <a:solidFill>
                  <a:srgbClr val="FF0000"/>
                </a:solidFill>
                <a:latin typeface="標楷體" panose="03000509000000000000" pitchFamily="65" charset="-120"/>
              </a:rPr>
              <a:t/>
            </a:r>
            <a:br>
              <a:rPr lang="en-US" altLang="zh-TW" sz="5400" smtClean="0">
                <a:solidFill>
                  <a:srgbClr val="FF0000"/>
                </a:solidFill>
                <a:latin typeface="標楷體" panose="03000509000000000000" pitchFamily="65" charset="-120"/>
              </a:rPr>
            </a:br>
            <a:endParaRPr lang="zh-TW" altLang="en-US" sz="4000" b="1" smtClean="0">
              <a:solidFill>
                <a:srgbClr val="FF0066"/>
              </a:solidFill>
              <a:latin typeface="標楷體" panose="03000509000000000000" pitchFamily="65" charset="-120"/>
            </a:endParaRPr>
          </a:p>
        </p:txBody>
      </p:sp>
      <p:sp>
        <p:nvSpPr>
          <p:cNvPr id="7475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97A29FE-2DF5-4E27-ACEF-231259917CA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30</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619250" y="1989138"/>
            <a:ext cx="6346825" cy="226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marL="0" indent="0" eaLnBrk="1" fontAlgn="auto" hangingPunct="1">
              <a:lnSpc>
                <a:spcPct val="120000"/>
              </a:lnSpc>
              <a:spcAft>
                <a:spcPts val="0"/>
              </a:spcAft>
              <a:buFontTx/>
              <a:buNone/>
              <a:defRPr/>
            </a:pPr>
            <a:r>
              <a:rPr lang="zh-TW" altLang="en-US" sz="4000" b="1" dirty="0">
                <a:solidFill>
                  <a:srgbClr val="FF0066"/>
                </a:solidFill>
                <a:latin typeface="標楷體" pitchFamily="65" charset="-120"/>
              </a:rPr>
              <a:t>伍、公務員申領小額</a:t>
            </a:r>
            <a:r>
              <a:rPr lang="zh-TW" altLang="en-US" sz="4000" b="1" dirty="0" smtClean="0">
                <a:solidFill>
                  <a:srgbClr val="FF0066"/>
                </a:solidFill>
                <a:latin typeface="標楷體" pitchFamily="65" charset="-120"/>
              </a:rPr>
              <a:t>款項</a:t>
            </a:r>
            <a:endParaRPr lang="en-US" altLang="zh-TW" sz="4000" b="1" dirty="0" smtClean="0">
              <a:solidFill>
                <a:srgbClr val="FF0066"/>
              </a:solidFill>
              <a:latin typeface="標楷體" pitchFamily="65" charset="-120"/>
            </a:endParaRPr>
          </a:p>
          <a:p>
            <a:pPr marL="0" indent="0" eaLnBrk="1" fontAlgn="auto" hangingPunct="1">
              <a:lnSpc>
                <a:spcPct val="120000"/>
              </a:lnSpc>
              <a:spcAft>
                <a:spcPts val="0"/>
              </a:spcAft>
              <a:buFontTx/>
              <a:buNone/>
              <a:defRPr/>
            </a:pPr>
            <a:r>
              <a:rPr lang="en-US" altLang="zh-TW" sz="4000" b="1" dirty="0">
                <a:solidFill>
                  <a:srgbClr val="FF0066"/>
                </a:solidFill>
                <a:latin typeface="標楷體" pitchFamily="65" charset="-120"/>
              </a:rPr>
              <a:t> </a:t>
            </a:r>
            <a:r>
              <a:rPr lang="en-US" altLang="zh-TW" sz="4000" b="1" dirty="0" smtClean="0">
                <a:solidFill>
                  <a:srgbClr val="FF0066"/>
                </a:solidFill>
                <a:latin typeface="標楷體" pitchFamily="65" charset="-120"/>
              </a:rPr>
              <a:t>   </a:t>
            </a:r>
            <a:r>
              <a:rPr lang="zh-TW" altLang="en-US" sz="4000" b="1" dirty="0" smtClean="0">
                <a:solidFill>
                  <a:srgbClr val="FF0066"/>
                </a:solidFill>
                <a:latin typeface="標楷體" pitchFamily="65" charset="-120"/>
              </a:rPr>
              <a:t>專案</a:t>
            </a:r>
            <a:r>
              <a:rPr lang="zh-TW" altLang="en-US" sz="4000" b="1" dirty="0">
                <a:solidFill>
                  <a:srgbClr val="FF0066"/>
                </a:solidFill>
                <a:latin typeface="標楷體" pitchFamily="65" charset="-120"/>
              </a:rPr>
              <a:t>法紀宣導</a:t>
            </a:r>
          </a:p>
          <a:p>
            <a:pPr marL="274320" indent="-274320" eaLnBrk="1" fontAlgn="auto" hangingPunct="1">
              <a:spcAft>
                <a:spcPts val="0"/>
              </a:spcAft>
              <a:buFontTx/>
              <a:buNone/>
              <a:defRPr/>
            </a:pPr>
            <a:endParaRPr lang="zh-TW" altLang="en-US" dirty="0" smtClean="0">
              <a:latin typeface="標楷體" pitchFamily="65" charset="-120"/>
            </a:endParaRPr>
          </a:p>
        </p:txBody>
      </p:sp>
      <p:sp>
        <p:nvSpPr>
          <p:cNvPr id="76803"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7841CD1-6A11-4737-BBC3-E21C64236A7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a:xfrm>
            <a:off x="693738" y="274638"/>
            <a:ext cx="8126412" cy="1143000"/>
          </a:xfrm>
        </p:spPr>
        <p:txBody>
          <a:bodyPr anchor="t"/>
          <a:lstStyle/>
          <a:p>
            <a:pPr eaLnBrk="1" hangingPunct="1"/>
            <a:r>
              <a:rPr lang="zh-TW" altLang="en-US" b="1" smtClean="0">
                <a:latin typeface="標楷體" panose="03000509000000000000" pitchFamily="65" charset="-120"/>
              </a:rPr>
              <a:t>小額款項申領不實</a:t>
            </a:r>
          </a:p>
        </p:txBody>
      </p:sp>
      <p:sp>
        <p:nvSpPr>
          <p:cNvPr id="78851" name="內容版面配置區 2"/>
          <p:cNvSpPr>
            <a:spLocks noGrp="1"/>
          </p:cNvSpPr>
          <p:nvPr>
            <p:ph sz="quarter" idx="13"/>
          </p:nvPr>
        </p:nvSpPr>
        <p:spPr>
          <a:xfrm>
            <a:off x="457200" y="1557338"/>
            <a:ext cx="5614988" cy="4554537"/>
          </a:xfrm>
        </p:spPr>
        <p:txBody>
          <a:bodyPr/>
          <a:lstStyle/>
          <a:p>
            <a:pPr algn="just" eaLnBrk="1" hangingPunct="1"/>
            <a:r>
              <a:rPr lang="zh-TW" altLang="zh-TW" sz="3000" smtClean="0">
                <a:latin typeface="標楷體" panose="03000509000000000000" pitchFamily="65" charset="-120"/>
              </a:rPr>
              <a:t>請領加班費、差旅費</a:t>
            </a:r>
            <a:r>
              <a:rPr lang="zh-TW" altLang="en-US" sz="3000" smtClean="0">
                <a:latin typeface="標楷體" panose="03000509000000000000" pitchFamily="65" charset="-120"/>
              </a:rPr>
              <a:t>、</a:t>
            </a:r>
            <a:r>
              <a:rPr lang="zh-TW" altLang="zh-TW" sz="3000" smtClean="0">
                <a:latin typeface="標楷體" panose="03000509000000000000" pitchFamily="65" charset="-120"/>
              </a:rPr>
              <a:t>國民旅遊補助費</a:t>
            </a:r>
            <a:r>
              <a:rPr lang="zh-TW" altLang="en-US" sz="3000" smtClean="0">
                <a:latin typeface="標楷體" panose="03000509000000000000" pitchFamily="65" charset="-120"/>
              </a:rPr>
              <a:t>、獎金、津貼</a:t>
            </a:r>
            <a:r>
              <a:rPr lang="zh-TW" altLang="zh-TW" sz="3000" smtClean="0">
                <a:latin typeface="標楷體" panose="03000509000000000000" pitchFamily="65" charset="-120"/>
              </a:rPr>
              <a:t>等小額款項為公務員權益，惟時有發生少數公務員浮報此類款項之案例，</a:t>
            </a:r>
            <a:r>
              <a:rPr lang="zh-TW" altLang="en-US" sz="3000" smtClean="0">
                <a:latin typeface="標楷體" panose="03000509000000000000" pitchFamily="65" charset="-120"/>
              </a:rPr>
              <a:t>經統計</a:t>
            </a:r>
            <a:r>
              <a:rPr lang="en-US" altLang="zh-TW" sz="3000" smtClean="0">
                <a:latin typeface="標楷體" panose="03000509000000000000" pitchFamily="65" charset="-120"/>
              </a:rPr>
              <a:t>103</a:t>
            </a:r>
            <a:r>
              <a:rPr lang="zh-TW" altLang="en-US" sz="3000" smtClean="0">
                <a:latin typeface="標楷體" panose="03000509000000000000" pitchFamily="65" charset="-120"/>
              </a:rPr>
              <a:t>年各地檢署檢察官以貪瀆罪起訴之案件計</a:t>
            </a:r>
            <a:r>
              <a:rPr lang="en-US" altLang="zh-TW" sz="3000" smtClean="0">
                <a:latin typeface="標楷體" panose="03000509000000000000" pitchFamily="65" charset="-120"/>
              </a:rPr>
              <a:t>224</a:t>
            </a:r>
            <a:r>
              <a:rPr lang="zh-TW" altLang="en-US" sz="3000" smtClean="0">
                <a:latin typeface="標楷體" panose="03000509000000000000" pitchFamily="65" charset="-120"/>
              </a:rPr>
              <a:t>案，涉案公務員計</a:t>
            </a:r>
            <a:r>
              <a:rPr lang="en-US" altLang="zh-TW" sz="3000" smtClean="0">
                <a:latin typeface="標楷體" panose="03000509000000000000" pitchFamily="65" charset="-120"/>
              </a:rPr>
              <a:t>548</a:t>
            </a:r>
            <a:r>
              <a:rPr lang="zh-TW" altLang="en-US" sz="3000" smtClean="0">
                <a:latin typeface="標楷體" panose="03000509000000000000" pitchFamily="65" charset="-120"/>
              </a:rPr>
              <a:t>人，其中因浮報</a:t>
            </a:r>
            <a:r>
              <a:rPr lang="zh-TW" altLang="zh-TW" sz="3000" smtClean="0">
                <a:latin typeface="標楷體" panose="03000509000000000000" pitchFamily="65" charset="-120"/>
              </a:rPr>
              <a:t>小額</a:t>
            </a:r>
            <a:r>
              <a:rPr lang="zh-TW" altLang="en-US" sz="3000" smtClean="0">
                <a:latin typeface="標楷體" panose="03000509000000000000" pitchFamily="65" charset="-120"/>
              </a:rPr>
              <a:t>款項所涉詐領公款案件計</a:t>
            </a:r>
            <a:r>
              <a:rPr lang="en-US" altLang="zh-TW" sz="3000" smtClean="0">
                <a:latin typeface="標楷體" panose="03000509000000000000" pitchFamily="65" charset="-120"/>
              </a:rPr>
              <a:t>21</a:t>
            </a:r>
            <a:r>
              <a:rPr lang="zh-TW" altLang="en-US" sz="3000" smtClean="0">
                <a:latin typeface="標楷體" panose="03000509000000000000" pitchFamily="65" charset="-120"/>
              </a:rPr>
              <a:t>案，佔全部案件</a:t>
            </a:r>
            <a:r>
              <a:rPr lang="zh-TW" altLang="en-US" sz="3000" smtClean="0">
                <a:solidFill>
                  <a:srgbClr val="FF0000"/>
                </a:solidFill>
                <a:latin typeface="標楷體" panose="03000509000000000000" pitchFamily="65" charset="-120"/>
              </a:rPr>
              <a:t>十分之一</a:t>
            </a:r>
            <a:r>
              <a:rPr lang="zh-TW" altLang="en-US" sz="3000" smtClean="0">
                <a:latin typeface="標楷體" panose="03000509000000000000" pitchFamily="65" charset="-120"/>
              </a:rPr>
              <a:t>。</a:t>
            </a:r>
            <a:endParaRPr lang="zh-TW" altLang="zh-TW" sz="3000" smtClean="0">
              <a:latin typeface="標楷體" panose="03000509000000000000" pitchFamily="65" charset="-120"/>
            </a:endParaRPr>
          </a:p>
          <a:p>
            <a:pPr eaLnBrk="1" hangingPunct="1"/>
            <a:endParaRPr lang="zh-TW" altLang="en-US" sz="3000" smtClean="0"/>
          </a:p>
        </p:txBody>
      </p:sp>
      <p:sp>
        <p:nvSpPr>
          <p:cNvPr id="78852" name="內容版面配置區 3"/>
          <p:cNvSpPr>
            <a:spLocks noGrp="1"/>
          </p:cNvSpPr>
          <p:nvPr>
            <p:ph sz="quarter" idx="14"/>
          </p:nvPr>
        </p:nvSpPr>
        <p:spPr>
          <a:xfrm>
            <a:off x="6072188" y="1571625"/>
            <a:ext cx="2614612" cy="4554538"/>
          </a:xfrm>
        </p:spPr>
        <p:txBody>
          <a:bodyPr/>
          <a:lstStyle/>
          <a:p>
            <a:pPr eaLnBrk="1" hangingPunct="1"/>
            <a:endParaRPr lang="zh-TW" altLang="en-US" smtClean="0"/>
          </a:p>
        </p:txBody>
      </p:sp>
      <p:pic>
        <p:nvPicPr>
          <p:cNvPr id="78853" name="Picture 3" descr="C:\Program Files\Microsoft Office\MEDIA\CAGCAT10\j0292020.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928938"/>
            <a:ext cx="25114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1028"/>
          <p:cNvSpPr txBox="1">
            <a:spLocks noChangeArrowheads="1"/>
          </p:cNvSpPr>
          <p:nvPr/>
        </p:nvSpPr>
        <p:spPr bwMode="auto">
          <a:xfrm>
            <a:off x="3779838" y="6345238"/>
            <a:ext cx="12239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8537207D-69C6-4895-9A19-37AF0C98F94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a:xfrm>
            <a:off x="590550" y="274638"/>
            <a:ext cx="8229600" cy="1143000"/>
          </a:xfrm>
        </p:spPr>
        <p:txBody>
          <a:bodyPr anchor="t"/>
          <a:lstStyle/>
          <a:p>
            <a:pPr eaLnBrk="1" hangingPunct="1"/>
            <a:r>
              <a:rPr lang="zh-TW" altLang="en-US" b="1" smtClean="0">
                <a:latin typeface="標楷體" panose="03000509000000000000" pitchFamily="65" charset="-120"/>
              </a:rPr>
              <a:t>小額款項申領不實</a:t>
            </a:r>
            <a:endParaRPr lang="zh-TW" altLang="en-US" smtClean="0">
              <a:latin typeface="標楷體" panose="03000509000000000000" pitchFamily="65" charset="-120"/>
            </a:endParaRPr>
          </a:p>
        </p:txBody>
      </p:sp>
      <p:sp>
        <p:nvSpPr>
          <p:cNvPr id="80899" name="內容版面配置區 2"/>
          <p:cNvSpPr>
            <a:spLocks noGrp="1"/>
          </p:cNvSpPr>
          <p:nvPr>
            <p:ph sz="quarter" idx="13"/>
          </p:nvPr>
        </p:nvSpPr>
        <p:spPr>
          <a:xfrm>
            <a:off x="457200" y="1600200"/>
            <a:ext cx="4900613" cy="4525963"/>
          </a:xfrm>
        </p:spPr>
        <p:txBody>
          <a:bodyPr/>
          <a:lstStyle/>
          <a:p>
            <a:pPr algn="just" eaLnBrk="1" hangingPunct="1"/>
            <a:r>
              <a:rPr lang="zh-TW" altLang="zh-TW" sz="3600" smtClean="0">
                <a:latin typeface="標楷體" panose="03000509000000000000" pitchFamily="65" charset="-120"/>
              </a:rPr>
              <a:t>公務員因一時萌生貪念誤蹈法網，所得之財物或不法利益甚微，但行為人即需面對司法制裁，更損及機關乃至整體公務員之形象。</a:t>
            </a:r>
          </a:p>
          <a:p>
            <a:pPr eaLnBrk="1" hangingPunct="1"/>
            <a:endParaRPr lang="zh-TW" altLang="en-US" smtClean="0"/>
          </a:p>
        </p:txBody>
      </p:sp>
      <p:sp>
        <p:nvSpPr>
          <p:cNvPr id="80900" name="內容版面配置區 3"/>
          <p:cNvSpPr>
            <a:spLocks noGrp="1"/>
          </p:cNvSpPr>
          <p:nvPr>
            <p:ph sz="quarter" idx="14"/>
          </p:nvPr>
        </p:nvSpPr>
        <p:spPr>
          <a:xfrm>
            <a:off x="5500688" y="1600200"/>
            <a:ext cx="3186112" cy="4525963"/>
          </a:xfrm>
        </p:spPr>
        <p:txBody>
          <a:bodyPr/>
          <a:lstStyle/>
          <a:p>
            <a:pPr eaLnBrk="1" hangingPunct="1"/>
            <a:endParaRPr lang="zh-TW" altLang="en-US" smtClean="0"/>
          </a:p>
        </p:txBody>
      </p:sp>
      <p:pic>
        <p:nvPicPr>
          <p:cNvPr id="80901" name="Picture 3" descr="C:\Program Files\Microsoft Office\MEDIA\CAGCAT10\j028320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357438"/>
            <a:ext cx="21431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1028"/>
          <p:cNvSpPr txBox="1">
            <a:spLocks noChangeArrowheads="1"/>
          </p:cNvSpPr>
          <p:nvPr/>
        </p:nvSpPr>
        <p:spPr bwMode="auto">
          <a:xfrm>
            <a:off x="3527425" y="60896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06CC2F9-365A-49E5-865D-B5A0111C4CB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3"/>
          <p:cNvGrpSpPr>
            <a:grpSpLocks/>
          </p:cNvGrpSpPr>
          <p:nvPr/>
        </p:nvGrpSpPr>
        <p:grpSpPr bwMode="auto">
          <a:xfrm>
            <a:off x="0" y="3311525"/>
            <a:ext cx="9144000" cy="1676400"/>
            <a:chOff x="0" y="2086"/>
            <a:chExt cx="5760" cy="1056"/>
          </a:xfrm>
        </p:grpSpPr>
        <p:sp>
          <p:nvSpPr>
            <p:cNvPr id="829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sp>
          <p:nvSpPr>
            <p:cNvPr id="829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grpSp>
      <p:sp>
        <p:nvSpPr>
          <p:cNvPr id="82947" name="Rectangle 5"/>
          <p:cNvSpPr>
            <a:spLocks noChangeArrowheads="1"/>
          </p:cNvSpPr>
          <p:nvPr/>
        </p:nvSpPr>
        <p:spPr bwMode="gray">
          <a:xfrm>
            <a:off x="179388" y="1773238"/>
            <a:ext cx="41751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lvl1pPr marL="190500" indent="-19050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spcAft>
                <a:spcPts val="1400"/>
              </a:spcAft>
              <a:buClr>
                <a:srgbClr val="292929"/>
              </a:buClr>
              <a:buSzTx/>
              <a:buFont typeface="Wingdings" panose="05000000000000000000" pitchFamily="2" charset="2"/>
              <a:buNone/>
            </a:pPr>
            <a:endParaRPr kumimoji="0" lang="zh-TW" altLang="zh-TW" sz="1800" noProof="1">
              <a:solidFill>
                <a:schemeClr val="tx1"/>
              </a:solidFill>
              <a:latin typeface="Arial" panose="020B0604020202020204" pitchFamily="34" charset="0"/>
              <a:ea typeface="新細明體" panose="02020500000000000000" pitchFamily="18" charset="-120"/>
            </a:endParaRPr>
          </a:p>
        </p:txBody>
      </p:sp>
      <p:sp>
        <p:nvSpPr>
          <p:cNvPr id="82948" name="Rectangle 95"/>
          <p:cNvSpPr txBox="1">
            <a:spLocks noChangeArrowheads="1"/>
          </p:cNvSpPr>
          <p:nvPr/>
        </p:nvSpPr>
        <p:spPr bwMode="auto">
          <a:xfrm>
            <a:off x="971550" y="476250"/>
            <a:ext cx="7872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nSpc>
                <a:spcPct val="90000"/>
              </a:lnSpc>
              <a:spcBef>
                <a:spcPct val="0"/>
              </a:spcBef>
              <a:buClrTx/>
              <a:buSzTx/>
              <a:buFontTx/>
              <a:buNone/>
            </a:pPr>
            <a:endParaRPr lang="zh-TW" altLang="en-US" sz="3200" b="1">
              <a:latin typeface="Arial" panose="020B0604020202020204" pitchFamily="34" charset="0"/>
              <a:ea typeface="新細明體" panose="02020500000000000000" pitchFamily="18" charset="-120"/>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sz="2400" b="1" dirty="0">
              <a:solidFill>
                <a:schemeClr val="tx1">
                  <a:lumMod val="95000"/>
                  <a:lumOff val="5000"/>
                </a:schemeClr>
              </a:solidFill>
              <a:cs typeface="Times New Roman" pitchFamily="18" charset="0"/>
            </a:endParaRPr>
          </a:p>
        </p:txBody>
      </p:sp>
      <p:sp>
        <p:nvSpPr>
          <p:cNvPr id="82952" name="WordArt 13"/>
          <p:cNvSpPr>
            <a:spLocks noChangeArrowheads="1" noChangeShapeType="1" noTextEdit="1"/>
          </p:cNvSpPr>
          <p:nvPr/>
        </p:nvSpPr>
        <p:spPr bwMode="auto">
          <a:xfrm rot="-481763">
            <a:off x="5667375" y="2886075"/>
            <a:ext cx="2474913"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4583"/>
              </a:avLst>
            </a:prstTxWarp>
          </a:bodyPr>
          <a:lstStyle/>
          <a:p>
            <a:pPr algn="ctr"/>
            <a:r>
              <a:rPr lang="zh-TW" altLang="en-US" sz="3600" kern="10">
                <a:latin typeface="新細明體" panose="02020500000000000000" pitchFamily="18" charset="-120"/>
              </a:rPr>
              <a:t>案例類型分析</a:t>
            </a:r>
          </a:p>
        </p:txBody>
      </p:sp>
      <p:sp>
        <p:nvSpPr>
          <p:cNvPr id="82953" name="Text Box 17"/>
          <p:cNvSpPr txBox="1">
            <a:spLocks noChangeArrowheads="1"/>
          </p:cNvSpPr>
          <p:nvPr/>
        </p:nvSpPr>
        <p:spPr bwMode="auto">
          <a:xfrm>
            <a:off x="179388" y="6237288"/>
            <a:ext cx="242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kumimoji="0" lang="zh-TW" altLang="en-GB" sz="1200">
              <a:solidFill>
                <a:schemeClr val="folHlink"/>
              </a:solidFill>
              <a:latin typeface="Arial" panose="020B0604020202020204" pitchFamily="34" charset="0"/>
              <a:ea typeface="新細明體" panose="02020500000000000000" pitchFamily="18" charset="-120"/>
              <a:cs typeface="Arial" panose="020B0604020202020204" pitchFamily="34" charset="0"/>
            </a:endParaRPr>
          </a:p>
        </p:txBody>
      </p:sp>
      <p:sp>
        <p:nvSpPr>
          <p:cNvPr id="82954" name="Text Box 1028"/>
          <p:cNvSpPr txBox="1">
            <a:spLocks noChangeArrowheads="1"/>
          </p:cNvSpPr>
          <p:nvPr/>
        </p:nvSpPr>
        <p:spPr bwMode="auto">
          <a:xfrm>
            <a:off x="3924300" y="627221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05B6B0B-34DB-40C2-869E-AE69A975B78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某機關主管，利用出差督導之機會，竟未依申報出差之日期（共申請</a:t>
            </a:r>
            <a:r>
              <a:rPr lang="en-US" altLang="zh-TW" sz="2200" smtClean="0">
                <a:latin typeface="標楷體" panose="03000509000000000000" pitchFamily="65" charset="-120"/>
                <a:cs typeface="Times New Roman" panose="02020603050405020304" pitchFamily="18" charset="0"/>
              </a:rPr>
              <a:t>10</a:t>
            </a:r>
            <a:r>
              <a:rPr lang="zh-TW" altLang="en-US" sz="2200" smtClean="0">
                <a:latin typeface="標楷體" panose="03000509000000000000" pitchFamily="65" charset="-120"/>
                <a:cs typeface="Times New Roman" panose="02020603050405020304" pitchFamily="18" charset="0"/>
              </a:rPr>
              <a:t>餘次）實際前往出差地點執行公務，而係留在辦公室或至其他地區演講、參加餐敘及處理其個人之事務，卻仍分數次填寫「國內出差旅費報告表」申請差旅費計</a:t>
            </a:r>
            <a:r>
              <a:rPr lang="en-US" altLang="zh-TW" sz="2200" smtClean="0">
                <a:latin typeface="標楷體" panose="03000509000000000000" pitchFamily="65" charset="-120"/>
                <a:cs typeface="Times New Roman" panose="02020603050405020304" pitchFamily="18" charset="0"/>
              </a:rPr>
              <a:t>9,000</a:t>
            </a:r>
            <a:r>
              <a:rPr lang="zh-TW" altLang="en-US" sz="2200" smtClean="0">
                <a:latin typeface="標楷體" panose="03000509000000000000" pitchFamily="65" charset="-120"/>
                <a:cs typeface="Times New Roman" panose="02020603050405020304" pitchFamily="18" charset="0"/>
              </a:rPr>
              <a:t>餘元，致不知情之審核人員誤認其有實際至出差地點執行公務，而將前述金額匯入其銀行帳戶。</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詐領差旅費（一）</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4996" name="Text Box 1028"/>
          <p:cNvSpPr txBox="1">
            <a:spLocks noChangeArrowheads="1"/>
          </p:cNvSpPr>
          <p:nvPr/>
        </p:nvSpPr>
        <p:spPr bwMode="auto">
          <a:xfrm>
            <a:off x="4140200" y="612457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AF60D66-F1FC-40BC-9237-99E4DFF5A59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mtClean="0">
                <a:latin typeface="標楷體" panose="03000509000000000000" pitchFamily="65" charset="-120"/>
              </a:rPr>
              <a:t>某公務員利用奉派至臺北開會出差之職務上機會，在某旅社住宿，每日實際住宿費用為</a:t>
            </a:r>
            <a:r>
              <a:rPr lang="en-US" altLang="zh-TW" smtClean="0">
                <a:latin typeface="標楷體" panose="03000509000000000000" pitchFamily="65" charset="-120"/>
              </a:rPr>
              <a:t>680</a:t>
            </a:r>
            <a:r>
              <a:rPr lang="zh-TW" altLang="en-US" smtClean="0">
                <a:latin typeface="標楷體" panose="03000509000000000000" pitchFamily="65" charset="-120"/>
              </a:rPr>
              <a:t>元，竟向該旅社索取已蓋好該旅社戳章之空白免用統一發票收據，自行在該等收據上填載品名、總價等項表明住宿費用為</a:t>
            </a:r>
            <a:r>
              <a:rPr lang="en-US" altLang="zh-TW" smtClean="0">
                <a:latin typeface="標楷體" panose="03000509000000000000" pitchFamily="65" charset="-120"/>
              </a:rPr>
              <a:t>1,400</a:t>
            </a:r>
            <a:r>
              <a:rPr lang="zh-TW" altLang="en-US" smtClean="0">
                <a:latin typeface="標楷體" panose="03000509000000000000" pitchFamily="65" charset="-120"/>
              </a:rPr>
              <a:t>元，再據以向其單位申請出差旅費，先後</a:t>
            </a:r>
            <a:r>
              <a:rPr lang="en-US" altLang="zh-TW" smtClean="0">
                <a:latin typeface="標楷體" panose="03000509000000000000" pitchFamily="65" charset="-120"/>
              </a:rPr>
              <a:t>4</a:t>
            </a:r>
            <a:r>
              <a:rPr lang="zh-TW" altLang="en-US" smtClean="0">
                <a:latin typeface="標楷體" panose="03000509000000000000" pitchFamily="65" charset="-120"/>
              </a:rPr>
              <a:t>次浮報住宿費，致該機關會計人員均陷於錯誤將之登載於職務上所掌之會計、出納支出之公文書上而如數發放，合計詐領住宿費達</a:t>
            </a:r>
            <a:r>
              <a:rPr lang="en-US" altLang="zh-TW" smtClean="0">
                <a:latin typeface="標楷體" panose="03000509000000000000" pitchFamily="65" charset="-120"/>
              </a:rPr>
              <a:t>2,880</a:t>
            </a:r>
            <a:r>
              <a:rPr lang="zh-TW" altLang="en-US" smtClean="0">
                <a:latin typeface="標楷體" panose="03000509000000000000" pitchFamily="65" charset="-120"/>
              </a:rPr>
              <a:t>元。</a:t>
            </a:r>
            <a:endParaRPr lang="en-US" altLang="zh-TW" smtClean="0">
              <a:latin typeface="標楷體" panose="03000509000000000000" pitchFamily="65" charset="-120"/>
            </a:endParaRPr>
          </a:p>
          <a:p>
            <a:pPr marL="0" indent="0" algn="just" eaLnBrk="1" hangingPunct="1">
              <a:lnSpc>
                <a:spcPct val="150000"/>
              </a:lnSpc>
              <a:buFontTx/>
              <a:buNone/>
            </a:pPr>
            <a:r>
              <a:rPr lang="zh-TW" altLang="en-US"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詐領差旅費（二）</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7044" name="Text Box 1028"/>
          <p:cNvSpPr txBox="1">
            <a:spLocks noChangeArrowheads="1"/>
          </p:cNvSpPr>
          <p:nvPr/>
        </p:nvSpPr>
        <p:spPr bwMode="auto">
          <a:xfrm>
            <a:off x="4114800" y="62912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E0760B8E-C120-49BC-BA4B-AEFFE9B5D81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mtClean="0">
                <a:latin typeface="標楷體" panose="03000509000000000000" pitchFamily="65" charset="-120"/>
              </a:rPr>
              <a:t>某公務員申請出差，係駕駛公務車前往，詎其明知依行政院主計總處訂定之「國內出差旅費報支要點」第</a:t>
            </a:r>
            <a:r>
              <a:rPr lang="en-US" altLang="zh-TW" smtClean="0">
                <a:latin typeface="標楷體" panose="03000509000000000000" pitchFamily="65" charset="-120"/>
              </a:rPr>
              <a:t>5</a:t>
            </a:r>
            <a:r>
              <a:rPr lang="zh-TW" altLang="en-US" smtClean="0">
                <a:latin typeface="標楷體" panose="03000509000000000000" pitchFamily="65" charset="-120"/>
              </a:rPr>
              <a:t>點規定：有關因公奉派出差其機關專備交通工具者不得報支交通費，竟在「國內出差旅費報告表」交通費之汽車及捷運、火車欄偽填 </a:t>
            </a:r>
            <a:r>
              <a:rPr lang="en-US" altLang="zh-TW" smtClean="0">
                <a:latin typeface="標楷體" panose="03000509000000000000" pitchFamily="65" charset="-120"/>
              </a:rPr>
              <a:t>86</a:t>
            </a:r>
            <a:r>
              <a:rPr lang="zh-TW" altLang="en-US" smtClean="0">
                <a:latin typeface="標楷體" panose="03000509000000000000" pitchFamily="65" charset="-120"/>
              </a:rPr>
              <a:t>、</a:t>
            </a:r>
            <a:r>
              <a:rPr lang="en-US" altLang="zh-TW" smtClean="0">
                <a:latin typeface="標楷體" panose="03000509000000000000" pitchFamily="65" charset="-120"/>
              </a:rPr>
              <a:t>750</a:t>
            </a:r>
            <a:r>
              <a:rPr lang="zh-TW" altLang="en-US" smtClean="0">
                <a:latin typeface="標楷體" panose="03000509000000000000" pitchFamily="65" charset="-120"/>
              </a:rPr>
              <a:t>；又在該表備註欄偽填臺中客運</a:t>
            </a:r>
            <a:r>
              <a:rPr lang="en-US" altLang="zh-TW" smtClean="0">
                <a:latin typeface="標楷體" panose="03000509000000000000" pitchFamily="65" charset="-120"/>
              </a:rPr>
              <a:t>23</a:t>
            </a:r>
            <a:r>
              <a:rPr lang="zh-TW" altLang="en-US" smtClean="0">
                <a:latin typeface="標楷體" panose="03000509000000000000" pitchFamily="65" charset="-120"/>
              </a:rPr>
              <a:t>、捷運</a:t>
            </a:r>
            <a:r>
              <a:rPr lang="en-US" altLang="zh-TW" smtClean="0">
                <a:latin typeface="標楷體" panose="03000509000000000000" pitchFamily="65" charset="-120"/>
              </a:rPr>
              <a:t>20</a:t>
            </a:r>
            <a:r>
              <a:rPr lang="zh-TW" altLang="en-US" smtClean="0">
                <a:latin typeface="標楷體" panose="03000509000000000000" pitchFamily="65" charset="-120"/>
              </a:rPr>
              <a:t>、自強號</a:t>
            </a:r>
            <a:r>
              <a:rPr lang="en-US" altLang="zh-TW" smtClean="0">
                <a:latin typeface="標楷體" panose="03000509000000000000" pitchFamily="65" charset="-120"/>
              </a:rPr>
              <a:t>375</a:t>
            </a:r>
            <a:r>
              <a:rPr lang="zh-TW" altLang="en-US" smtClean="0">
                <a:latin typeface="標楷體" panose="03000509000000000000" pitchFamily="65" charset="-120"/>
              </a:rPr>
              <a:t>等字樣，因而以此詐得出差旅費</a:t>
            </a:r>
            <a:r>
              <a:rPr lang="en-US" altLang="zh-TW" smtClean="0">
                <a:latin typeface="標楷體" panose="03000509000000000000" pitchFamily="65" charset="-120"/>
              </a:rPr>
              <a:t>836</a:t>
            </a:r>
            <a:r>
              <a:rPr lang="zh-TW" altLang="en-US" smtClean="0">
                <a:latin typeface="標楷體" panose="03000509000000000000" pitchFamily="65" charset="-120"/>
              </a:rPr>
              <a:t>元。</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詐領差旅費（三）</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89092" name="Text Box 1028"/>
          <p:cNvSpPr txBox="1">
            <a:spLocks noChangeArrowheads="1"/>
          </p:cNvSpPr>
          <p:nvPr/>
        </p:nvSpPr>
        <p:spPr bwMode="auto">
          <a:xfrm>
            <a:off x="4140200" y="61277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3ADEEBF-0791-4249-9180-3F48D60D456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機關約聘人員，明知其已獲聘為公務人員升等考試監場人員，同日不可能另至機關加班，竟基於詐取加班費之犯意，事前申請專案加班，使不知情之審核人員陷於錯誤，而核准其加班申請。事後該錄事遭人匿名檢舉，經該機關政風室查獲而未及領取虛報之加班費。</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檢察官認其涉犯刑法「詐欺取財未遂罪」，乃為緩起訴處分，並命其向國庫支付</a:t>
            </a:r>
            <a:r>
              <a:rPr lang="en-US" altLang="zh-TW" sz="2200" smtClean="0">
                <a:latin typeface="標楷體" panose="03000509000000000000" pitchFamily="65" charset="-120"/>
                <a:cs typeface="Times New Roman" panose="02020603050405020304" pitchFamily="18" charset="0"/>
              </a:rPr>
              <a:t>5</a:t>
            </a:r>
            <a:r>
              <a:rPr lang="zh-TW" altLang="en-US" sz="2200" smtClean="0">
                <a:latin typeface="標楷體" panose="03000509000000000000" pitchFamily="65" charset="-120"/>
                <a:cs typeface="Times New Roman" panose="02020603050405020304" pitchFamily="18" charset="0"/>
              </a:rPr>
              <a:t>萬元。</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114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DEF9B0C-06A5-48DA-B29A-4E2BC913DE20}"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市警察局分局員警，明知自己休假未上班，亦無超勤加班之事實，卻仍利用職務上之機會，虛偽填寫「員警超勤時數統計表」，交由不知情之承辦人，使其據以登載在職務上所掌之「超勤加班費申請單」等公文書，再送請該人事、會計、行政、督察等單位及機關主管簽核，而據以核發</a:t>
            </a:r>
            <a:r>
              <a:rPr lang="en-US" altLang="zh-TW" sz="2200" smtClean="0">
                <a:latin typeface="標楷體" panose="03000509000000000000" pitchFamily="65" charset="-120"/>
                <a:cs typeface="Times New Roman" panose="02020603050405020304" pitchFamily="18" charset="0"/>
              </a:rPr>
              <a:t>3,000</a:t>
            </a:r>
            <a:r>
              <a:rPr lang="zh-TW" altLang="en-US" sz="2200" smtClean="0">
                <a:latin typeface="標楷體" panose="03000509000000000000" pitchFamily="65" charset="-120"/>
                <a:cs typeface="Times New Roman" panose="02020603050405020304" pitchFamily="18" charset="0"/>
              </a:rPr>
              <a:t>餘元之超勤加班費。</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案經檢察官依違反貪污治罪條例「利用職務上之機會詐取財物罪」、刑法「使公務員登載不實罪」提起公訴。另警察局依警察人員人事條例相關規定予以停職。</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詐領加班費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318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49B094A0-E62F-4763-B395-3C6D2EAFF4E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39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84213" y="1916113"/>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just" eaLnBrk="1" hangingPunct="1">
              <a:lnSpc>
                <a:spcPts val="4000"/>
              </a:lnSpc>
              <a:buFontTx/>
              <a:buNone/>
            </a:pPr>
            <a:r>
              <a:rPr lang="zh-TW" altLang="en-US" sz="2400" smtClean="0">
                <a:latin typeface="標楷體" panose="03000509000000000000" pitchFamily="65" charset="-120"/>
              </a:rPr>
              <a:t>何謂貪污？ </a:t>
            </a:r>
          </a:p>
          <a:p>
            <a:pPr marL="0" lvl="1" indent="0" algn="just" eaLnBrk="1" hangingPunct="1">
              <a:lnSpc>
                <a:spcPts val="4000"/>
              </a:lnSpc>
              <a:buFontTx/>
              <a:buNone/>
            </a:pPr>
            <a:r>
              <a:rPr lang="zh-TW" altLang="en-US" sz="2400" smtClean="0">
                <a:latin typeface="標楷體" panose="03000509000000000000" pitchFamily="65" charset="-120"/>
              </a:rPr>
              <a:t>國際透明組織將貪污界定為：「濫用受委託的權力謀取私利」。</a:t>
            </a:r>
          </a:p>
          <a:p>
            <a:pPr marL="0" lvl="1" indent="0" algn="just" eaLnBrk="1" hangingPunct="1">
              <a:lnSpc>
                <a:spcPts val="4000"/>
              </a:lnSpc>
              <a:buFontTx/>
              <a:buNone/>
            </a:pPr>
            <a:r>
              <a:rPr lang="zh-TW" altLang="en-US" sz="2400" smtClean="0">
                <a:latin typeface="標楷體" panose="03000509000000000000" pitchFamily="65" charset="-120"/>
              </a:rPr>
              <a:t>貪污不只侷限在指涉政府官員濫用職權而已，它還涵蓋了任何人濫用職權以獲取不當利益的行為，因此私人公司也有可能出現貪污行為 。</a:t>
            </a: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(2/4)</a:t>
            </a:r>
            <a:endParaRPr lang="zh-TW" altLang="en-US" sz="4000" b="1" smtClean="0">
              <a:latin typeface="標楷體" pitchFamily="65" charset="-120"/>
            </a:endParaRPr>
          </a:p>
        </p:txBody>
      </p:sp>
      <p:sp>
        <p:nvSpPr>
          <p:cNvPr id="21508"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5818302B-F727-4F46-A4F9-9EB3FB1DB387}"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某處技工，負責公務車輛維</a:t>
            </a:r>
            <a:r>
              <a:rPr lang="en-US" altLang="zh-TW" sz="2200" smtClean="0">
                <a:latin typeface="標楷體" panose="03000509000000000000" pitchFamily="65" charset="-120"/>
                <a:cs typeface="Times New Roman" panose="02020603050405020304" pitchFamily="18" charset="0"/>
              </a:rPr>
              <a:t>(</a:t>
            </a:r>
            <a:r>
              <a:rPr lang="zh-TW" altLang="en-US" sz="2200" smtClean="0">
                <a:latin typeface="標楷體" panose="03000509000000000000" pitchFamily="65" charset="-120"/>
                <a:cs typeface="Times New Roman" panose="02020603050405020304" pitchFamily="18" charset="0"/>
              </a:rPr>
              <a:t>養</a:t>
            </a:r>
            <a:r>
              <a:rPr lang="en-US" altLang="zh-TW" sz="2200" smtClean="0">
                <a:latin typeface="標楷體" panose="03000509000000000000" pitchFamily="65" charset="-120"/>
                <a:cs typeface="Times New Roman" panose="02020603050405020304" pitchFamily="18" charset="0"/>
              </a:rPr>
              <a:t>)</a:t>
            </a:r>
            <a:r>
              <a:rPr lang="zh-TW" altLang="en-US" sz="2200" smtClean="0">
                <a:latin typeface="標楷體" panose="03000509000000000000" pitchFamily="65" charset="-120"/>
                <a:cs typeface="Times New Roman" panose="02020603050405020304" pitchFamily="18" charset="0"/>
              </a:rPr>
              <a:t>護及駕駛業務，明知公務車加油卡僅得作為公務車加油簽帳之用，竟持公務車加油卡，使加油站員工陷於錯誤，將價值</a:t>
            </a:r>
            <a:r>
              <a:rPr lang="en-US" altLang="zh-TW" sz="2200" smtClean="0">
                <a:latin typeface="標楷體" panose="03000509000000000000" pitchFamily="65" charset="-120"/>
                <a:cs typeface="Times New Roman" panose="02020603050405020304" pitchFamily="18" charset="0"/>
              </a:rPr>
              <a:t>3,000</a:t>
            </a:r>
            <a:r>
              <a:rPr lang="zh-TW" altLang="en-US" sz="2200" smtClean="0">
                <a:latin typeface="標楷體" panose="03000509000000000000" pitchFamily="65" charset="-120"/>
                <a:cs typeface="Times New Roman" panose="02020603050405020304" pitchFamily="18" charset="0"/>
              </a:rPr>
              <a:t>餘元之汽油加入其私人車輛；且未經該處技正兼主任之同意，逕於公務車「油料月報表」偽造其簽名，表示該名主任於是日曾使用該公務車。</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檢察官認偽造簽名部分，涉犯刑法「偽造私文書罪」；利用公務用加油卡核銷私人用車用油部分，違反刑法「詐欺取財罪」，惟審酌其犯罪情節尚屬輕微，且犯後坦承犯行、態度良好，並已將詐得款項返還，乃為緩起訴處分。</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詐領油料費</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5236" name="Text Box 1028"/>
          <p:cNvSpPr txBox="1">
            <a:spLocks noChangeArrowheads="1"/>
          </p:cNvSpPr>
          <p:nvPr/>
        </p:nvSpPr>
        <p:spPr bwMode="auto">
          <a:xfrm>
            <a:off x="4140200" y="620077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0D1C1E69-149E-4CC5-A05E-34CC9BA8CFB3}"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40</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ilan-travel.com.tw/basic_0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257175"/>
            <a:ext cx="12461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內容版面配置區 2"/>
          <p:cNvSpPr>
            <a:spLocks noGrp="1"/>
          </p:cNvSpPr>
          <p:nvPr>
            <p:ph idx="1"/>
          </p:nvPr>
        </p:nvSpPr>
        <p:spPr>
          <a:xfrm>
            <a:off x="468313" y="1484313"/>
            <a:ext cx="8229600" cy="4968875"/>
          </a:xfrm>
        </p:spPr>
        <p:txBody>
          <a:bodyPr/>
          <a:lstStyle/>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依某市駐里事務費核發作業要點及可支用項目一覽表等相關規定，里幹事可按月檢據核銷駐里事務費</a:t>
            </a:r>
            <a:r>
              <a:rPr lang="en-US" altLang="zh-TW" sz="2000" smtClean="0">
                <a:latin typeface="標楷體" panose="03000509000000000000" pitchFamily="65" charset="-120"/>
                <a:cs typeface="Times New Roman" panose="02020603050405020304" pitchFamily="18" charset="0"/>
              </a:rPr>
              <a:t>6,000</a:t>
            </a:r>
            <a:r>
              <a:rPr lang="zh-TW" altLang="en-US" sz="2000" smtClean="0">
                <a:latin typeface="標楷體" panose="03000509000000000000" pitchFamily="65" charset="-120"/>
                <a:cs typeface="Times New Roman" panose="02020603050405020304" pitchFamily="18" charset="0"/>
              </a:rPr>
              <a:t>元。該市某里幹事，先至國民旅遊卡特約商店，使用國民旅遊卡刷卡購買抗</a:t>
            </a:r>
            <a:r>
              <a:rPr lang="en-US" altLang="zh-TW" sz="2000" smtClean="0">
                <a:latin typeface="標楷體" panose="03000509000000000000" pitchFamily="65" charset="-120"/>
                <a:cs typeface="Times New Roman" panose="02020603050405020304" pitchFamily="18" charset="0"/>
              </a:rPr>
              <a:t>UV</a:t>
            </a:r>
            <a:r>
              <a:rPr lang="zh-TW" altLang="en-US" sz="2000" smtClean="0">
                <a:latin typeface="標楷體" panose="03000509000000000000" pitchFamily="65" charset="-120"/>
                <a:cs typeface="Times New Roman" panose="02020603050405020304" pitchFamily="18" charset="0"/>
              </a:rPr>
              <a:t>防曬褲及排汗褲，因該等消費項目符合前述相關規定，其遂據以核銷駐里事務費，惟事後竟又將該</a:t>
            </a:r>
            <a:r>
              <a:rPr lang="en-US" altLang="zh-TW" sz="2000" smtClean="0">
                <a:latin typeface="標楷體" panose="03000509000000000000" pitchFamily="65" charset="-120"/>
                <a:cs typeface="Times New Roman" panose="02020603050405020304" pitchFamily="18" charset="0"/>
              </a:rPr>
              <a:t>2</a:t>
            </a:r>
            <a:r>
              <a:rPr lang="zh-TW" altLang="en-US" sz="2000" smtClean="0">
                <a:latin typeface="標楷體" panose="03000509000000000000" pitchFamily="65" charset="-120"/>
                <a:cs typeface="Times New Roman" panose="02020603050405020304" pitchFamily="18" charset="0"/>
              </a:rPr>
              <a:t>筆消費另行申請公務人員強制休假補助費，因此重複請領</a:t>
            </a:r>
            <a:r>
              <a:rPr lang="en-US" altLang="zh-TW" sz="2000" smtClean="0">
                <a:latin typeface="標楷體" panose="03000509000000000000" pitchFamily="65" charset="-120"/>
                <a:cs typeface="Times New Roman" panose="02020603050405020304" pitchFamily="18" charset="0"/>
              </a:rPr>
              <a:t>1</a:t>
            </a:r>
            <a:r>
              <a:rPr lang="zh-TW" altLang="en-US" sz="2000" smtClean="0">
                <a:latin typeface="標楷體" panose="03000509000000000000" pitchFamily="65" charset="-120"/>
                <a:cs typeface="Times New Roman" panose="02020603050405020304" pitchFamily="18" charset="0"/>
              </a:rPr>
              <a:t>萬餘元。</a:t>
            </a:r>
          </a:p>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案經檢察官依違反貪污治罪條例「利用職務上之機會詐取財物罪」提起公訴。法院審認被告使用國民旅遊卡請領休假補助費乙節，與被告法定職務之執掌無關，應成立刑法「詐取財物罪」，並考量其犯後坦承犯行，且繳還所詐取之強制休假補助費，乃判處有期徒刑</a:t>
            </a:r>
            <a:r>
              <a:rPr lang="en-US" altLang="zh-TW" sz="2000" smtClean="0">
                <a:latin typeface="標楷體" panose="03000509000000000000" pitchFamily="65" charset="-120"/>
                <a:cs typeface="Times New Roman" panose="02020603050405020304" pitchFamily="18" charset="0"/>
              </a:rPr>
              <a:t>3</a:t>
            </a:r>
            <a:r>
              <a:rPr lang="zh-TW" altLang="en-US" sz="2000" smtClean="0">
                <a:latin typeface="標楷體" panose="03000509000000000000" pitchFamily="65" charset="-120"/>
                <a:cs typeface="Times New Roman" panose="02020603050405020304" pitchFamily="18" charset="0"/>
              </a:rPr>
              <a:t>月，緩刑</a:t>
            </a:r>
            <a:r>
              <a:rPr lang="en-US" altLang="zh-TW" sz="2000" smtClean="0">
                <a:latin typeface="標楷體" panose="03000509000000000000" pitchFamily="65" charset="-120"/>
                <a:cs typeface="Times New Roman" panose="02020603050405020304" pitchFamily="18" charset="0"/>
              </a:rPr>
              <a:t>2</a:t>
            </a:r>
            <a:r>
              <a:rPr lang="zh-TW" altLang="en-US" sz="2000" smtClean="0">
                <a:latin typeface="標楷體" panose="03000509000000000000" pitchFamily="65" charset="-120"/>
                <a:cs typeface="Times New Roman" panose="02020603050405020304" pitchFamily="18" charset="0"/>
              </a:rPr>
              <a:t>年確定。</a:t>
            </a:r>
          </a:p>
        </p:txBody>
      </p:sp>
      <p:sp>
        <p:nvSpPr>
          <p:cNvPr id="2" name="標題 1"/>
          <p:cNvSpPr>
            <a:spLocks noGrp="1"/>
          </p:cNvSpPr>
          <p:nvPr>
            <p:ph type="title"/>
          </p:nvPr>
        </p:nvSpPr>
        <p:spPr>
          <a:xfrm>
            <a:off x="1475656" y="274638"/>
            <a:ext cx="5544616" cy="1143000"/>
          </a:xfrm>
          <a:ln w="76200"/>
          <a:extLst/>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詐領國旅卡休假</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en-US" altLang="zh-TW"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補助費（一）</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7285"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CBF427F9-171F-41D5-A227-67EDA5E8184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ilan-travel.com.tw/basic_0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225" y="257175"/>
            <a:ext cx="124618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內容版面配置區 2"/>
          <p:cNvSpPr>
            <a:spLocks noGrp="1"/>
          </p:cNvSpPr>
          <p:nvPr>
            <p:ph idx="1"/>
          </p:nvPr>
        </p:nvSpPr>
        <p:spPr>
          <a:xfrm>
            <a:off x="468313" y="1484313"/>
            <a:ext cx="8229600" cy="4968875"/>
          </a:xfrm>
        </p:spPr>
        <p:txBody>
          <a:bodyPr/>
          <a:lstStyle/>
          <a:p>
            <a:pPr marL="0" indent="0" algn="just" eaLnBrk="1" hangingPunct="1">
              <a:lnSpc>
                <a:spcPct val="150000"/>
              </a:lnSpc>
              <a:buFontTx/>
              <a:buNone/>
            </a:pPr>
            <a:r>
              <a:rPr lang="zh-TW" altLang="en-US" sz="2000" smtClean="0">
                <a:latin typeface="標楷體" panose="03000509000000000000" pitchFamily="65" charset="-120"/>
              </a:rPr>
              <a:t>某公務員明知其未至台東縣、花蓮縣旅遊，竟為期獲取強制休假旅遊補助費，以報名參加某旅行社之國內旅遊行程為由，向其任職之財政部臺北關稅局申請休假，由該旅行社出具發票並刷卡，作為該名公務員委請代購赴日機票</a:t>
            </a:r>
            <a:r>
              <a:rPr lang="en-US" altLang="zh-TW" sz="2000" smtClean="0">
                <a:latin typeface="標楷體" panose="03000509000000000000" pitchFamily="65" charset="-120"/>
              </a:rPr>
              <a:t>2</a:t>
            </a:r>
            <a:r>
              <a:rPr lang="zh-TW" altLang="en-US" sz="2000" smtClean="0">
                <a:latin typeface="標楷體" panose="03000509000000000000" pitchFamily="65" charset="-120"/>
              </a:rPr>
              <a:t>張之部分款項，該公務員並另行下載上開不實消費之電磁紀錄資料，向所屬機關人事單位提出請領</a:t>
            </a:r>
            <a:r>
              <a:rPr lang="en-US" altLang="zh-TW" sz="2000" smtClean="0">
                <a:latin typeface="標楷體" panose="03000509000000000000" pitchFamily="65" charset="-120"/>
              </a:rPr>
              <a:t>1</a:t>
            </a:r>
            <a:r>
              <a:rPr lang="zh-TW" altLang="en-US" sz="2000" smtClean="0">
                <a:latin typeface="標楷體" panose="03000509000000000000" pitchFamily="65" charset="-120"/>
              </a:rPr>
              <a:t>萬</a:t>
            </a:r>
            <a:r>
              <a:rPr lang="en-US" altLang="zh-TW" sz="2000" smtClean="0">
                <a:latin typeface="標楷體" panose="03000509000000000000" pitchFamily="65" charset="-120"/>
              </a:rPr>
              <a:t>6,000</a:t>
            </a:r>
            <a:r>
              <a:rPr lang="zh-TW" altLang="en-US" sz="2000" smtClean="0">
                <a:latin typeface="標楷體" panose="03000509000000000000" pitchFamily="65" charset="-120"/>
              </a:rPr>
              <a:t>元之強制休假旅遊補助費，使所屬機關會計人員因而陷於錯誤撥款至其帳戶而詐領之，足以生損害於其任職機關管理核發強制休假旅遊補助費之正確性。</a:t>
            </a:r>
            <a:endParaRPr lang="en-US" altLang="zh-TW" sz="2000" smtClean="0">
              <a:latin typeface="標楷體" panose="03000509000000000000" pitchFamily="65" charset="-120"/>
            </a:endParaRPr>
          </a:p>
          <a:p>
            <a:pPr marL="0" indent="0" algn="just" eaLnBrk="1" hangingPunct="1">
              <a:lnSpc>
                <a:spcPct val="150000"/>
              </a:lnSpc>
              <a:buFontTx/>
              <a:buNone/>
            </a:pPr>
            <a:r>
              <a:rPr lang="zh-TW" altLang="en-US" sz="2000" smtClean="0">
                <a:latin typeface="標楷體" panose="03000509000000000000" pitchFamily="65" charset="-120"/>
                <a:cs typeface="Times New Roman" panose="02020603050405020304" pitchFamily="18" charset="0"/>
              </a:rPr>
              <a:t>案經檢察官依刑法</a:t>
            </a:r>
            <a:r>
              <a:rPr lang="en-US" altLang="zh-TW" sz="2000" smtClean="0">
                <a:latin typeface="標楷體" panose="03000509000000000000" pitchFamily="65" charset="-120"/>
                <a:cs typeface="Times New Roman" panose="02020603050405020304" pitchFamily="18" charset="0"/>
              </a:rPr>
              <a:t>339</a:t>
            </a:r>
            <a:r>
              <a:rPr lang="zh-TW" altLang="en-US" sz="2000" smtClean="0">
                <a:latin typeface="標楷體" panose="03000509000000000000" pitchFamily="65" charset="-120"/>
                <a:cs typeface="Times New Roman" panose="02020603050405020304" pitchFamily="18" charset="0"/>
              </a:rPr>
              <a:t>條第</a:t>
            </a:r>
            <a:r>
              <a:rPr lang="en-US" altLang="zh-TW" sz="2000" smtClean="0">
                <a:latin typeface="標楷體" panose="03000509000000000000" pitchFamily="65" charset="-120"/>
                <a:cs typeface="Times New Roman" panose="02020603050405020304" pitchFamily="18" charset="0"/>
              </a:rPr>
              <a:t>1</a:t>
            </a:r>
            <a:r>
              <a:rPr lang="zh-TW" altLang="en-US" sz="2000" smtClean="0">
                <a:latin typeface="標楷體" panose="03000509000000000000" pitchFamily="65" charset="-120"/>
                <a:cs typeface="Times New Roman" panose="02020603050405020304" pitchFamily="18" charset="0"/>
              </a:rPr>
              <a:t>項詐欺取財罪提起公訴。</a:t>
            </a:r>
          </a:p>
        </p:txBody>
      </p:sp>
      <p:sp>
        <p:nvSpPr>
          <p:cNvPr id="2" name="標題 1"/>
          <p:cNvSpPr>
            <a:spLocks noGrp="1"/>
          </p:cNvSpPr>
          <p:nvPr>
            <p:ph type="title"/>
          </p:nvPr>
        </p:nvSpPr>
        <p:spPr>
          <a:xfrm>
            <a:off x="1547664" y="274638"/>
            <a:ext cx="5184576" cy="1143000"/>
          </a:xfrm>
          <a:ln w="76200"/>
          <a:extLst/>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詐領國旅卡休假</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en-US" altLang="zh-TW"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補助費（二）</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99333"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BAA2AD1-11A3-4F9A-B7B6-F525BFB4F91F}"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lib.ctcn.edu.tw/%E5%B0%88%E5%8D%80/speech/b_125464226096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76" t="5956" r="6116" b="7942"/>
          <a:stretch/>
        </p:blipFill>
        <p:spPr bwMode="auto">
          <a:xfrm>
            <a:off x="6148081" y="1628800"/>
            <a:ext cx="2679826" cy="3223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1379" name="內容版面配置區 2"/>
          <p:cNvSpPr>
            <a:spLocks noGrp="1"/>
          </p:cNvSpPr>
          <p:nvPr>
            <p:ph idx="1"/>
          </p:nvPr>
        </p:nvSpPr>
        <p:spPr>
          <a:xfrm>
            <a:off x="539750" y="1484313"/>
            <a:ext cx="8229600" cy="4968875"/>
          </a:xfrm>
        </p:spPr>
        <p:txBody>
          <a:bodyPr/>
          <a:lstStyle/>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某市衛生所護士，利用負責「中老年健康</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促進及慢性病防治宣導講座」業務之職務</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上機會，明知未聘請講師辦理該活動不得</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請領講師費，卻虛偽製作講師鐘點費領據</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，並偽造醫師簽名，使不知情之審核人員</a:t>
            </a:r>
            <a:endParaRPr lang="en-US" altLang="zh-TW" sz="2200" smtClean="0">
              <a:latin typeface="標楷體" panose="03000509000000000000" pitchFamily="65" charset="-120"/>
              <a:cs typeface="Times New Roman" panose="02020603050405020304" pitchFamily="18" charset="0"/>
            </a:endParaRP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陷於錯誤，從而詐得講師費</a:t>
            </a:r>
            <a:r>
              <a:rPr lang="en-US" altLang="zh-TW" sz="2200" smtClean="0">
                <a:latin typeface="標楷體" panose="03000509000000000000" pitchFamily="65" charset="-120"/>
                <a:cs typeface="Times New Roman" panose="02020603050405020304" pitchFamily="18" charset="0"/>
              </a:rPr>
              <a:t>8,000</a:t>
            </a:r>
            <a:r>
              <a:rPr lang="zh-TW" altLang="en-US" sz="2200" smtClean="0">
                <a:latin typeface="標楷體" panose="03000509000000000000" pitchFamily="65" charset="-120"/>
                <a:cs typeface="Times New Roman" panose="02020603050405020304" pitchFamily="18" charset="0"/>
              </a:rPr>
              <a:t>元。</a:t>
            </a:r>
          </a:p>
          <a:p>
            <a:pPr marL="0" indent="0" algn="just" eaLnBrk="1" hangingPunct="1">
              <a:lnSpc>
                <a:spcPct val="150000"/>
              </a:lnSpc>
              <a:buFontTx/>
              <a:buNone/>
            </a:pPr>
            <a:r>
              <a:rPr lang="zh-TW" altLang="en-US" sz="2200" smtClean="0">
                <a:latin typeface="標楷體" panose="03000509000000000000" pitchFamily="65" charset="-120"/>
                <a:cs typeface="Times New Roman" panose="02020603050405020304" pitchFamily="18" charset="0"/>
              </a:rPr>
              <a:t>案經檢察官依違反刑法「公務員登載不實公文書罪」、「行使偽造變造或登載不實之文書罪」、「偽造署押罪」及貪污治罪條例「利用職務上機會詐取財物罪」提起公訴。</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微軟正黑體" pitchFamily="34" charset="-120"/>
                <a:ea typeface="微軟正黑體" pitchFamily="34" charset="-120"/>
              </a:rPr>
              <a:t>   </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詐領鐘點費</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01381" name="Text Box 1028"/>
          <p:cNvSpPr txBox="1">
            <a:spLocks noChangeArrowheads="1"/>
          </p:cNvSpPr>
          <p:nvPr/>
        </p:nvSpPr>
        <p:spPr bwMode="auto">
          <a:xfrm>
            <a:off x="7604125" y="63039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2E27CFBF-98FA-4DB1-A6B0-AC0C2633585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3"/>
          <p:cNvGrpSpPr>
            <a:grpSpLocks/>
          </p:cNvGrpSpPr>
          <p:nvPr/>
        </p:nvGrpSpPr>
        <p:grpSpPr bwMode="auto">
          <a:xfrm>
            <a:off x="0" y="3311525"/>
            <a:ext cx="9144000" cy="1676400"/>
            <a:chOff x="0" y="2086"/>
            <a:chExt cx="5760" cy="1056"/>
          </a:xfrm>
        </p:grpSpPr>
        <p:sp>
          <p:nvSpPr>
            <p:cNvPr id="10343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sp>
          <p:nvSpPr>
            <p:cNvPr id="10343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a:spcBef>
                  <a:spcPct val="0"/>
                </a:spcBef>
                <a:buClrTx/>
                <a:buSzTx/>
                <a:buFontTx/>
                <a:buNone/>
              </a:pPr>
              <a:endParaRPr kumimoji="0" lang="zh-TW" altLang="zh-TW" sz="1800" noProof="1">
                <a:solidFill>
                  <a:schemeClr val="tx1"/>
                </a:solidFill>
                <a:latin typeface="Arial" panose="020B0604020202020204" pitchFamily="34" charset="0"/>
                <a:ea typeface="新細明體" panose="02020500000000000000" pitchFamily="18" charset="-120"/>
                <a:cs typeface="Arial" panose="020B0604020202020204" pitchFamily="34" charset="0"/>
              </a:endParaRPr>
            </a:p>
          </p:txBody>
        </p:sp>
      </p:grpSp>
      <p:sp>
        <p:nvSpPr>
          <p:cNvPr id="103427" name="Rectangle 5"/>
          <p:cNvSpPr>
            <a:spLocks noChangeArrowheads="1"/>
          </p:cNvSpPr>
          <p:nvPr/>
        </p:nvSpPr>
        <p:spPr bwMode="gray">
          <a:xfrm>
            <a:off x="179388" y="1773238"/>
            <a:ext cx="41751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lvl1pPr marL="190500" indent="-19050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spcAft>
                <a:spcPts val="1400"/>
              </a:spcAft>
              <a:buClr>
                <a:srgbClr val="292929"/>
              </a:buClr>
              <a:buSzTx/>
              <a:buFont typeface="Wingdings" panose="05000000000000000000" pitchFamily="2" charset="2"/>
              <a:buNone/>
            </a:pPr>
            <a:endParaRPr kumimoji="0" lang="zh-TW" altLang="zh-TW" sz="1800" noProof="1">
              <a:solidFill>
                <a:schemeClr val="tx1"/>
              </a:solidFill>
              <a:latin typeface="Arial" panose="020B0604020202020204" pitchFamily="34" charset="0"/>
              <a:ea typeface="新細明體" panose="02020500000000000000" pitchFamily="18" charset="-120"/>
            </a:endParaRPr>
          </a:p>
        </p:txBody>
      </p:sp>
      <p:sp>
        <p:nvSpPr>
          <p:cNvPr id="103428" name="Rectangle 95"/>
          <p:cNvSpPr txBox="1">
            <a:spLocks noChangeArrowheads="1"/>
          </p:cNvSpPr>
          <p:nvPr/>
        </p:nvSpPr>
        <p:spPr bwMode="auto">
          <a:xfrm>
            <a:off x="971550" y="476250"/>
            <a:ext cx="7872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nSpc>
                <a:spcPct val="90000"/>
              </a:lnSpc>
              <a:spcBef>
                <a:spcPct val="0"/>
              </a:spcBef>
              <a:buClrTx/>
              <a:buSzTx/>
              <a:buFontTx/>
              <a:buNone/>
            </a:pPr>
            <a:endParaRPr lang="zh-TW" altLang="en-US" sz="3200" b="1">
              <a:latin typeface="Arial" panose="020B0604020202020204" pitchFamily="34" charset="0"/>
              <a:ea typeface="新細明體" panose="02020500000000000000" pitchFamily="18" charset="-120"/>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de-DE" sz="2400" b="1" dirty="0">
              <a:solidFill>
                <a:schemeClr val="tx1">
                  <a:lumMod val="95000"/>
                  <a:lumOff val="5000"/>
                </a:schemeClr>
              </a:solidFill>
              <a:cs typeface="Times New Roman" pitchFamily="18" charset="0"/>
            </a:endParaRPr>
          </a:p>
        </p:txBody>
      </p:sp>
      <p:sp>
        <p:nvSpPr>
          <p:cNvPr id="103432" name="WordArt 13"/>
          <p:cNvSpPr>
            <a:spLocks noChangeArrowheads="1" noChangeShapeType="1" noTextEdit="1"/>
          </p:cNvSpPr>
          <p:nvPr/>
        </p:nvSpPr>
        <p:spPr bwMode="auto">
          <a:xfrm rot="-481763">
            <a:off x="5667375" y="2886075"/>
            <a:ext cx="2474913"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4583"/>
              </a:avLst>
            </a:prstTxWarp>
          </a:bodyPr>
          <a:lstStyle/>
          <a:p>
            <a:pPr algn="ctr"/>
            <a:r>
              <a:rPr lang="zh-TW" altLang="en-US" sz="3600" kern="10">
                <a:latin typeface="新細明體" panose="02020500000000000000" pitchFamily="18" charset="-120"/>
              </a:rPr>
              <a:t>相關法規說明</a:t>
            </a:r>
          </a:p>
        </p:txBody>
      </p:sp>
      <p:sp>
        <p:nvSpPr>
          <p:cNvPr id="103433" name="Text Box 17"/>
          <p:cNvSpPr txBox="1">
            <a:spLocks noChangeArrowheads="1"/>
          </p:cNvSpPr>
          <p:nvPr/>
        </p:nvSpPr>
        <p:spPr bwMode="auto">
          <a:xfrm>
            <a:off x="179388" y="6237288"/>
            <a:ext cx="242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eaLnBrk="1" hangingPunct="1">
              <a:spcBef>
                <a:spcPct val="0"/>
              </a:spcBef>
              <a:buClrTx/>
              <a:buSzTx/>
              <a:buFontTx/>
              <a:buNone/>
            </a:pPr>
            <a:endParaRPr kumimoji="0" lang="zh-TW" altLang="en-GB" sz="1200">
              <a:solidFill>
                <a:schemeClr val="folHlink"/>
              </a:solidFill>
              <a:latin typeface="Arial" panose="020B0604020202020204" pitchFamily="34" charset="0"/>
              <a:ea typeface="新細明體" panose="02020500000000000000" pitchFamily="18" charset="-120"/>
              <a:cs typeface="Arial" panose="020B0604020202020204" pitchFamily="34" charset="0"/>
            </a:endParaRPr>
          </a:p>
        </p:txBody>
      </p:sp>
      <p:sp>
        <p:nvSpPr>
          <p:cNvPr id="10343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9D25DBC-A307-4CE4-86D7-E413B5D85E4E}"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435280" cy="4857403"/>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rPr>
              <a:t>法規內容</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意圖為自己或第三人不法之所有，以詐術使人將本人或第三人之物交付者，處五年以下有期徒刑、拘役或科或併科五十萬元以下罰金。</a:t>
            </a:r>
          </a:p>
          <a:p>
            <a:pPr marL="274320" indent="-274320" eaLnBrk="1" fontAlgn="auto" hangingPunct="1">
              <a:spcAft>
                <a:spcPts val="0"/>
              </a:spcAft>
              <a:defRPr/>
            </a:pPr>
            <a:r>
              <a:rPr lang="zh-TW" altLang="en-US" dirty="0" smtClean="0">
                <a:latin typeface="標楷體" panose="03000509000000000000" pitchFamily="65" charset="-120"/>
              </a:rPr>
              <a:t>以前項方法得財產上不法之利益或使第三人得之者，亦同。</a:t>
            </a:r>
          </a:p>
          <a:p>
            <a:pPr marL="274320" indent="-274320" eaLnBrk="1" fontAlgn="auto" hangingPunct="1">
              <a:spcAft>
                <a:spcPts val="0"/>
              </a:spcAft>
              <a:defRPr/>
            </a:pPr>
            <a:r>
              <a:rPr lang="zh-TW" altLang="en-US" dirty="0" smtClean="0">
                <a:latin typeface="標楷體" panose="03000509000000000000" pitchFamily="65" charset="-120"/>
              </a:rPr>
              <a:t>前二項之未遂犯罰之。</a:t>
            </a:r>
          </a:p>
          <a:p>
            <a:pPr marL="274320" indent="-274320" eaLnBrk="1" fontAlgn="auto" hangingPunct="1">
              <a:spcAft>
                <a:spcPts val="0"/>
              </a:spcAft>
              <a:defRPr/>
            </a:pPr>
            <a:endParaRPr lang="zh-TW" altLang="en-US" dirty="0"/>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5476"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6641193-D898-44BF-9491-055957B726BB}"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340768"/>
            <a:ext cx="8229600" cy="4785395"/>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相關說明</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刑法第</a:t>
            </a:r>
            <a:r>
              <a:rPr lang="en-US" altLang="zh-TW" dirty="0" smtClean="0">
                <a:latin typeface="標楷體" panose="03000509000000000000" pitchFamily="65" charset="-120"/>
              </a:rPr>
              <a:t>339</a:t>
            </a:r>
            <a:r>
              <a:rPr lang="zh-TW" altLang="en-US" dirty="0" smtClean="0">
                <a:latin typeface="標楷體" panose="03000509000000000000" pitchFamily="65" charset="-120"/>
              </a:rPr>
              <a:t>條第</a:t>
            </a:r>
            <a:r>
              <a:rPr lang="en-US" altLang="zh-TW" dirty="0" smtClean="0">
                <a:latin typeface="標楷體" panose="03000509000000000000" pitchFamily="65" charset="-120"/>
              </a:rPr>
              <a:t>1</a:t>
            </a:r>
            <a:r>
              <a:rPr lang="zh-TW" altLang="en-US" dirty="0" smtClean="0">
                <a:latin typeface="標楷體" panose="03000509000000000000" pitchFamily="65" charset="-120"/>
              </a:rPr>
              <a:t>項詐欺罪之成立，以意圖為自己或第三人不法所有，以詐術使人將本人或第三人之物交付為要件。所謂以詐術使人交付，必須被詐欺人因其詐術而陷於錯誤；若其所用方法，不能認為詐術，亦不致使人陷於錯誤，即不構成該罪。</a:t>
            </a:r>
            <a:endParaRPr lang="en-US" altLang="zh-TW" dirty="0" smtClean="0">
              <a:latin typeface="標楷體" panose="03000509000000000000" pitchFamily="65" charset="-120"/>
            </a:endParaRPr>
          </a:p>
          <a:p>
            <a:pPr marL="274320" indent="-274320" eaLnBrk="1" fontAlgn="auto" hangingPunct="1">
              <a:spcAft>
                <a:spcPts val="0"/>
              </a:spcAft>
              <a:defRPr/>
            </a:pPr>
            <a:endParaRPr lang="zh-TW" altLang="en-US" dirty="0"/>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7524"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E407FF2-A8F6-46E7-9D64-4DD85E431CE5}"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46</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363272" cy="4857403"/>
          </a:xfrm>
          <a:extLst/>
        </p:spPr>
        <p:txBody>
          <a:bodyPr rtlCol="0">
            <a:normAutofit/>
          </a:bodyPr>
          <a:lstStyle/>
          <a:p>
            <a:pPr marL="274320" indent="-274320" algn="ctr" eaLnBrk="1" fontAlgn="auto" hangingPunct="1">
              <a:spcAft>
                <a:spcPts val="0"/>
              </a:spcAft>
              <a:buFontTx/>
              <a:buNone/>
              <a:defRPr/>
            </a:pP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相關說明</a:t>
            </a:r>
            <a:endParaRPr lang="en-US" altLang="zh-TW" dirty="0" smtClean="0">
              <a:latin typeface="標楷體" panose="03000509000000000000" pitchFamily="65" charset="-120"/>
            </a:endParaRPr>
          </a:p>
          <a:p>
            <a:pPr marL="274320" indent="-274320" eaLnBrk="1" fontAlgn="auto" hangingPunct="1">
              <a:spcAft>
                <a:spcPts val="0"/>
              </a:spcAft>
              <a:defRPr/>
            </a:pPr>
            <a:r>
              <a:rPr lang="zh-TW" altLang="en-US" dirty="0" smtClean="0">
                <a:latin typeface="標楷體" panose="03000509000000000000" pitchFamily="65" charset="-120"/>
              </a:rPr>
              <a:t>按刑法第</a:t>
            </a:r>
            <a:r>
              <a:rPr lang="en-US" altLang="zh-TW" dirty="0" smtClean="0">
                <a:latin typeface="標楷體" panose="03000509000000000000" pitchFamily="65" charset="-120"/>
              </a:rPr>
              <a:t>339</a:t>
            </a:r>
            <a:r>
              <a:rPr lang="zh-TW" altLang="en-US" dirty="0" smtClean="0">
                <a:latin typeface="標楷體" panose="03000509000000000000" pitchFamily="65" charset="-120"/>
              </a:rPr>
              <a:t>條第</a:t>
            </a:r>
            <a:r>
              <a:rPr lang="en-US" altLang="zh-TW" dirty="0" smtClean="0">
                <a:latin typeface="標楷體" panose="03000509000000000000" pitchFamily="65" charset="-120"/>
              </a:rPr>
              <a:t>1</a:t>
            </a:r>
            <a:r>
              <a:rPr lang="zh-TW" altLang="en-US" dirty="0" smtClean="0">
                <a:latin typeface="標楷體" panose="03000509000000000000" pitchFamily="65" charset="-120"/>
              </a:rPr>
              <a:t>項規定之詐欺罪，以意圖為自己或第三人不法之所有，以詐術使人將本人或第三人之物交付為構成要件。所稱</a:t>
            </a:r>
            <a:r>
              <a:rPr lang="en-US" altLang="zh-TW" dirty="0" smtClean="0">
                <a:latin typeface="標楷體" panose="03000509000000000000" pitchFamily="65" charset="-120"/>
              </a:rPr>
              <a:t>『</a:t>
            </a:r>
            <a:r>
              <a:rPr lang="zh-TW" altLang="en-US" dirty="0" smtClean="0">
                <a:latin typeface="標楷體" panose="03000509000000000000" pitchFamily="65" charset="-120"/>
              </a:rPr>
              <a:t>意圖</a:t>
            </a:r>
            <a:r>
              <a:rPr lang="en-US" altLang="zh-TW" dirty="0" smtClean="0">
                <a:latin typeface="標楷體" panose="03000509000000000000" pitchFamily="65" charset="-120"/>
              </a:rPr>
              <a:t>』</a:t>
            </a:r>
            <a:r>
              <a:rPr lang="zh-TW" altLang="en-US" dirty="0" smtClean="0">
                <a:latin typeface="標楷體" panose="03000509000000000000" pitchFamily="65" charset="-120"/>
              </a:rPr>
              <a:t>，即期望之意，亦即犯罪之目的，與責任要素之故意有別。意圖為自己或他人不法之所有，為該罪之特別構成要件，因而該罪除須有施用詐術使人將本人或第三人之物交付之犯罪故意外，尚須具有特定之</a:t>
            </a:r>
            <a:r>
              <a:rPr lang="en-US" altLang="zh-TW" dirty="0" smtClean="0">
                <a:latin typeface="標楷體" panose="03000509000000000000" pitchFamily="65" charset="-120"/>
              </a:rPr>
              <a:t>『</a:t>
            </a:r>
            <a:r>
              <a:rPr lang="zh-TW" altLang="en-US" dirty="0" smtClean="0">
                <a:latin typeface="標楷體" panose="03000509000000000000" pitchFamily="65" charset="-120"/>
              </a:rPr>
              <a:t>意圖</a:t>
            </a:r>
            <a:r>
              <a:rPr lang="en-US" altLang="zh-TW" dirty="0" smtClean="0">
                <a:latin typeface="標楷體" panose="03000509000000000000" pitchFamily="65" charset="-120"/>
              </a:rPr>
              <a:t>』</a:t>
            </a:r>
            <a:r>
              <a:rPr lang="zh-TW" altLang="en-US" dirty="0" smtClean="0">
                <a:latin typeface="標楷體" panose="03000509000000000000" pitchFamily="65" charset="-120"/>
              </a:rPr>
              <a:t>，屬目的犯，並不以發生特定結果為必要。</a:t>
            </a:r>
            <a:br>
              <a:rPr lang="zh-TW" altLang="en-US" dirty="0" smtClean="0">
                <a:latin typeface="標楷體" panose="03000509000000000000" pitchFamily="65" charset="-120"/>
              </a:rPr>
            </a:br>
            <a:endParaRPr lang="zh-TW" altLang="en-US" dirty="0">
              <a:latin typeface="標楷體" panose="03000509000000000000" pitchFamily="65" charset="-120"/>
            </a:endParaRPr>
          </a:p>
        </p:txBody>
      </p:sp>
      <p:sp>
        <p:nvSpPr>
          <p:cNvPr id="2" name="標題 1"/>
          <p:cNvSpPr>
            <a:spLocks noGrp="1"/>
          </p:cNvSpPr>
          <p:nvPr>
            <p:ph type="title"/>
          </p:nvPr>
        </p:nvSpPr>
        <p:spPr>
          <a:xfrm>
            <a:off x="457200" y="338328"/>
            <a:ext cx="8229600" cy="1252728"/>
          </a:xfrm>
          <a:extLst/>
        </p:spPr>
        <p:txBody>
          <a:bodyPr rtlCol="0">
            <a:normAutofit/>
          </a:bodyPr>
          <a:lstStyle/>
          <a:p>
            <a:pPr eaLnBrk="1" fontAlgn="auto" hangingPunct="1">
              <a:spcAft>
                <a:spcPts val="0"/>
              </a:spcAft>
              <a:defRPr/>
            </a:pP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詐取財物罪</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三</a:t>
            </a:r>
            <a:r>
              <a:rPr lang="en-US" altLang="zh-TW"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dirty="0">
              <a:latin typeface="標楷體" panose="03000509000000000000" pitchFamily="65" charset="-120"/>
            </a:endParaRPr>
          </a:p>
        </p:txBody>
      </p:sp>
      <p:sp>
        <p:nvSpPr>
          <p:cNvPr id="10957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DA52096-8792-4E41-BF7D-807984A7170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229600" cy="5112568"/>
          </a:xfrm>
          <a:extLst/>
        </p:spPr>
        <p:txBody>
          <a:bodyPr rtlCol="0">
            <a:noAutofit/>
          </a:bodyPr>
          <a:lstStyle/>
          <a:p>
            <a:pPr marL="0" indent="0" algn="ctr" eaLnBrk="1" fontAlgn="auto" hangingPunct="1">
              <a:lnSpc>
                <a:spcPct val="150000"/>
              </a:lnSpc>
              <a:spcAft>
                <a:spcPts val="0"/>
              </a:spcAft>
              <a:buFontTx/>
              <a:buNone/>
              <a:defRPr/>
            </a:pPr>
            <a:r>
              <a:rPr lang="zh-TW" altLang="en-US" b="1" cap="all" dirty="0" smtClean="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rPr>
              <a:t>法規內容</a:t>
            </a:r>
            <a:endParaRPr lang="zh-TW" altLang="en-US" b="1" cap="all" dirty="0">
              <a:ln w="9000" cmpd="sng">
                <a:noFill/>
                <a:prstDash val="solid"/>
              </a:ln>
              <a:solidFill>
                <a:schemeClr val="accent6">
                  <a:lumMod val="75000"/>
                </a:schemeClr>
              </a:solidFill>
              <a:effectLst>
                <a:reflection blurRad="12700" stA="28000" endPos="45000" dist="1000" dir="5400000" sy="-100000" algn="bl" rotWithShape="0"/>
              </a:effectLst>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800" dirty="0" smtClean="0">
                <a:latin typeface="標楷體" panose="03000509000000000000" pitchFamily="65" charset="-120"/>
                <a:cs typeface="Times New Roman" pitchFamily="18" charset="0"/>
              </a:rPr>
              <a:t>貪污</a:t>
            </a:r>
            <a:r>
              <a:rPr lang="zh-TW" altLang="en-US" sz="2800" dirty="0">
                <a:latin typeface="標楷體" panose="03000509000000000000" pitchFamily="65" charset="-120"/>
                <a:cs typeface="Times New Roman" pitchFamily="18" charset="0"/>
              </a:rPr>
              <a:t>治罪條例第</a:t>
            </a:r>
            <a:r>
              <a:rPr lang="en-US" altLang="zh-TW" sz="2800" dirty="0">
                <a:latin typeface="標楷體" panose="03000509000000000000" pitchFamily="65" charset="-120"/>
                <a:cs typeface="Times New Roman" pitchFamily="18" charset="0"/>
              </a:rPr>
              <a:t>5</a:t>
            </a:r>
            <a:r>
              <a:rPr lang="zh-TW" altLang="en-US" sz="2800" dirty="0">
                <a:latin typeface="標楷體" panose="03000509000000000000" pitchFamily="65" charset="-120"/>
                <a:cs typeface="Times New Roman" pitchFamily="18" charset="0"/>
              </a:rPr>
              <a:t>條第</a:t>
            </a:r>
            <a:r>
              <a:rPr lang="en-US" altLang="zh-TW" sz="2800" dirty="0">
                <a:latin typeface="標楷體" panose="03000509000000000000" pitchFamily="65" charset="-120"/>
                <a:cs typeface="Times New Roman" pitchFamily="18" charset="0"/>
              </a:rPr>
              <a:t>1</a:t>
            </a:r>
            <a:r>
              <a:rPr lang="zh-TW" altLang="en-US" sz="2800" dirty="0">
                <a:latin typeface="標楷體" panose="03000509000000000000" pitchFamily="65" charset="-120"/>
                <a:cs typeface="Times New Roman" pitchFamily="18" charset="0"/>
              </a:rPr>
              <a:t>項第</a:t>
            </a:r>
            <a:r>
              <a:rPr lang="en-US" altLang="zh-TW" sz="2800" dirty="0">
                <a:latin typeface="標楷體" panose="03000509000000000000" pitchFamily="65" charset="-120"/>
                <a:cs typeface="Times New Roman" pitchFamily="18" charset="0"/>
              </a:rPr>
              <a:t>2</a:t>
            </a:r>
            <a:r>
              <a:rPr lang="zh-TW" altLang="en-US" sz="2800" dirty="0">
                <a:latin typeface="標楷體" panose="03000509000000000000" pitchFamily="65" charset="-120"/>
                <a:cs typeface="Times New Roman" pitchFamily="18" charset="0"/>
              </a:rPr>
              <a:t>款規定，利用職務上之機會，以詐術使人將本人之物或第三人之物交付者，處七年以上有期徒刑，得併科新臺幣六千萬元以下罰金。</a:t>
            </a:r>
          </a:p>
          <a:p>
            <a:pPr marL="0" indent="0" algn="just" eaLnBrk="1" fontAlgn="auto" hangingPunct="1">
              <a:lnSpc>
                <a:spcPct val="150000"/>
              </a:lnSpc>
              <a:spcAft>
                <a:spcPts val="0"/>
              </a:spcAft>
              <a:buFontTx/>
              <a:buNone/>
              <a:defRPr/>
            </a:pPr>
            <a:r>
              <a:rPr lang="zh-TW" altLang="en-US" dirty="0">
                <a:latin typeface="Times New Roman" pitchFamily="18" charset="0"/>
                <a:ea typeface="微軟正黑體" pitchFamily="34" charset="-120"/>
                <a:cs typeface="Times New Roman" pitchFamily="18" charset="0"/>
              </a:rPr>
              <a:t>　　　　</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職務上</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機會</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財物</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一</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11620"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DA8F5961-2704-41DF-9A81-4D9406846E2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48</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539552" y="1340768"/>
            <a:ext cx="8064896" cy="5112568"/>
          </a:xfrm>
          <a:extLst/>
        </p:spPr>
        <p:txBody>
          <a:bodyPr rtlCol="0">
            <a:noAutofit/>
          </a:bodyPr>
          <a:lstStyle/>
          <a:p>
            <a:pPr marL="0" indent="0" algn="ctr" eaLnBrk="1" fontAlgn="auto" hangingPunct="1">
              <a:lnSpc>
                <a:spcPct val="150000"/>
              </a:lnSpc>
              <a:spcAft>
                <a:spcPts val="0"/>
              </a:spcAft>
              <a:buFontTx/>
              <a:buNone/>
              <a:defRPr/>
            </a:pPr>
            <a:r>
              <a:rPr lang="zh-TW" altLang="en-US" b="1" cap="all" dirty="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相關</a:t>
            </a:r>
            <a:r>
              <a:rPr lang="zh-TW" altLang="en-US" b="1" cap="all" dirty="0" smtClean="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rPr>
              <a:t>說明</a:t>
            </a:r>
            <a:endParaRPr lang="zh-TW" altLang="en-US" b="1" cap="all" dirty="0">
              <a:ln w="9000" cmpd="sng">
                <a:noFill/>
                <a:prstDash val="solid"/>
              </a:ln>
              <a:solidFill>
                <a:srgbClr val="FF0000"/>
              </a:solidFill>
              <a:effectLst>
                <a:reflection blurRad="12700" stA="28000" endPos="45000" dist="1000" dir="5400000" sy="-100000" algn="bl" rotWithShape="0"/>
              </a:effectLst>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solidFill>
                  <a:prstClr val="black"/>
                </a:solidFill>
                <a:latin typeface="標楷體" panose="03000509000000000000" pitchFamily="65" charset="-120"/>
                <a:cs typeface="Times New Roman" pitchFamily="18" charset="0"/>
              </a:rPr>
              <a:t>一、本</a:t>
            </a:r>
            <a:r>
              <a:rPr lang="zh-TW" altLang="en-US" sz="2200" dirty="0">
                <a:solidFill>
                  <a:prstClr val="black"/>
                </a:solidFill>
                <a:latin typeface="標楷體" panose="03000509000000000000" pitchFamily="65" charset="-120"/>
                <a:cs typeface="Times New Roman" pitchFamily="18" charset="0"/>
              </a:rPr>
              <a:t>罪性質上仍屬詐欺罪之一種，但為刑法第</a:t>
            </a:r>
            <a:r>
              <a:rPr lang="en-US" altLang="zh-TW" sz="2200" dirty="0">
                <a:solidFill>
                  <a:prstClr val="black"/>
                </a:solidFill>
                <a:latin typeface="標楷體" panose="03000509000000000000" pitchFamily="65" charset="-120"/>
                <a:cs typeface="Times New Roman" pitchFamily="18" charset="0"/>
              </a:rPr>
              <a:t>339</a:t>
            </a:r>
            <a:r>
              <a:rPr lang="zh-TW" altLang="en-US" sz="2200" dirty="0">
                <a:solidFill>
                  <a:prstClr val="black"/>
                </a:solidFill>
                <a:latin typeface="標楷體" panose="03000509000000000000" pitchFamily="65" charset="-120"/>
                <a:cs typeface="Times New Roman" pitchFamily="18" charset="0"/>
              </a:rPr>
              <a:t>條第</a:t>
            </a:r>
            <a:r>
              <a:rPr lang="en-US" altLang="zh-TW" sz="2200" dirty="0">
                <a:solidFill>
                  <a:prstClr val="black"/>
                </a:solidFill>
                <a:latin typeface="標楷體" panose="03000509000000000000" pitchFamily="65" charset="-120"/>
                <a:cs typeface="Times New Roman" pitchFamily="18" charset="0"/>
              </a:rPr>
              <a:t>1</a:t>
            </a:r>
            <a:r>
              <a:rPr lang="zh-TW" altLang="en-US" sz="2200" dirty="0">
                <a:solidFill>
                  <a:prstClr val="black"/>
                </a:solidFill>
                <a:latin typeface="標楷體" panose="03000509000000000000" pitchFamily="65" charset="-120"/>
                <a:cs typeface="Times New Roman" pitchFamily="18" charset="0"/>
              </a:rPr>
              <a:t>項</a:t>
            </a:r>
            <a:r>
              <a:rPr lang="zh-TW" altLang="en-US" sz="2200" dirty="0" smtClean="0">
                <a:solidFill>
                  <a:prstClr val="black"/>
                </a:solidFill>
                <a:latin typeface="標楷體" panose="03000509000000000000" pitchFamily="65" charset="-120"/>
                <a:cs typeface="Times New Roman" pitchFamily="18" charset="0"/>
              </a:rPr>
              <a:t>詐欺</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solidFill>
                  <a:prstClr val="black"/>
                </a:solidFill>
                <a:latin typeface="標楷體" panose="03000509000000000000" pitchFamily="65" charset="-120"/>
                <a:cs typeface="Times New Roman" pitchFamily="18" charset="0"/>
              </a:rPr>
              <a:t>    取財罪之特別規定，除</a:t>
            </a:r>
            <a:r>
              <a:rPr lang="zh-TW" altLang="en-US" sz="2200" u="sng" dirty="0" smtClean="0">
                <a:solidFill>
                  <a:prstClr val="black"/>
                </a:solidFill>
                <a:latin typeface="標楷體" panose="03000509000000000000" pitchFamily="65" charset="-120"/>
                <a:cs typeface="Times New Roman" pitchFamily="18" charset="0"/>
              </a:rPr>
              <a:t>行為人必須為公務員</a:t>
            </a:r>
            <a:r>
              <a:rPr lang="zh-TW" altLang="en-US" sz="2200" dirty="0" smtClean="0">
                <a:solidFill>
                  <a:prstClr val="black"/>
                </a:solidFill>
                <a:latin typeface="標楷體" panose="03000509000000000000" pitchFamily="65" charset="-120"/>
                <a:cs typeface="Times New Roman" pitchFamily="18" charset="0"/>
              </a:rPr>
              <a:t>而利用職務上之 </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a:solidFill>
                  <a:prstClr val="black"/>
                </a:solidFill>
                <a:latin typeface="標楷體" panose="03000509000000000000" pitchFamily="65" charset="-120"/>
                <a:cs typeface="Times New Roman" pitchFamily="18" charset="0"/>
              </a:rPr>
              <a:t>    </a:t>
            </a:r>
            <a:r>
              <a:rPr lang="zh-TW" altLang="en-US" sz="2200" dirty="0" smtClean="0">
                <a:solidFill>
                  <a:prstClr val="black"/>
                </a:solidFill>
                <a:latin typeface="標楷體" panose="03000509000000000000" pitchFamily="65" charset="-120"/>
                <a:cs typeface="Times New Roman" pitchFamily="18" charset="0"/>
              </a:rPr>
              <a:t>機會</a:t>
            </a:r>
            <a:r>
              <a:rPr lang="zh-TW" altLang="en-US" sz="2200" dirty="0">
                <a:solidFill>
                  <a:prstClr val="black"/>
                </a:solidFill>
                <a:latin typeface="標楷體" panose="03000509000000000000" pitchFamily="65" charset="-120"/>
                <a:cs typeface="Times New Roman" pitchFamily="18" charset="0"/>
              </a:rPr>
              <a:t>詐取財物外，更須具有意圖為自己或第三人不法之所有</a:t>
            </a:r>
            <a:endParaRPr lang="en-US" altLang="zh-TW" sz="2200" dirty="0">
              <a:solidFill>
                <a:prstClr val="black"/>
              </a:solidFill>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a:solidFill>
                  <a:prstClr val="black"/>
                </a:solidFill>
                <a:latin typeface="標楷體" panose="03000509000000000000" pitchFamily="65" charset="-120"/>
                <a:cs typeface="Times New Roman" pitchFamily="18" charset="0"/>
              </a:rPr>
              <a:t>    </a:t>
            </a:r>
            <a:r>
              <a:rPr lang="zh-TW" altLang="en-US" sz="2200" dirty="0" smtClean="0">
                <a:solidFill>
                  <a:prstClr val="black"/>
                </a:solidFill>
                <a:latin typeface="標楷體" panose="03000509000000000000" pitchFamily="65" charset="-120"/>
                <a:cs typeface="Times New Roman" pitchFamily="18" charset="0"/>
              </a:rPr>
              <a:t>之</a:t>
            </a:r>
            <a:r>
              <a:rPr lang="zh-TW" altLang="en-US" sz="2200" dirty="0">
                <a:solidFill>
                  <a:prstClr val="black"/>
                </a:solidFill>
                <a:latin typeface="標楷體" panose="03000509000000000000" pitchFamily="65" charset="-120"/>
                <a:cs typeface="Times New Roman" pitchFamily="18" charset="0"/>
              </a:rPr>
              <a:t>特別主觀不法構成要件，始能構成犯罪</a:t>
            </a:r>
            <a:r>
              <a:rPr lang="zh-TW" altLang="en-US" sz="2200" dirty="0" smtClean="0">
                <a:solidFill>
                  <a:prstClr val="black"/>
                </a:solidFill>
                <a:latin typeface="標楷體" panose="03000509000000000000" pitchFamily="65" charset="-120"/>
                <a:cs typeface="Times New Roman" pitchFamily="18" charset="0"/>
              </a:rPr>
              <a:t>。</a:t>
            </a:r>
            <a:endParaRPr lang="en-US" altLang="zh-TW" sz="2200" dirty="0" smtClean="0">
              <a:latin typeface="標楷體" panose="03000509000000000000" pitchFamily="65" charset="-120"/>
              <a:cs typeface="Times New Roman" pitchFamily="18" charset="0"/>
            </a:endParaRPr>
          </a:p>
          <a:p>
            <a:pPr marL="0" indent="0" algn="di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二、所謂「利用職務上之機會」，係指假借職務上之一切事</a:t>
            </a:r>
            <a:r>
              <a:rPr lang="zh-TW" altLang="en-US" sz="2200" dirty="0">
                <a:latin typeface="標楷體" panose="03000509000000000000" pitchFamily="65" charset="-120"/>
                <a:cs typeface="Times New Roman" pitchFamily="18" charset="0"/>
              </a:rPr>
              <a:t>機</a:t>
            </a:r>
            <a:r>
              <a:rPr lang="zh-TW" altLang="en-US" sz="2200" dirty="0" smtClean="0">
                <a:latin typeface="標楷體" panose="03000509000000000000" pitchFamily="65" charset="-120"/>
                <a:cs typeface="Times New Roman" pitchFamily="18" charset="0"/>
              </a:rPr>
              <a:t>，</a:t>
            </a:r>
            <a:endParaRPr lang="en-US" altLang="zh-TW" sz="2200" dirty="0" smtClean="0">
              <a:latin typeface="標楷體" panose="03000509000000000000" pitchFamily="65" charset="-120"/>
              <a:cs typeface="Times New Roman" pitchFamily="18" charset="0"/>
            </a:endParaRPr>
          </a:p>
          <a:p>
            <a:pPr marL="0" indent="0" algn="di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    予以利用而言，其所利用者不論係職務本身所固有之事機</a:t>
            </a:r>
            <a:r>
              <a:rPr lang="zh-TW" altLang="en-US" sz="2200" dirty="0">
                <a:latin typeface="標楷體" panose="03000509000000000000" pitchFamily="65" charset="-120"/>
                <a:cs typeface="Times New Roman" pitchFamily="18" charset="0"/>
              </a:rPr>
              <a:t>，</a:t>
            </a:r>
            <a:endParaRPr lang="en-US" altLang="zh-TW" sz="2200" dirty="0">
              <a:latin typeface="標楷體" panose="03000509000000000000" pitchFamily="65" charset="-120"/>
              <a:cs typeface="Times New Roman" pitchFamily="18" charset="0"/>
            </a:endParaRPr>
          </a:p>
          <a:p>
            <a:pPr marL="0" indent="0" algn="just" eaLnBrk="1" fontAlgn="auto" hangingPunct="1">
              <a:lnSpc>
                <a:spcPct val="150000"/>
              </a:lnSpc>
              <a:spcAft>
                <a:spcPts val="0"/>
              </a:spcAft>
              <a:buFontTx/>
              <a:buNone/>
              <a:defRPr/>
            </a:pPr>
            <a:r>
              <a:rPr lang="zh-TW" altLang="en-US" sz="2200" dirty="0" smtClean="0">
                <a:latin typeface="標楷體" panose="03000509000000000000" pitchFamily="65" charset="-120"/>
                <a:cs typeface="Times New Roman" pitchFamily="18" charset="0"/>
              </a:rPr>
              <a:t>    抑或由職務所衍生之事機均包括在內。</a:t>
            </a:r>
          </a:p>
          <a:p>
            <a:pPr marL="0" indent="0" algn="ctr" eaLnBrk="1" fontAlgn="auto" hangingPunct="1">
              <a:lnSpc>
                <a:spcPct val="150000"/>
              </a:lnSpc>
              <a:spcAft>
                <a:spcPts val="0"/>
              </a:spcAft>
              <a:buFontTx/>
              <a:buNone/>
              <a:defRPr/>
            </a:pPr>
            <a:r>
              <a:rPr lang="zh-TW" altLang="en-US" sz="2200" dirty="0">
                <a:latin typeface="Times New Roman" pitchFamily="18" charset="0"/>
                <a:ea typeface="微軟正黑體" pitchFamily="34" charset="-120"/>
                <a:cs typeface="Times New Roman" pitchFamily="18" charset="0"/>
              </a:rPr>
              <a:t>　　　</a:t>
            </a:r>
          </a:p>
        </p:txBody>
      </p:sp>
      <p:sp>
        <p:nvSpPr>
          <p:cNvPr id="2" name="標題 1"/>
          <p:cNvSpPr>
            <a:spLocks noGrp="1"/>
          </p:cNvSpPr>
          <p:nvPr>
            <p:ph type="title"/>
          </p:nvPr>
        </p:nvSpPr>
        <p:spPr>
          <a:xfrm>
            <a:off x="457200" y="338328"/>
            <a:ext cx="8229600" cy="1252728"/>
          </a:xfrm>
          <a:ln w="76200"/>
          <a:extLst/>
        </p:spPr>
        <p:txBody>
          <a:bodyPr rtlCol="0">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利用</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職務上</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機會</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
            </a:r>
            <a:b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b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詐取</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財物</a:t>
            </a:r>
            <a:r>
              <a:rPr lang="zh-TW" altLang="en-US"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罪</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r>
              <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rPr>
              <a:t>二</a:t>
            </a:r>
            <a:r>
              <a:rPr lang="en-US" altLang="zh-TW" sz="3600" b="1" cap="all" dirty="0" smtClean="0">
                <a:ln w="0"/>
                <a:solidFill>
                  <a:schemeClr val="tx2">
                    <a:lumMod val="75000"/>
                  </a:schemeClr>
                </a:solidFill>
                <a:effectLst>
                  <a:reflection blurRad="12700" stA="50000" endPos="50000" dist="5000" dir="5400000" sy="-100000" rotWithShape="0"/>
                </a:effectLst>
                <a:latin typeface="標楷體" panose="03000509000000000000" pitchFamily="65" charset="-120"/>
              </a:rPr>
              <a:t>)</a:t>
            </a:r>
            <a:endParaRPr lang="zh-TW" altLang="en-US" sz="3600" b="1" cap="all" dirty="0">
              <a:ln w="0"/>
              <a:solidFill>
                <a:schemeClr val="tx2">
                  <a:lumMod val="75000"/>
                </a:schemeClr>
              </a:solidFill>
              <a:effectLst>
                <a:reflection blurRad="12700" stA="50000" endPos="50000" dist="5000" dir="5400000" sy="-100000" rotWithShape="0"/>
              </a:effectLst>
              <a:latin typeface="標楷體" panose="03000509000000000000" pitchFamily="65" charset="-120"/>
            </a:endParaRPr>
          </a:p>
        </p:txBody>
      </p:sp>
      <p:sp>
        <p:nvSpPr>
          <p:cNvPr id="113668"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00062284-38C4-4989-A93A-79A36A0EB1C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49</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042988" y="1484313"/>
            <a:ext cx="7772400" cy="44037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55000" lnSpcReduction="20000"/>
          </a:bodyPr>
          <a:lstStyle/>
          <a:p>
            <a:pPr marL="0" lvl="1" indent="0" algn="just" eaLnBrk="1" fontAlgn="auto" hangingPunct="1">
              <a:lnSpc>
                <a:spcPts val="4000"/>
              </a:lnSpc>
              <a:spcAft>
                <a:spcPts val="0"/>
              </a:spcAft>
              <a:buFontTx/>
              <a:buNone/>
              <a:defRPr/>
            </a:pPr>
            <a:r>
              <a:rPr lang="zh-TW" altLang="en-US" sz="3300" dirty="0" smtClean="0">
                <a:latin typeface="標楷體" pitchFamily="65" charset="-120"/>
              </a:rPr>
              <a:t>根據瑞士洛桑管理學院（</a:t>
            </a:r>
            <a:r>
              <a:rPr lang="en-US" altLang="zh-TW" sz="3300" dirty="0" smtClean="0">
                <a:latin typeface="標楷體" pitchFamily="65" charset="-120"/>
              </a:rPr>
              <a:t>IMD</a:t>
            </a:r>
            <a:r>
              <a:rPr lang="zh-TW" altLang="en-US" sz="3300" dirty="0" smtClean="0">
                <a:latin typeface="標楷體" pitchFamily="65" charset="-120"/>
              </a:rPr>
              <a:t>）的國家競爭力調查與國際透明組織的政府廉潔度指標分析發現，凡是競爭力名列前茅的國家，一定也是廉潔度高的國家。 </a:t>
            </a:r>
          </a:p>
          <a:p>
            <a:pPr marL="0" lvl="1" indent="0" algn="just" eaLnBrk="1" fontAlgn="auto" hangingPunct="1">
              <a:lnSpc>
                <a:spcPts val="4000"/>
              </a:lnSpc>
              <a:spcAft>
                <a:spcPts val="0"/>
              </a:spcAft>
              <a:buFontTx/>
              <a:buNone/>
              <a:defRPr/>
            </a:pPr>
            <a:r>
              <a:rPr lang="zh-TW" altLang="en-US" sz="3300" dirty="0" smtClean="0">
                <a:latin typeface="標楷體" pitchFamily="65" charset="-120"/>
              </a:rPr>
              <a:t>依國際透明組織公布</a:t>
            </a:r>
            <a:r>
              <a:rPr lang="en-US" altLang="zh-TW" sz="3300" dirty="0" smtClean="0">
                <a:latin typeface="標楷體" pitchFamily="65" charset="-120"/>
              </a:rPr>
              <a:t>2018</a:t>
            </a:r>
            <a:r>
              <a:rPr lang="zh-TW" altLang="en-US" sz="3300" dirty="0" smtClean="0">
                <a:latin typeface="標楷體" pitchFamily="65" charset="-120"/>
              </a:rPr>
              <a:t>年全球貪腐印象指數（</a:t>
            </a:r>
            <a:r>
              <a:rPr lang="en-US" altLang="zh-TW" sz="3300" dirty="0" smtClean="0">
                <a:latin typeface="標楷體" pitchFamily="65" charset="-120"/>
              </a:rPr>
              <a:t>Corruption Perceptions Index</a:t>
            </a:r>
            <a:r>
              <a:rPr lang="zh-TW" altLang="en-US" sz="3300" dirty="0" smtClean="0">
                <a:latin typeface="標楷體" pitchFamily="65" charset="-120"/>
              </a:rPr>
              <a:t>，簡稱 </a:t>
            </a:r>
            <a:r>
              <a:rPr lang="en-US" altLang="zh-TW" sz="3300" dirty="0" smtClean="0">
                <a:latin typeface="標楷體" pitchFamily="65" charset="-120"/>
              </a:rPr>
              <a:t>CPI</a:t>
            </a:r>
            <a:r>
              <a:rPr lang="zh-TW" altLang="en-US" sz="3300" dirty="0" smtClean="0">
                <a:latin typeface="標楷體" pitchFamily="65" charset="-120"/>
              </a:rPr>
              <a:t>），全球計有 </a:t>
            </a:r>
            <a:r>
              <a:rPr lang="en-US" altLang="zh-TW" sz="3300" dirty="0" smtClean="0">
                <a:latin typeface="標楷體" pitchFamily="65" charset="-120"/>
              </a:rPr>
              <a:t>180 </a:t>
            </a:r>
            <a:r>
              <a:rPr lang="zh-TW" altLang="en-US" sz="3300" dirty="0" smtClean="0">
                <a:latin typeface="標楷體" pitchFamily="65" charset="-120"/>
              </a:rPr>
              <a:t>個國家及地區</a:t>
            </a:r>
            <a:r>
              <a:rPr lang="en-US" altLang="zh-TW" sz="3300" dirty="0" smtClean="0">
                <a:latin typeface="標楷體" pitchFamily="65" charset="-120"/>
              </a:rPr>
              <a:t>(</a:t>
            </a:r>
            <a:r>
              <a:rPr lang="zh-TW" altLang="en-US" sz="3300" dirty="0" smtClean="0">
                <a:latin typeface="標楷體" pitchFamily="65" charset="-120"/>
              </a:rPr>
              <a:t>包含我國</a:t>
            </a:r>
            <a:r>
              <a:rPr lang="en-US" altLang="zh-TW" sz="3300" dirty="0" smtClean="0">
                <a:latin typeface="標楷體" pitchFamily="65" charset="-120"/>
              </a:rPr>
              <a:t>)</a:t>
            </a:r>
            <a:r>
              <a:rPr lang="zh-TW" altLang="en-US" sz="3300" dirty="0" smtClean="0">
                <a:latin typeface="標楷體" pitchFamily="65" charset="-120"/>
              </a:rPr>
              <a:t>納入評比，臺灣分數為 </a:t>
            </a:r>
            <a:r>
              <a:rPr lang="en-US" altLang="zh-TW" sz="3300" dirty="0" smtClean="0">
                <a:latin typeface="標楷體" pitchFamily="65" charset="-120"/>
              </a:rPr>
              <a:t>63 </a:t>
            </a:r>
            <a:r>
              <a:rPr lang="zh-TW" altLang="en-US" sz="3300" dirty="0" smtClean="0">
                <a:latin typeface="標楷體" pitchFamily="65" charset="-120"/>
              </a:rPr>
              <a:t>分（滿分為 </a:t>
            </a:r>
            <a:r>
              <a:rPr lang="en-US" altLang="zh-TW" sz="3300" dirty="0" smtClean="0">
                <a:latin typeface="標楷體" pitchFamily="65" charset="-120"/>
              </a:rPr>
              <a:t>100 </a:t>
            </a:r>
            <a:r>
              <a:rPr lang="zh-TW" altLang="en-US" sz="3300" dirty="0" smtClean="0">
                <a:latin typeface="標楷體" pitchFamily="65" charset="-120"/>
              </a:rPr>
              <a:t>分），在全球排名第 </a:t>
            </a:r>
            <a:r>
              <a:rPr lang="en-US" altLang="zh-TW" sz="3300" dirty="0" smtClean="0">
                <a:latin typeface="標楷體" pitchFamily="65" charset="-120"/>
              </a:rPr>
              <a:t>31 </a:t>
            </a:r>
            <a:r>
              <a:rPr lang="zh-TW" altLang="en-US" sz="3300" dirty="0" smtClean="0">
                <a:latin typeface="標楷體" pitchFamily="65" charset="-120"/>
              </a:rPr>
              <a:t>名，與</a:t>
            </a:r>
            <a:r>
              <a:rPr lang="en-US" altLang="zh-TW" sz="3300" dirty="0" smtClean="0">
                <a:latin typeface="標楷體" pitchFamily="65" charset="-120"/>
              </a:rPr>
              <a:t>2017 </a:t>
            </a:r>
            <a:r>
              <a:rPr lang="zh-TW" altLang="en-US" sz="3300" dirty="0" smtClean="0">
                <a:latin typeface="標楷體" pitchFamily="65" charset="-120"/>
              </a:rPr>
              <a:t>年同分、名次退步</a:t>
            </a:r>
            <a:r>
              <a:rPr lang="en-US" altLang="zh-TW" sz="3300" dirty="0" smtClean="0">
                <a:latin typeface="標楷體" pitchFamily="65" charset="-120"/>
              </a:rPr>
              <a:t>2</a:t>
            </a:r>
            <a:r>
              <a:rPr lang="zh-TW" altLang="en-US" sz="3300" dirty="0" smtClean="0">
                <a:latin typeface="標楷體" pitchFamily="65" charset="-120"/>
              </a:rPr>
              <a:t>名，名次退步主因是塞席爾共和國與葡萄牙分數提升，排名超過台灣所導致。</a:t>
            </a:r>
          </a:p>
          <a:p>
            <a:pPr marL="0" lvl="1" indent="0" algn="just" eaLnBrk="1" fontAlgn="auto" hangingPunct="1">
              <a:lnSpc>
                <a:spcPts val="4000"/>
              </a:lnSpc>
              <a:spcAft>
                <a:spcPts val="0"/>
              </a:spcAft>
              <a:buFontTx/>
              <a:buNone/>
              <a:defRPr/>
            </a:pPr>
            <a:r>
              <a:rPr lang="zh-TW" altLang="en-US" sz="2400" dirty="0" smtClean="0">
                <a:latin typeface="標楷體" pitchFamily="65" charset="-120"/>
              </a:rPr>
              <a:t> </a:t>
            </a:r>
          </a:p>
          <a:p>
            <a:pPr marL="0" lvl="1" indent="0" algn="just" eaLnBrk="1" fontAlgn="auto" hangingPunct="1">
              <a:lnSpc>
                <a:spcPts val="4000"/>
              </a:lnSpc>
              <a:spcAft>
                <a:spcPts val="0"/>
              </a:spcAft>
              <a:buFontTx/>
              <a:buNone/>
              <a:defRPr/>
            </a:pPr>
            <a:endParaRPr lang="zh-TW" altLang="en-US" sz="2400" dirty="0" smtClean="0">
              <a:latin typeface="標楷體" pitchFamily="65" charset="-120"/>
            </a:endParaRPr>
          </a:p>
        </p:txBody>
      </p:sp>
      <p:sp>
        <p:nvSpPr>
          <p:cNvPr id="17410" name="Rectangle 2"/>
          <p:cNvSpPr>
            <a:spLocks noGrp="1" noChangeArrowheads="1"/>
          </p:cNvSpPr>
          <p:nvPr>
            <p:ph type="title"/>
          </p:nvPr>
        </p:nvSpPr>
        <p:spPr>
          <a:xfrm>
            <a:off x="684213" y="6207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壹、前言</a:t>
            </a:r>
            <a:r>
              <a:rPr lang="en-US" altLang="zh-TW" sz="4000" b="1" dirty="0" smtClean="0">
                <a:solidFill>
                  <a:srgbClr val="FF0066"/>
                </a:solidFill>
                <a:latin typeface="標楷體" pitchFamily="65" charset="-120"/>
              </a:rPr>
              <a:t>(3/4)</a:t>
            </a:r>
            <a:endParaRPr lang="zh-TW" altLang="en-US" sz="4000" b="1" dirty="0" smtClean="0">
              <a:latin typeface="標楷體" pitchFamily="65" charset="-120"/>
            </a:endParaRPr>
          </a:p>
        </p:txBody>
      </p:sp>
      <p:sp>
        <p:nvSpPr>
          <p:cNvPr id="23556"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10891934-2D04-4B2B-8377-27FD2245E7A8}"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文字方塊 4"/>
          <p:cNvSpPr txBox="1">
            <a:spLocks noChangeArrowheads="1"/>
          </p:cNvSpPr>
          <p:nvPr/>
        </p:nvSpPr>
        <p:spPr bwMode="auto">
          <a:xfrm>
            <a:off x="2786063" y="357188"/>
            <a:ext cx="4449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華康新儷粗黑"/>
                <a:ea typeface="華康新儷粗黑"/>
                <a:cs typeface="華康新儷粗黑"/>
              </a:rPr>
              <a:t>刑法上的公務員</a:t>
            </a:r>
          </a:p>
        </p:txBody>
      </p:sp>
      <p:cxnSp>
        <p:nvCxnSpPr>
          <p:cNvPr id="7" name="直線接點 6"/>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sp>
        <p:nvSpPr>
          <p:cNvPr id="8" name="圓角矩形 7"/>
          <p:cNvSpPr/>
          <p:nvPr/>
        </p:nvSpPr>
        <p:spPr>
          <a:xfrm>
            <a:off x="4786313" y="14287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身分公務員</a:t>
            </a:r>
          </a:p>
        </p:txBody>
      </p:sp>
      <p:sp>
        <p:nvSpPr>
          <p:cNvPr id="12" name="圓角矩形 11"/>
          <p:cNvSpPr/>
          <p:nvPr/>
        </p:nvSpPr>
        <p:spPr>
          <a:xfrm>
            <a:off x="4786313" y="228600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授權公務員</a:t>
            </a:r>
          </a:p>
        </p:txBody>
      </p:sp>
      <p:sp>
        <p:nvSpPr>
          <p:cNvPr id="13" name="圓角矩形 12"/>
          <p:cNvSpPr/>
          <p:nvPr/>
        </p:nvSpPr>
        <p:spPr>
          <a:xfrm>
            <a:off x="4786313" y="3143250"/>
            <a:ext cx="3714750" cy="7143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華康中圓體" pitchFamily="49" charset="-120"/>
                <a:ea typeface="華康中圓體" pitchFamily="49" charset="-120"/>
              </a:rPr>
              <a:t>委託公務員</a:t>
            </a:r>
          </a:p>
        </p:txBody>
      </p:sp>
      <p:sp>
        <p:nvSpPr>
          <p:cNvPr id="14" name="文字方塊 13"/>
          <p:cNvSpPr txBox="1"/>
          <p:nvPr/>
        </p:nvSpPr>
        <p:spPr>
          <a:xfrm>
            <a:off x="4500562" y="4089165"/>
            <a:ext cx="4357718" cy="2554545"/>
          </a:xfrm>
          <a:prstGeom prst="rect">
            <a:avLst/>
          </a:prstGeom>
          <a:noFill/>
        </p:spPr>
        <p:txBody>
          <a:bodyPr>
            <a:spAutoFit/>
          </a:bodyPr>
          <a:lstStyle/>
          <a:p>
            <a:pPr eaLnBrk="1" fontAlgn="auto" hangingPunct="1">
              <a:spcBef>
                <a:spcPts val="0"/>
              </a:spcBef>
              <a:spcAft>
                <a:spcPts val="0"/>
              </a:spcAft>
              <a:defRPr/>
            </a:pPr>
            <a:r>
              <a:rPr kumimoji="0" lang="zh-TW" altLang="en-US" sz="2000" dirty="0">
                <a:effectLst>
                  <a:glow rad="139700">
                    <a:schemeClr val="bg1">
                      <a:alpha val="40000"/>
                    </a:schemeClr>
                  </a:glow>
                </a:effectLst>
                <a:latin typeface="華康中圓體" pitchFamily="49" charset="-120"/>
                <a:ea typeface="華康中圓體" pitchFamily="49" charset="-120"/>
              </a:rPr>
              <a:t>刑法第</a:t>
            </a:r>
            <a:r>
              <a:rPr kumimoji="0" lang="en-US" altLang="zh-TW" sz="2000" dirty="0">
                <a:effectLst>
                  <a:glow rad="139700">
                    <a:schemeClr val="bg1">
                      <a:alpha val="40000"/>
                    </a:schemeClr>
                  </a:glow>
                </a:effectLst>
                <a:latin typeface="華康中圓體" pitchFamily="49" charset="-120"/>
                <a:ea typeface="華康中圓體" pitchFamily="49" charset="-120"/>
              </a:rPr>
              <a:t>10</a:t>
            </a:r>
            <a:r>
              <a:rPr kumimoji="0" lang="zh-TW" altLang="en-US" sz="2000" dirty="0">
                <a:effectLst>
                  <a:glow rad="139700">
                    <a:schemeClr val="bg1">
                      <a:alpha val="40000"/>
                    </a:schemeClr>
                  </a:glow>
                </a:effectLst>
                <a:latin typeface="華康中圓體" pitchFamily="49" charset="-120"/>
                <a:ea typeface="華康中圓體" pitchFamily="49" charset="-120"/>
              </a:rPr>
              <a:t>條第</a:t>
            </a:r>
            <a:r>
              <a:rPr kumimoji="0" lang="en-US" altLang="zh-TW" sz="2000" dirty="0">
                <a:effectLst>
                  <a:glow rad="139700">
                    <a:schemeClr val="bg1">
                      <a:alpha val="40000"/>
                    </a:schemeClr>
                  </a:glow>
                </a:effectLst>
                <a:latin typeface="華康中圓體" pitchFamily="49" charset="-120"/>
                <a:ea typeface="華康中圓體" pitchFamily="49" charset="-120"/>
              </a:rPr>
              <a:t>2</a:t>
            </a:r>
            <a:r>
              <a:rPr kumimoji="0" lang="zh-TW" altLang="en-US" sz="2000" dirty="0">
                <a:effectLst>
                  <a:glow rad="139700">
                    <a:schemeClr val="bg1">
                      <a:alpha val="40000"/>
                    </a:schemeClr>
                  </a:glow>
                </a:effectLst>
                <a:latin typeface="華康中圓體" pitchFamily="49" charset="-120"/>
                <a:ea typeface="華康中圓體" pitchFamily="49" charset="-120"/>
              </a:rPr>
              <a:t>項規定：「稱公務員者，謂下列人員：一、依法令服務於國家、地方自治團體所屬機關而具有法定職務權限，以及其他依法令從事於公共事務，而具有法定職務權限者。二、受國家、地方自治團體所屬機關依法委託，從事與委託機關權限有關之公共事務者。」 </a:t>
            </a:r>
          </a:p>
        </p:txBody>
      </p:sp>
      <p:pic>
        <p:nvPicPr>
          <p:cNvPr id="115720"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 Box 1028"/>
          <p:cNvSpPr txBox="1">
            <a:spLocks noChangeArrowheads="1"/>
          </p:cNvSpPr>
          <p:nvPr/>
        </p:nvSpPr>
        <p:spPr bwMode="auto">
          <a:xfrm>
            <a:off x="3276600" y="6291263"/>
            <a:ext cx="12239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74005B8-7183-4975-ACED-2AA39BB9C7B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50</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lide(fromLeft)">
                                      <p:cBhvr>
                                        <p:cTn id="11" dur="500"/>
                                        <p:tgtEl>
                                          <p:spTgt spid="1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圓角矩形 7"/>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身分公務員</a:t>
            </a:r>
          </a:p>
        </p:txBody>
      </p:sp>
      <p:sp>
        <p:nvSpPr>
          <p:cNvPr id="14" name="文字方塊 13"/>
          <p:cNvSpPr txBox="1"/>
          <p:nvPr/>
        </p:nvSpPr>
        <p:spPr>
          <a:xfrm>
            <a:off x="4500563" y="2303463"/>
            <a:ext cx="4357687" cy="3478212"/>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依法令服務於國家或地方自治團體所屬機關而具有法定職務權限之人員而言。</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kumimoji="0" lang="zh-TW" altLang="en-US" sz="2000" dirty="0">
                <a:solidFill>
                  <a:srgbClr val="C00000"/>
                </a:solidFill>
                <a:latin typeface="標楷體" panose="03000509000000000000" pitchFamily="65" charset="-120"/>
                <a:ea typeface="標楷體" panose="03000509000000000000" pitchFamily="65" charset="-120"/>
              </a:rPr>
              <a:t>若無法定職務權限，縱然在國家或地方自治團體所屬機關服務，仍非屬公務員。例如服務於國家、地方自治團體所屬機關之技工、司機或工友，除非具有法定職務權限，否則所從事者僅係機械性、勞動性工作，不能認為公務員。</a:t>
            </a:r>
          </a:p>
        </p:txBody>
      </p:sp>
      <p:sp>
        <p:nvSpPr>
          <p:cNvPr id="117764" name="文字方塊 9"/>
          <p:cNvSpPr txBox="1">
            <a:spLocks noChangeArrowheads="1"/>
          </p:cNvSpPr>
          <p:nvPr/>
        </p:nvSpPr>
        <p:spPr bwMode="auto">
          <a:xfrm>
            <a:off x="2786063" y="357188"/>
            <a:ext cx="4306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2" name="直線接點 11"/>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7766"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Text Box 1028"/>
          <p:cNvSpPr txBox="1">
            <a:spLocks noChangeArrowheads="1"/>
          </p:cNvSpPr>
          <p:nvPr/>
        </p:nvSpPr>
        <p:spPr bwMode="auto">
          <a:xfrm>
            <a:off x="3887788" y="6308725"/>
            <a:ext cx="12255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BFB7FCE-F359-4697-90AD-EFBE13DAB3C0}"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51</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授權公務員</a:t>
            </a:r>
          </a:p>
        </p:txBody>
      </p:sp>
      <p:sp>
        <p:nvSpPr>
          <p:cNvPr id="9" name="文字方塊 8"/>
          <p:cNvSpPr txBox="1"/>
          <p:nvPr/>
        </p:nvSpPr>
        <p:spPr>
          <a:xfrm>
            <a:off x="4500563" y="2303463"/>
            <a:ext cx="4357687" cy="2862262"/>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非服務於國家或地方行政機關之人員， 依法令授權而從事於公共事務且具有法定職務權限之人員而言。</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kumimoji="0" lang="zh-TW" altLang="en-US" sz="2000" dirty="0">
                <a:solidFill>
                  <a:srgbClr val="C00000"/>
                </a:solidFill>
                <a:latin typeface="標楷體" panose="03000509000000000000" pitchFamily="65" charset="-120"/>
                <a:ea typeface="標楷體" panose="03000509000000000000" pitchFamily="65" charset="-120"/>
              </a:rPr>
              <a:t>例如依更生保護法規定之更生保護會人員；依律師法規定之律師懲戒委員會委員；依政府採購法規定承辦各公立學校、公營事業之承辦、兼辦採購之人員等。</a:t>
            </a:r>
          </a:p>
        </p:txBody>
      </p:sp>
      <p:sp>
        <p:nvSpPr>
          <p:cNvPr id="119812" name="文字方塊 7"/>
          <p:cNvSpPr txBox="1">
            <a:spLocks noChangeArrowheads="1"/>
          </p:cNvSpPr>
          <p:nvPr/>
        </p:nvSpPr>
        <p:spPr bwMode="auto">
          <a:xfrm>
            <a:off x="2786063" y="357188"/>
            <a:ext cx="4738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19814"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Text Box 1028"/>
          <p:cNvSpPr txBox="1">
            <a:spLocks noChangeArrowheads="1"/>
          </p:cNvSpPr>
          <p:nvPr/>
        </p:nvSpPr>
        <p:spPr bwMode="auto">
          <a:xfrm>
            <a:off x="3924300" y="6127750"/>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C6539D58-7021-4210-A04A-078BF631E71C}"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52</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圓角矩形 11"/>
          <p:cNvSpPr/>
          <p:nvPr/>
        </p:nvSpPr>
        <p:spPr>
          <a:xfrm>
            <a:off x="4786313" y="1428750"/>
            <a:ext cx="3714750" cy="7143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kumimoji="0" lang="zh-TW" altLang="en-US" sz="2400" dirty="0">
                <a:latin typeface="標楷體" panose="03000509000000000000" pitchFamily="65" charset="-120"/>
              </a:rPr>
              <a:t>委託公務員</a:t>
            </a:r>
          </a:p>
        </p:txBody>
      </p:sp>
      <p:sp>
        <p:nvSpPr>
          <p:cNvPr id="9" name="文字方塊 8"/>
          <p:cNvSpPr txBox="1"/>
          <p:nvPr/>
        </p:nvSpPr>
        <p:spPr>
          <a:xfrm>
            <a:off x="3857625" y="2276475"/>
            <a:ext cx="5000625" cy="4370388"/>
          </a:xfrm>
          <a:prstGeom prst="rect">
            <a:avLst/>
          </a:prstGeom>
          <a:noFill/>
        </p:spPr>
        <p:txBody>
          <a:bodyPr>
            <a:spAutoFit/>
          </a:bodyPr>
          <a:lstStyle/>
          <a:p>
            <a:pPr eaLnBrk="1" fontAlgn="auto" hangingPunct="1">
              <a:spcBef>
                <a:spcPts val="0"/>
              </a:spcBef>
              <a:spcAft>
                <a:spcPts val="0"/>
              </a:spcAft>
              <a:defRPr/>
            </a:pPr>
            <a:r>
              <a:rPr kumimoji="0" lang="zh-TW" altLang="en-US" sz="2000" dirty="0">
                <a:solidFill>
                  <a:schemeClr val="accent1">
                    <a:lumMod val="50000"/>
                  </a:schemeClr>
                </a:solidFill>
                <a:latin typeface="標楷體" panose="03000509000000000000" pitchFamily="65" charset="-120"/>
                <a:ea typeface="標楷體" panose="03000509000000000000" pitchFamily="65" charset="-120"/>
              </a:rPr>
              <a:t>指受國家或地方自治團體所屬機關依法委託，從事與委託機關權限有關公共事務之人員。 </a:t>
            </a:r>
            <a:endParaRPr kumimoji="0" lang="en-US" altLang="zh-TW"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endParaRPr kumimoji="0" lang="zh-TW" altLang="en-US" sz="2000" dirty="0">
              <a:solidFill>
                <a:schemeClr val="accent1">
                  <a:lumMod val="50000"/>
                </a:schemeClr>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受公務機關委託承辦之受任人須於其受任範圍內行使公務主體之權力，例如：受監理站委託代為驗車或檢驗機車排放廢棄之民間公司、行號辦理檢驗工作之員工。</a:t>
            </a: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僅受公務機關私經濟行為之民事委任，或其他民事契約所發生私法上之權利義務關係，該受託人仍非屬刑法上之公務員，例如：受稅捐機關委託代收稅款之農會或便利商店員工。</a:t>
            </a:r>
            <a:endParaRPr lang="en-US" altLang="zh-TW" dirty="0">
              <a:solidFill>
                <a:srgbClr val="C00000"/>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solidFill>
                  <a:srgbClr val="C00000"/>
                </a:solidFill>
                <a:latin typeface="標楷體" panose="03000509000000000000" pitchFamily="65" charset="-120"/>
                <a:ea typeface="標楷體" panose="03000509000000000000" pitchFamily="65" charset="-120"/>
              </a:rPr>
              <a:t>行政</a:t>
            </a:r>
            <a:r>
              <a:rPr kumimoji="0" lang="zh-TW" altLang="en-US" dirty="0">
                <a:solidFill>
                  <a:srgbClr val="C00000"/>
                </a:solidFill>
                <a:latin typeface="標楷體" panose="03000509000000000000" pitchFamily="65" charset="-120"/>
                <a:ea typeface="標楷體" panose="03000509000000000000" pitchFamily="65" charset="-120"/>
              </a:rPr>
              <a:t>輔助人，如民間拖吊業者雖受警方委託，從事違規車輛拖吊業務，惟其執行拖吊時，均係依據警察人員之指示為之，自非屬公務員。</a:t>
            </a:r>
          </a:p>
        </p:txBody>
      </p:sp>
      <p:sp>
        <p:nvSpPr>
          <p:cNvPr id="121860" name="文字方塊 7"/>
          <p:cNvSpPr txBox="1">
            <a:spLocks noChangeArrowheads="1"/>
          </p:cNvSpPr>
          <p:nvPr/>
        </p:nvSpPr>
        <p:spPr bwMode="auto">
          <a:xfrm>
            <a:off x="2786063" y="357188"/>
            <a:ext cx="3857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r>
              <a:rPr kumimoji="0" lang="zh-TW" altLang="en-US" sz="4000">
                <a:solidFill>
                  <a:schemeClr val="tx1"/>
                </a:solidFill>
                <a:latin typeface="標楷體" panose="03000509000000000000" pitchFamily="65" charset="-120"/>
                <a:ea typeface="華康新儷粗黑"/>
                <a:cs typeface="華康新儷粗黑"/>
              </a:rPr>
              <a:t>刑法上的公務員</a:t>
            </a:r>
          </a:p>
        </p:txBody>
      </p:sp>
      <p:cxnSp>
        <p:nvCxnSpPr>
          <p:cNvPr id="10" name="直線接點 9"/>
          <p:cNvCxnSpPr/>
          <p:nvPr/>
        </p:nvCxnSpPr>
        <p:spPr>
          <a:xfrm>
            <a:off x="0" y="1214438"/>
            <a:ext cx="8501063" cy="1587"/>
          </a:xfrm>
          <a:prstGeom prst="line">
            <a:avLst/>
          </a:prstGeom>
          <a:ln>
            <a:solidFill>
              <a:schemeClr val="tx1"/>
            </a:solidFill>
          </a:ln>
          <a:effectLst/>
        </p:spPr>
        <p:style>
          <a:lnRef idx="3">
            <a:schemeClr val="dk1"/>
          </a:lnRef>
          <a:fillRef idx="0">
            <a:schemeClr val="dk1"/>
          </a:fillRef>
          <a:effectRef idx="2">
            <a:schemeClr val="dk1"/>
          </a:effectRef>
          <a:fontRef idx="minor">
            <a:schemeClr val="tx1"/>
          </a:fontRef>
        </p:style>
      </p:cxnSp>
      <p:pic>
        <p:nvPicPr>
          <p:cNvPr id="121862" name="Picture 2" descr="http://www.careerattraction.com/wp-content/uploads/2013/02/bu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85938"/>
            <a:ext cx="255270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3" name="Text Box 1028"/>
          <p:cNvSpPr txBox="1">
            <a:spLocks noChangeArrowheads="1"/>
          </p:cNvSpPr>
          <p:nvPr/>
        </p:nvSpPr>
        <p:spPr bwMode="auto">
          <a:xfrm>
            <a:off x="179388" y="6381750"/>
            <a:ext cx="12239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F2F26044-0C2E-43C3-A298-E930AAB39B01}"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53</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395288" y="2636838"/>
            <a:ext cx="8208962" cy="3057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pPr>
            <a:r>
              <a:rPr lang="zh-TW" altLang="en-US" sz="3600" b="1" smtClean="0">
                <a:solidFill>
                  <a:srgbClr val="002060"/>
                </a:solidFill>
                <a:latin typeface="標楷體" panose="03000509000000000000" pitchFamily="65" charset="-120"/>
              </a:rPr>
              <a:t>有智慧才能分辨善惡邪正；有謙虛才能建立美滿人生。 </a:t>
            </a:r>
          </a:p>
          <a:p>
            <a:pPr eaLnBrk="1" hangingPunct="1">
              <a:lnSpc>
                <a:spcPct val="200000"/>
              </a:lnSpc>
            </a:pPr>
            <a:endParaRPr lang="en-US" altLang="zh-TW" sz="3600" b="1" smtClean="0"/>
          </a:p>
        </p:txBody>
      </p:sp>
      <p:sp>
        <p:nvSpPr>
          <p:cNvPr id="123907" name="Rectangle 2"/>
          <p:cNvSpPr>
            <a:spLocks noGrp="1" noChangeArrowheads="1"/>
          </p:cNvSpPr>
          <p:nvPr>
            <p:ph type="title"/>
          </p:nvPr>
        </p:nvSpPr>
        <p:spPr>
          <a:xfrm>
            <a:off x="395288" y="1484313"/>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eaLnBrk="1" hangingPunct="1"/>
            <a:r>
              <a:rPr lang="zh-TW" altLang="en-US" sz="4000" b="1" smtClean="0">
                <a:solidFill>
                  <a:srgbClr val="FF0066"/>
                </a:solidFill>
                <a:latin typeface="標楷體" panose="03000509000000000000" pitchFamily="65" charset="-120"/>
              </a:rPr>
              <a:t>陸、結語</a:t>
            </a:r>
          </a:p>
        </p:txBody>
      </p:sp>
      <p:sp>
        <p:nvSpPr>
          <p:cNvPr id="123908" name="Text Box 1028"/>
          <p:cNvSpPr txBox="1">
            <a:spLocks noChangeArrowheads="1"/>
          </p:cNvSpPr>
          <p:nvPr/>
        </p:nvSpPr>
        <p:spPr bwMode="auto">
          <a:xfrm>
            <a:off x="4067175"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61664D7F-5C14-4808-A500-036C70F1B8C3}"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54</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457200" y="1412875"/>
            <a:ext cx="8229600" cy="3921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endParaRPr lang="en-US" altLang="zh-TW" sz="4000" b="1" smtClean="0"/>
          </a:p>
          <a:p>
            <a:pPr algn="ctr" eaLnBrk="1" hangingPunct="1">
              <a:buFontTx/>
              <a:buNone/>
            </a:pPr>
            <a:r>
              <a:rPr lang="zh-TW" altLang="en-US" sz="4000" b="1" smtClean="0">
                <a:latin typeface="標楷體" panose="03000509000000000000" pitchFamily="65" charset="-120"/>
              </a:rPr>
              <a:t>報    告    完    畢</a:t>
            </a:r>
          </a:p>
          <a:p>
            <a:pPr eaLnBrk="1" hangingPunct="1">
              <a:buFontTx/>
              <a:buNone/>
            </a:pPr>
            <a:r>
              <a:rPr lang="zh-TW" altLang="en-US" sz="4000" b="1" smtClean="0"/>
              <a:t>　</a:t>
            </a:r>
          </a:p>
          <a:p>
            <a:pPr eaLnBrk="1" hangingPunct="1">
              <a:buFontTx/>
              <a:buNone/>
            </a:pPr>
            <a:r>
              <a:rPr lang="zh-TW" altLang="en-US" sz="4000" b="1" smtClean="0"/>
              <a:t>               </a:t>
            </a:r>
          </a:p>
        </p:txBody>
      </p:sp>
      <p:pic>
        <p:nvPicPr>
          <p:cNvPr id="12595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65625"/>
            <a:ext cx="9144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611188" y="1773238"/>
            <a:ext cx="7772400" cy="45354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just" eaLnBrk="1" hangingPunct="1">
              <a:lnSpc>
                <a:spcPts val="4000"/>
              </a:lnSpc>
              <a:buFontTx/>
              <a:buNone/>
            </a:pPr>
            <a:r>
              <a:rPr lang="zh-TW" altLang="en-US" sz="2400" smtClean="0">
                <a:latin typeface="標楷體" panose="03000509000000000000" pitchFamily="65" charset="-120"/>
              </a:rPr>
              <a:t>日本小説家田中芳樹的小説</a:t>
            </a:r>
            <a:r>
              <a:rPr lang="en-US" altLang="zh-TW" sz="2400" smtClean="0">
                <a:latin typeface="標楷體" panose="03000509000000000000" pitchFamily="65" charset="-120"/>
              </a:rPr>
              <a:t>《</a:t>
            </a:r>
            <a:r>
              <a:rPr lang="zh-TW" altLang="en-US" sz="2400" smtClean="0">
                <a:latin typeface="標楷體" panose="03000509000000000000" pitchFamily="65" charset="-120"/>
              </a:rPr>
              <a:t>銀河英雄傳説</a:t>
            </a:r>
            <a:r>
              <a:rPr lang="en-US" altLang="zh-TW" sz="2400" smtClean="0">
                <a:latin typeface="標楷體" panose="03000509000000000000" pitchFamily="65" charset="-120"/>
              </a:rPr>
              <a:t>》</a:t>
            </a:r>
            <a:r>
              <a:rPr lang="zh-TW" altLang="en-US" sz="2400" smtClean="0">
                <a:latin typeface="標楷體" panose="03000509000000000000" pitchFamily="65" charset="-120"/>
              </a:rPr>
              <a:t>中的男主角楊威利，有一句話對政治腐敗這個定義有非常深刻的見解：「政治的腐敗並不是指政治家收取賄賂之事，那是個人的腐敗而已。政治家收取賄賂，卻沒有人能加以批判，這就是政治腐敗」。</a:t>
            </a:r>
            <a:endParaRPr lang="en-US" altLang="zh-TW" sz="2400" smtClean="0">
              <a:latin typeface="標楷體" panose="03000509000000000000" pitchFamily="65" charset="-120"/>
            </a:endParaRPr>
          </a:p>
          <a:p>
            <a:pPr marL="0" lvl="1" indent="0" algn="just" eaLnBrk="1" hangingPunct="1">
              <a:lnSpc>
                <a:spcPts val="4000"/>
              </a:lnSpc>
              <a:buFontTx/>
              <a:buNone/>
            </a:pPr>
            <a:r>
              <a:rPr lang="en-US" altLang="zh-TW" sz="2400" b="1" smtClean="0">
                <a:latin typeface="標楷體" panose="03000509000000000000" pitchFamily="65" charset="-120"/>
              </a:rPr>
              <a:t>--</a:t>
            </a:r>
            <a:r>
              <a:rPr lang="zh-TW" altLang="en-US" sz="2400" b="1" smtClean="0">
                <a:latin typeface="標楷體" panose="03000509000000000000" pitchFamily="65" charset="-120"/>
              </a:rPr>
              <a:t>文化或結構性的貪腐</a:t>
            </a:r>
            <a:endParaRPr lang="en-US" altLang="zh-TW" sz="2400" b="1" smtClean="0">
              <a:latin typeface="標楷體" panose="03000509000000000000" pitchFamily="65" charset="-120"/>
            </a:endParaRPr>
          </a:p>
          <a:p>
            <a:pPr marL="0" lvl="1" indent="0" algn="just" eaLnBrk="1" hangingPunct="1">
              <a:lnSpc>
                <a:spcPts val="4000"/>
              </a:lnSpc>
              <a:buFontTx/>
              <a:buNone/>
            </a:pPr>
            <a:endParaRPr lang="zh-TW" altLang="en-US" sz="2000" smtClean="0">
              <a:latin typeface="標楷體" panose="03000509000000000000" pitchFamily="65" charset="-120"/>
            </a:endParaRPr>
          </a:p>
          <a:p>
            <a:pPr marL="0" lvl="1" indent="0" algn="just" eaLnBrk="1" hangingPunct="1">
              <a:lnSpc>
                <a:spcPts val="4000"/>
              </a:lnSpc>
              <a:buFontTx/>
              <a:buNone/>
            </a:pPr>
            <a:r>
              <a:rPr lang="zh-TW" altLang="en-US" sz="2400" smtClean="0">
                <a:latin typeface="標楷體" panose="03000509000000000000" pitchFamily="65" charset="-120"/>
              </a:rPr>
              <a:t> </a:t>
            </a:r>
          </a:p>
          <a:p>
            <a:pPr marL="0" lvl="1" indent="0" algn="just" eaLnBrk="1" hangingPunct="1">
              <a:lnSpc>
                <a:spcPts val="4000"/>
              </a:lnSpc>
              <a:buFontTx/>
              <a:buNone/>
            </a:pPr>
            <a:endParaRPr lang="zh-TW" altLang="en-US" sz="2400" smtClean="0">
              <a:latin typeface="標楷體" panose="03000509000000000000" pitchFamily="65" charset="-120"/>
            </a:endParaRP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壹、前言</a:t>
            </a:r>
            <a:r>
              <a:rPr lang="en-US" altLang="zh-TW" sz="4000" b="1" smtClean="0">
                <a:solidFill>
                  <a:srgbClr val="FF0066"/>
                </a:solidFill>
                <a:latin typeface="標楷體" pitchFamily="65" charset="-120"/>
              </a:rPr>
              <a:t>(4/4)</a:t>
            </a:r>
            <a:endParaRPr lang="zh-TW" altLang="en-US" sz="4000" b="1" smtClean="0">
              <a:latin typeface="標楷體" pitchFamily="65" charset="-120"/>
            </a:endParaRPr>
          </a:p>
        </p:txBody>
      </p:sp>
      <p:sp>
        <p:nvSpPr>
          <p:cNvPr id="25604" name="Text Box 1028"/>
          <p:cNvSpPr txBox="1">
            <a:spLocks noChangeArrowheads="1"/>
          </p:cNvSpPr>
          <p:nvPr/>
        </p:nvSpPr>
        <p:spPr bwMode="auto">
          <a:xfrm>
            <a:off x="4111625" y="6224588"/>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A50945EC-0962-4D90-87DC-388B18BA165A}"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6</a:t>
            </a:fld>
            <a:endParaRPr lang="en-US" altLang="zh-TW" sz="1600">
              <a:solidFill>
                <a:schemeClr val="tx1"/>
              </a:solidFill>
              <a:latin typeface="Arial" panose="020B0604020202020204" pitchFamily="34" charset="0"/>
              <a:ea typeface="新細明體" panose="02020500000000000000" pitchFamily="18" charset="-120"/>
            </a:endParaRPr>
          </a:p>
        </p:txBody>
      </p:sp>
      <p:pic>
        <p:nvPicPr>
          <p:cNvPr id="2560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3038" y="4856163"/>
            <a:ext cx="1331912"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7"/>
          <p:cNvSpPr>
            <a:spLocks noGrp="1" noChangeArrowheads="1"/>
          </p:cNvSpPr>
          <p:nvPr>
            <p:ph idx="1"/>
          </p:nvPr>
        </p:nvSpPr>
        <p:spPr>
          <a:xfrm>
            <a:off x="685800" y="1981200"/>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150000"/>
              </a:lnSpc>
              <a:buFontTx/>
              <a:buNone/>
            </a:pPr>
            <a:r>
              <a:rPr lang="en-US" altLang="zh-TW" smtClean="0"/>
              <a:t>‧</a:t>
            </a:r>
            <a:r>
              <a:rPr lang="zh-TW" altLang="en-US" sz="2400" smtClean="0">
                <a:latin typeface="標楷體" panose="03000509000000000000" pitchFamily="65" charset="-120"/>
              </a:rPr>
              <a:t>本室置主任</a:t>
            </a:r>
            <a:r>
              <a:rPr lang="en-US" altLang="zh-TW" sz="2400" smtClean="0">
                <a:latin typeface="標楷體" panose="03000509000000000000" pitchFamily="65" charset="-120"/>
              </a:rPr>
              <a:t>1</a:t>
            </a:r>
            <a:r>
              <a:rPr lang="zh-TW" altLang="en-US" sz="2400" smtClean="0">
                <a:latin typeface="標楷體" panose="03000509000000000000" pitchFamily="65" charset="-120"/>
              </a:rPr>
              <a:t>人，下轄科長、 秘書、專員各</a:t>
            </a:r>
            <a:r>
              <a:rPr lang="en-US" altLang="zh-TW" sz="2400" smtClean="0">
                <a:latin typeface="標楷體" panose="03000509000000000000" pitchFamily="65" charset="-120"/>
              </a:rPr>
              <a:t>1</a:t>
            </a:r>
            <a:r>
              <a:rPr lang="zh-TW" altLang="en-US" sz="2400" smtClean="0">
                <a:latin typeface="標楷體" panose="03000509000000000000" pitchFamily="65" charset="-120"/>
              </a:rPr>
              <a:t>人、科員</a:t>
            </a:r>
            <a:r>
              <a:rPr lang="en-US" altLang="zh-TW" sz="2400" smtClean="0">
                <a:latin typeface="標楷體" panose="03000509000000000000" pitchFamily="65" charset="-120"/>
              </a:rPr>
              <a:t>3</a:t>
            </a:r>
            <a:r>
              <a:rPr lang="zh-TW" altLang="en-US" sz="2400" smtClean="0">
                <a:latin typeface="標楷體" panose="03000509000000000000" pitchFamily="65" charset="-120"/>
              </a:rPr>
              <a:t>人及辦事員</a:t>
            </a:r>
            <a:r>
              <a:rPr lang="en-US" altLang="zh-TW" sz="2400" smtClean="0">
                <a:latin typeface="標楷體" panose="03000509000000000000" pitchFamily="65" charset="-120"/>
              </a:rPr>
              <a:t>1</a:t>
            </a:r>
            <a:r>
              <a:rPr lang="zh-TW" altLang="en-US" sz="2400" smtClean="0">
                <a:latin typeface="標楷體" panose="03000509000000000000" pitchFamily="65" charset="-120"/>
              </a:rPr>
              <a:t>人，共</a:t>
            </a:r>
            <a:r>
              <a:rPr lang="en-US" altLang="zh-TW" sz="2400" smtClean="0">
                <a:latin typeface="標楷體" panose="03000509000000000000" pitchFamily="65" charset="-120"/>
              </a:rPr>
              <a:t>8</a:t>
            </a:r>
            <a:r>
              <a:rPr lang="zh-TW" altLang="en-US" sz="2400" smtClean="0">
                <a:latin typeface="標楷體" panose="03000509000000000000" pitchFamily="65" charset="-120"/>
              </a:rPr>
              <a:t>人秉承所長之命，辦理本所政風業務。</a:t>
            </a:r>
          </a:p>
          <a:p>
            <a:pPr lvl="1" eaLnBrk="1" hangingPunct="1">
              <a:lnSpc>
                <a:spcPct val="150000"/>
              </a:lnSpc>
              <a:buFontTx/>
              <a:buNone/>
            </a:pPr>
            <a:r>
              <a:rPr lang="en-US" altLang="zh-TW" sz="2400" smtClean="0">
                <a:latin typeface="標楷體" panose="03000509000000000000" pitchFamily="65" charset="-120"/>
              </a:rPr>
              <a:t>‧</a:t>
            </a:r>
            <a:r>
              <a:rPr lang="zh-TW" altLang="en-US" sz="2400" smtClean="0">
                <a:latin typeface="標楷體" panose="03000509000000000000" pitchFamily="65" charset="-120"/>
              </a:rPr>
              <a:t>並兼受上級政風機構</a:t>
            </a:r>
            <a:r>
              <a:rPr lang="en-US" altLang="zh-TW" sz="2400" smtClean="0">
                <a:latin typeface="標楷體" panose="03000509000000000000" pitchFamily="65" charset="-120"/>
              </a:rPr>
              <a:t>(</a:t>
            </a:r>
            <a:r>
              <a:rPr lang="zh-TW" altLang="en-US" sz="2400" smtClean="0">
                <a:latin typeface="標楷體" panose="03000509000000000000" pitchFamily="65" charset="-120"/>
              </a:rPr>
              <a:t>原能會政風室</a:t>
            </a:r>
            <a:r>
              <a:rPr lang="en-US" altLang="zh-TW" sz="2400" smtClean="0">
                <a:latin typeface="標楷體" panose="03000509000000000000" pitchFamily="65" charset="-120"/>
              </a:rPr>
              <a:t>)</a:t>
            </a:r>
            <a:r>
              <a:rPr lang="zh-TW" altLang="en-US" sz="2400" smtClean="0">
                <a:latin typeface="標楷體" panose="03000509000000000000" pitchFamily="65" charset="-120"/>
              </a:rPr>
              <a:t>及主管政風機構</a:t>
            </a:r>
            <a:r>
              <a:rPr lang="en-US" altLang="zh-TW" sz="2400" smtClean="0">
                <a:latin typeface="標楷體" panose="03000509000000000000" pitchFamily="65" charset="-120"/>
              </a:rPr>
              <a:t>(</a:t>
            </a:r>
            <a:r>
              <a:rPr lang="zh-TW" altLang="en-US" sz="2400" smtClean="0">
                <a:latin typeface="標楷體" panose="03000509000000000000" pitchFamily="65" charset="-120"/>
              </a:rPr>
              <a:t>法務部廉政署</a:t>
            </a:r>
            <a:r>
              <a:rPr lang="en-US" altLang="zh-TW" sz="2400" smtClean="0">
                <a:latin typeface="標楷體" panose="03000509000000000000" pitchFamily="65" charset="-120"/>
              </a:rPr>
              <a:t>)</a:t>
            </a:r>
            <a:r>
              <a:rPr lang="zh-TW" altLang="en-US" sz="2400" smtClean="0">
                <a:latin typeface="標楷體" panose="03000509000000000000" pitchFamily="65" charset="-120"/>
              </a:rPr>
              <a:t>之指揮監督。</a:t>
            </a:r>
          </a:p>
        </p:txBody>
      </p:sp>
      <p:sp>
        <p:nvSpPr>
          <p:cNvPr id="2" name="Rectangle 1026"/>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smtClean="0">
                <a:solidFill>
                  <a:srgbClr val="FF0066"/>
                </a:solidFill>
                <a:latin typeface="標楷體" pitchFamily="65" charset="-120"/>
              </a:rPr>
              <a:t>貳、人員編制</a:t>
            </a:r>
            <a:endParaRPr lang="zh-TW" altLang="en-US" sz="4000" b="1" smtClean="0">
              <a:latin typeface="標楷體" pitchFamily="65" charset="-120"/>
            </a:endParaRPr>
          </a:p>
        </p:txBody>
      </p:sp>
      <p:sp>
        <p:nvSpPr>
          <p:cNvPr id="27652" name="Text Box 1028"/>
          <p:cNvSpPr txBox="1">
            <a:spLocks noChangeArrowheads="1"/>
          </p:cNvSpPr>
          <p:nvPr/>
        </p:nvSpPr>
        <p:spPr bwMode="auto">
          <a:xfrm>
            <a:off x="4140200" y="6092825"/>
            <a:ext cx="122396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904C240-7412-47B9-86F1-BCC696AD7F9D}" type="slidenum">
              <a:rPr lang="en-US" altLang="zh-TW" sz="16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7</a:t>
            </a:fld>
            <a:endParaRPr lang="en-US" altLang="zh-TW" sz="16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1989138"/>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a:bodyPr>
          <a:lstStyle/>
          <a:p>
            <a:pPr lvl="1" indent="-274320" eaLnBrk="1" fontAlgn="auto" hangingPunct="1">
              <a:lnSpc>
                <a:spcPct val="90000"/>
              </a:lnSpc>
              <a:spcAft>
                <a:spcPts val="0"/>
              </a:spcAft>
              <a:buFontTx/>
              <a:buNone/>
              <a:defRPr/>
            </a:pPr>
            <a:r>
              <a:rPr lang="zh-TW" altLang="en-US" sz="2400" b="1" dirty="0">
                <a:latin typeface="標楷體" panose="03000509000000000000" pitchFamily="65" charset="-120"/>
              </a:rPr>
              <a:t>一</a:t>
            </a:r>
            <a:r>
              <a:rPr lang="zh-TW" altLang="en-US" sz="2400" b="1" dirty="0" smtClean="0">
                <a:latin typeface="標楷體" panose="03000509000000000000" pitchFamily="65" charset="-120"/>
              </a:rPr>
              <a:t>、預防工作 ：</a:t>
            </a:r>
          </a:p>
          <a:p>
            <a:pPr marL="1044000" lvl="1" indent="0" eaLnBrk="1" fontAlgn="auto" hangingPunct="1">
              <a:lnSpc>
                <a:spcPct val="90000"/>
              </a:lnSpc>
              <a:spcAft>
                <a:spcPts val="0"/>
              </a:spcAft>
              <a:buFontTx/>
              <a:buNone/>
              <a:defRPr/>
            </a:pPr>
            <a:r>
              <a:rPr lang="zh-TW" altLang="en-US" sz="2400" dirty="0" smtClean="0">
                <a:latin typeface="標楷體" panose="03000509000000000000" pitchFamily="65" charset="-120"/>
              </a:rPr>
              <a:t>為了防範公務人員貪污，避免不諳法律而誤入法網，如能重視事前的預防，較之事後的查處肅貪，更能發揮積極功能，一如強化人體的免疫系統，即能從根本防制病源的侵入，包括反貪及防貪工作。</a:t>
            </a:r>
            <a:endParaRPr lang="en-US" altLang="zh-TW" sz="2400" dirty="0" smtClean="0">
              <a:latin typeface="標楷體" panose="03000509000000000000" pitchFamily="65" charset="-120"/>
            </a:endParaRPr>
          </a:p>
          <a:p>
            <a:pPr marL="1044000" lvl="1" indent="0" eaLnBrk="1" fontAlgn="auto" hangingPunct="1">
              <a:lnSpc>
                <a:spcPct val="90000"/>
              </a:lnSpc>
              <a:spcAft>
                <a:spcPts val="0"/>
              </a:spcAft>
              <a:buFontTx/>
              <a:buNone/>
              <a:defRPr/>
            </a:pPr>
            <a:endParaRPr lang="en-US" altLang="zh-TW" sz="2400" dirty="0" smtClean="0">
              <a:latin typeface="標楷體" panose="03000509000000000000" pitchFamily="65" charset="-120"/>
            </a:endParaRPr>
          </a:p>
          <a:p>
            <a:pPr marL="1044000" lvl="1" indent="0" eaLnBrk="1" fontAlgn="auto" hangingPunct="1">
              <a:lnSpc>
                <a:spcPct val="90000"/>
              </a:lnSpc>
              <a:spcAft>
                <a:spcPts val="0"/>
              </a:spcAft>
              <a:buFontTx/>
              <a:buNone/>
              <a:defRPr/>
            </a:pPr>
            <a:r>
              <a:rPr lang="zh-TW" altLang="en-US" sz="2400" dirty="0" smtClean="0">
                <a:latin typeface="標楷體" panose="03000509000000000000" pitchFamily="65" charset="-120"/>
              </a:rPr>
              <a:t>在「反貪」面，為使全民正確認識貪腐之危害，廉政署督導政風機構，擴大反貪教育，除機關宣導外，並將廉政倫理的概念，推展至學校、社區，全面推動宣導工作，往下扎根。</a:t>
            </a:r>
            <a:endParaRPr lang="zh-TW" altLang="en-US" sz="2400" dirty="0" smtClean="0"/>
          </a:p>
        </p:txBody>
      </p:sp>
      <p:sp>
        <p:nvSpPr>
          <p:cNvPr id="2048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(1/5)</a:t>
            </a:r>
            <a:endParaRPr lang="zh-TW" altLang="en-US" sz="4000" b="1" dirty="0" smtClean="0">
              <a:latin typeface="標楷體" pitchFamily="65" charset="-120"/>
            </a:endParaRPr>
          </a:p>
        </p:txBody>
      </p:sp>
      <p:sp>
        <p:nvSpPr>
          <p:cNvPr id="29700"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9D564359-B369-4160-90E9-C265F9BA9543}"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8</a:t>
            </a:fld>
            <a:endParaRPr lang="en-US" altLang="zh-TW" sz="2000">
              <a:solidFill>
                <a:schemeClr val="tx1"/>
              </a:solidFill>
              <a:latin typeface="Arial" panose="020B0604020202020204" pitchFamily="34" charset="0"/>
              <a:ea typeface="新細明體" panose="02020500000000000000" pitchFamily="18" charset="-12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85800" y="1989138"/>
            <a:ext cx="77724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eaLnBrk="1" hangingPunct="1">
              <a:lnSpc>
                <a:spcPct val="90000"/>
              </a:lnSpc>
              <a:buFontTx/>
              <a:buNone/>
            </a:pPr>
            <a:r>
              <a:rPr lang="zh-TW" altLang="en-US" sz="2400" b="1" smtClean="0">
                <a:latin typeface="標楷體" panose="03000509000000000000" pitchFamily="65" charset="-120"/>
              </a:rPr>
              <a:t>一、預防工作 ：</a:t>
            </a:r>
            <a:endParaRPr lang="en-US" altLang="zh-TW" sz="2400" b="1" smtClean="0">
              <a:latin typeface="標楷體" panose="03000509000000000000" pitchFamily="65" charset="-120"/>
            </a:endParaRPr>
          </a:p>
          <a:p>
            <a:pPr lvl="1" eaLnBrk="1" hangingPunct="1">
              <a:lnSpc>
                <a:spcPct val="90000"/>
              </a:lnSpc>
              <a:buFontTx/>
              <a:buNone/>
            </a:pPr>
            <a:r>
              <a:rPr lang="zh-TW" altLang="en-US" sz="2400" smtClean="0">
                <a:latin typeface="標楷體" panose="03000509000000000000" pitchFamily="65" charset="-120"/>
              </a:rPr>
              <a:t>    在「防貪」面，致力建構政府部門「透明課責」的公務環境，讓貪腐可能性降到最低，提升政府的可信任度，為政府獲得民眾更多的授權，落實「排除民怨、贏得公益」的施政目標。</a:t>
            </a:r>
            <a:endParaRPr lang="en-US" altLang="zh-TW" sz="2400" smtClean="0">
              <a:latin typeface="標楷體" panose="03000509000000000000" pitchFamily="65" charset="-120"/>
            </a:endParaRPr>
          </a:p>
          <a:p>
            <a:pPr lvl="1" eaLnBrk="1" hangingPunct="1">
              <a:lnSpc>
                <a:spcPct val="90000"/>
              </a:lnSpc>
              <a:buFontTx/>
              <a:buNone/>
            </a:pPr>
            <a:r>
              <a:rPr lang="zh-TW" altLang="en-US" sz="2400" smtClean="0">
                <a:latin typeface="標楷體" panose="03000509000000000000" pitchFamily="65" charset="-120"/>
              </a:rPr>
              <a:t>  </a:t>
            </a:r>
            <a:endParaRPr lang="en-US" altLang="zh-TW" sz="2400" smtClean="0">
              <a:latin typeface="標楷體" panose="03000509000000000000" pitchFamily="65" charset="-120"/>
            </a:endParaRPr>
          </a:p>
        </p:txBody>
      </p:sp>
      <p:sp>
        <p:nvSpPr>
          <p:cNvPr id="2" name="Rectangle 2"/>
          <p:cNvSpPr>
            <a:spLocks noGrp="1" noChangeArrowheads="1"/>
          </p:cNvSpPr>
          <p:nvPr>
            <p:ph type="title"/>
          </p:nvPr>
        </p:nvSpPr>
        <p:spPr>
          <a:xfrm>
            <a:off x="685800" y="1052513"/>
            <a:ext cx="7772400" cy="7000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t">
            <a:normAutofit fontScale="90000"/>
          </a:bodyPr>
          <a:lstStyle/>
          <a:p>
            <a:pPr eaLnBrk="1" fontAlgn="auto" hangingPunct="1">
              <a:spcAft>
                <a:spcPts val="0"/>
              </a:spcAft>
              <a:defRPr/>
            </a:pPr>
            <a:r>
              <a:rPr lang="zh-TW" altLang="en-US" sz="4000" b="1" dirty="0" smtClean="0">
                <a:solidFill>
                  <a:srgbClr val="FF0066"/>
                </a:solidFill>
                <a:latin typeface="標楷體" pitchFamily="65" charset="-120"/>
              </a:rPr>
              <a:t>參、工作重點</a:t>
            </a:r>
            <a:r>
              <a:rPr lang="en-US" altLang="zh-TW" sz="4000" b="1" dirty="0" smtClean="0">
                <a:solidFill>
                  <a:srgbClr val="FF0066"/>
                </a:solidFill>
                <a:latin typeface="標楷體" pitchFamily="65" charset="-120"/>
              </a:rPr>
              <a:t>(2/5)</a:t>
            </a:r>
            <a:endParaRPr lang="zh-TW" altLang="en-US" sz="4000" b="1" dirty="0" smtClean="0">
              <a:latin typeface="標楷體" pitchFamily="65" charset="-120"/>
            </a:endParaRPr>
          </a:p>
        </p:txBody>
      </p:sp>
      <p:sp>
        <p:nvSpPr>
          <p:cNvPr id="31748" name="Text Box 1028"/>
          <p:cNvSpPr txBox="1">
            <a:spLocks noChangeArrowheads="1"/>
          </p:cNvSpPr>
          <p:nvPr/>
        </p:nvSpPr>
        <p:spPr bwMode="auto">
          <a:xfrm>
            <a:off x="4140200" y="6092825"/>
            <a:ext cx="1223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標楷體" panose="03000509000000000000" pitchFamily="65" charset="-12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標楷體" panose="03000509000000000000" pitchFamily="65" charset="-12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標楷體" panose="03000509000000000000" pitchFamily="65" charset="-12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標楷體" panose="03000509000000000000" pitchFamily="65" charset="-12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標楷體" panose="03000509000000000000" pitchFamily="65" charset="-120"/>
              </a:defRPr>
            </a:lvl9pPr>
          </a:lstStyle>
          <a:p>
            <a:pPr algn="ctr" eaLnBrk="1" hangingPunct="1">
              <a:spcBef>
                <a:spcPct val="50000"/>
              </a:spcBef>
              <a:buClrTx/>
              <a:buSzTx/>
              <a:buFontTx/>
              <a:buNone/>
            </a:pPr>
            <a:fld id="{7EDB018E-F48B-46F0-9513-6E9FFDCC307C}" type="slidenum">
              <a:rPr lang="en-US" altLang="zh-TW" sz="2000">
                <a:solidFill>
                  <a:schemeClr val="tx1"/>
                </a:solidFill>
                <a:latin typeface="Arial" panose="020B0604020202020204" pitchFamily="34" charset="0"/>
                <a:ea typeface="新細明體" panose="02020500000000000000" pitchFamily="18" charset="-120"/>
              </a:rPr>
              <a:pPr algn="ctr" eaLnBrk="1" hangingPunct="1">
                <a:spcBef>
                  <a:spcPct val="50000"/>
                </a:spcBef>
                <a:buClrTx/>
                <a:buSzTx/>
                <a:buFontTx/>
                <a:buNone/>
              </a:pPr>
              <a:t>9</a:t>
            </a:fld>
            <a:endParaRPr lang="en-US" altLang="zh-TW" sz="2000">
              <a:solidFill>
                <a:schemeClr val="tx1"/>
              </a:solidFill>
              <a:latin typeface="Arial" panose="020B0604020202020204" pitchFamily="34" charset="0"/>
              <a:ea typeface="新細明體" panose="02020500000000000000" pitchFamily="18" charset="-120"/>
            </a:endParaRPr>
          </a:p>
        </p:txBody>
      </p:sp>
      <p:pic>
        <p:nvPicPr>
          <p:cNvPr id="31749"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581525"/>
            <a:ext cx="6388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TotalTime>
  <Words>5203</Words>
  <Application>Microsoft Office PowerPoint</Application>
  <PresentationFormat>如螢幕大小 (4:3)</PresentationFormat>
  <Paragraphs>421</Paragraphs>
  <Slides>55</Slides>
  <Notes>55</Notes>
  <HiddenSlides>0</HiddenSlides>
  <MMClips>0</MMClips>
  <ScaleCrop>false</ScaleCrop>
  <HeadingPairs>
    <vt:vector size="6" baseType="variant">
      <vt:variant>
        <vt:lpstr>使用字型</vt:lpstr>
      </vt:variant>
      <vt:variant>
        <vt:i4>11</vt:i4>
      </vt:variant>
      <vt:variant>
        <vt:lpstr>佈景主題</vt:lpstr>
      </vt:variant>
      <vt:variant>
        <vt:i4>6</vt:i4>
      </vt:variant>
      <vt:variant>
        <vt:lpstr>投影片標題</vt:lpstr>
      </vt:variant>
      <vt:variant>
        <vt:i4>55</vt:i4>
      </vt:variant>
    </vt:vector>
  </HeadingPairs>
  <TitlesOfParts>
    <vt:vector size="72" baseType="lpstr">
      <vt:lpstr>華康中圓體</vt:lpstr>
      <vt:lpstr>華康新儷粗黑</vt:lpstr>
      <vt:lpstr>微軟正黑體</vt:lpstr>
      <vt:lpstr>新細明體</vt:lpstr>
      <vt:lpstr>標楷體</vt:lpstr>
      <vt:lpstr>Arial</vt:lpstr>
      <vt:lpstr>Calibri</vt:lpstr>
      <vt:lpstr>Candara</vt:lpstr>
      <vt:lpstr>Symbol</vt:lpstr>
      <vt:lpstr>Times New Roman</vt:lpstr>
      <vt:lpstr>Wingdings</vt:lpstr>
      <vt:lpstr>3_自訂設計</vt:lpstr>
      <vt:lpstr>4_自訂設計</vt:lpstr>
      <vt:lpstr>1_自訂設計</vt:lpstr>
      <vt:lpstr>2_自訂設計</vt:lpstr>
      <vt:lpstr>自訂設計</vt:lpstr>
      <vt:lpstr>波形</vt:lpstr>
      <vt:lpstr>政風室業務簡介暨法令宣導</vt:lpstr>
      <vt:lpstr>PowerPoint 簡報</vt:lpstr>
      <vt:lpstr>壹、前言(1/4)</vt:lpstr>
      <vt:lpstr>壹、前言(2/4)</vt:lpstr>
      <vt:lpstr>壹、前言(3/4)</vt:lpstr>
      <vt:lpstr>壹、前言(4/4)</vt:lpstr>
      <vt:lpstr>貳、人員編制</vt:lpstr>
      <vt:lpstr>參、工作重點(1/5)</vt:lpstr>
      <vt:lpstr>參、工作重點(2/5)</vt:lpstr>
      <vt:lpstr>參、工作重點(3/5)</vt:lpstr>
      <vt:lpstr>參、工作重點(4/5)</vt:lpstr>
      <vt:lpstr>參、工作重點(5/5)</vt:lpstr>
      <vt:lpstr>肆、公務員廉政倫理規範</vt:lpstr>
      <vt:lpstr>倫  理  意  涵</vt:lpstr>
      <vt:lpstr>倫  理  意  涵</vt:lpstr>
      <vt:lpstr>公  務  員  意  涵</vt:lpstr>
      <vt:lpstr>Q：行政機關（構）間之互動，是否應受本規範拘束？</vt:lpstr>
      <vt:lpstr>Q：有人送禮(受贈財物)，可否收受？ </vt:lpstr>
      <vt:lpstr>PowerPoint 簡報</vt:lpstr>
      <vt:lpstr>禪宗典故 </vt:lpstr>
      <vt:lpstr>禪宗典故 </vt:lpstr>
      <vt:lpstr>Q：有人邀請餐敘.唱歌(飲宴應酬)，         可否參加？</vt:lpstr>
      <vt:lpstr>Q：廠商(請託關說)怎麼辦？</vt:lpstr>
      <vt:lpstr>Q：廠商(請託關說)怎麼辦？</vt:lpstr>
      <vt:lpstr>Q：私人機構邀請演講或投稿？</vt:lpstr>
      <vt:lpstr>Q：請問下列那些飯是可以吃的?</vt:lpstr>
      <vt:lpstr>Q：謝師宴並不違反公務員廉政倫理規範</vt:lpstr>
      <vt:lpstr>不當接觸 </vt:lpstr>
      <vt:lpstr>不當接觸 </vt:lpstr>
      <vt:lpstr>不當接觸 </vt:lpstr>
      <vt:lpstr>PowerPoint 簡報</vt:lpstr>
      <vt:lpstr>小額款項申領不實</vt:lpstr>
      <vt:lpstr>小額款項申領不實</vt:lpstr>
      <vt:lpstr>PowerPoint 簡報</vt:lpstr>
      <vt:lpstr>詐領差旅費（一）</vt:lpstr>
      <vt:lpstr>詐領差旅費（二）</vt:lpstr>
      <vt:lpstr>詐領差旅費（三）</vt:lpstr>
      <vt:lpstr>詐領加班費 (一)</vt:lpstr>
      <vt:lpstr>詐領加班費 (二)</vt:lpstr>
      <vt:lpstr>詐領油料費</vt:lpstr>
      <vt:lpstr>             詐領國旅卡休假              補助費（一）</vt:lpstr>
      <vt:lpstr>             詐領國旅卡休假             補助費（二）</vt:lpstr>
      <vt:lpstr>   詐領鐘點費</vt:lpstr>
      <vt:lpstr>PowerPoint 簡報</vt:lpstr>
      <vt:lpstr>詐取財物罪(一)</vt:lpstr>
      <vt:lpstr>詐取財物罪(二)</vt:lpstr>
      <vt:lpstr>詐取財物罪(三)</vt:lpstr>
      <vt:lpstr>利用職務上機會 詐取財物罪(一)</vt:lpstr>
      <vt:lpstr>利用職務上機會 詐取財物罪(二)</vt:lpstr>
      <vt:lpstr>PowerPoint 簡報</vt:lpstr>
      <vt:lpstr>PowerPoint 簡報</vt:lpstr>
      <vt:lpstr>PowerPoint 簡報</vt:lpstr>
      <vt:lpstr>PowerPoint 簡報</vt:lpstr>
      <vt:lpstr>陸、結語</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OEM_USER</dc:creator>
  <cp:lastModifiedBy>賴妤榛</cp:lastModifiedBy>
  <cp:revision>159</cp:revision>
  <cp:lastPrinted>2019-05-01T02:22:00Z</cp:lastPrinted>
  <dcterms:created xsi:type="dcterms:W3CDTF">2004-09-30T11:51:17Z</dcterms:created>
  <dcterms:modified xsi:type="dcterms:W3CDTF">2020-11-24T02:21:53Z</dcterms:modified>
</cp:coreProperties>
</file>