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9"/>
  </p:notesMasterIdLst>
  <p:handoutMasterIdLst>
    <p:handoutMasterId r:id="rId50"/>
  </p:handoutMasterIdLst>
  <p:sldIdLst>
    <p:sldId id="256" r:id="rId2"/>
    <p:sldId id="276" r:id="rId3"/>
    <p:sldId id="310" r:id="rId4"/>
    <p:sldId id="257" r:id="rId5"/>
    <p:sldId id="258" r:id="rId6"/>
    <p:sldId id="259" r:id="rId7"/>
    <p:sldId id="260" r:id="rId8"/>
    <p:sldId id="333" r:id="rId9"/>
    <p:sldId id="346" r:id="rId10"/>
    <p:sldId id="335" r:id="rId11"/>
    <p:sldId id="336" r:id="rId12"/>
    <p:sldId id="337" r:id="rId13"/>
    <p:sldId id="338" r:id="rId14"/>
    <p:sldId id="339" r:id="rId15"/>
    <p:sldId id="340" r:id="rId16"/>
    <p:sldId id="324" r:id="rId17"/>
    <p:sldId id="325" r:id="rId18"/>
    <p:sldId id="265" r:id="rId19"/>
    <p:sldId id="326" r:id="rId20"/>
    <p:sldId id="263" r:id="rId21"/>
    <p:sldId id="281" r:id="rId22"/>
    <p:sldId id="341" r:id="rId23"/>
    <p:sldId id="280" r:id="rId24"/>
    <p:sldId id="299" r:id="rId25"/>
    <p:sldId id="282" r:id="rId26"/>
    <p:sldId id="342" r:id="rId27"/>
    <p:sldId id="300" r:id="rId28"/>
    <p:sldId id="302" r:id="rId29"/>
    <p:sldId id="303" r:id="rId30"/>
    <p:sldId id="304" r:id="rId31"/>
    <p:sldId id="305" r:id="rId32"/>
    <p:sldId id="306" r:id="rId33"/>
    <p:sldId id="307" r:id="rId34"/>
    <p:sldId id="287" r:id="rId35"/>
    <p:sldId id="347" r:id="rId36"/>
    <p:sldId id="322" r:id="rId37"/>
    <p:sldId id="317" r:id="rId38"/>
    <p:sldId id="331" r:id="rId39"/>
    <p:sldId id="327" r:id="rId40"/>
    <p:sldId id="329" r:id="rId41"/>
    <p:sldId id="328" r:id="rId42"/>
    <p:sldId id="330" r:id="rId43"/>
    <p:sldId id="295" r:id="rId44"/>
    <p:sldId id="309" r:id="rId45"/>
    <p:sldId id="296" r:id="rId46"/>
    <p:sldId id="343" r:id="rId47"/>
    <p:sldId id="274" r:id="rId48"/>
  </p:sldIdLst>
  <p:sldSz cx="9144000" cy="6858000" type="screen4x3"/>
  <p:notesSz cx="6802438" cy="9934575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charset="0"/>
        <a:ea typeface="新細明體" pitchFamily="18" charset="-120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7FB51915-FC3B-4ABE-97AE-802776BE3600}">
          <p14:sldIdLst>
            <p14:sldId id="256"/>
            <p14:sldId id="276"/>
            <p14:sldId id="310"/>
            <p14:sldId id="257"/>
            <p14:sldId id="258"/>
            <p14:sldId id="259"/>
            <p14:sldId id="260"/>
            <p14:sldId id="333"/>
            <p14:sldId id="346"/>
            <p14:sldId id="335"/>
            <p14:sldId id="336"/>
            <p14:sldId id="337"/>
            <p14:sldId id="338"/>
            <p14:sldId id="339"/>
            <p14:sldId id="340"/>
            <p14:sldId id="324"/>
            <p14:sldId id="325"/>
            <p14:sldId id="265"/>
            <p14:sldId id="326"/>
            <p14:sldId id="263"/>
            <p14:sldId id="281"/>
            <p14:sldId id="341"/>
            <p14:sldId id="280"/>
            <p14:sldId id="299"/>
            <p14:sldId id="282"/>
            <p14:sldId id="342"/>
            <p14:sldId id="300"/>
            <p14:sldId id="302"/>
            <p14:sldId id="303"/>
            <p14:sldId id="304"/>
            <p14:sldId id="305"/>
            <p14:sldId id="306"/>
            <p14:sldId id="307"/>
            <p14:sldId id="287"/>
            <p14:sldId id="347"/>
            <p14:sldId id="322"/>
            <p14:sldId id="317"/>
            <p14:sldId id="331"/>
            <p14:sldId id="327"/>
            <p14:sldId id="329"/>
            <p14:sldId id="328"/>
            <p14:sldId id="330"/>
            <p14:sldId id="295"/>
            <p14:sldId id="309"/>
            <p14:sldId id="296"/>
            <p14:sldId id="343"/>
            <p14:sldId id="274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CCECFF"/>
    <a:srgbClr val="0033CC"/>
    <a:srgbClr val="0066FF"/>
    <a:srgbClr val="FF0066"/>
    <a:srgbClr val="FF3300"/>
    <a:srgbClr val="FF3399"/>
    <a:srgbClr val="FFFF00"/>
    <a:srgbClr val="66FF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505E3EF-67EA-436B-97B2-0124C06EBD24}" styleName="中等深淺樣式 4 - 輔色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中等深淺樣式 4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中等深淺樣式 4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中等深淺樣式 4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中等深淺樣式 4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034E78-7F5D-4C2E-B375-FC64B27BC917}" styleName="深色樣式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0929"/>
  </p:normalViewPr>
  <p:slideViewPr>
    <p:cSldViewPr>
      <p:cViewPr varScale="1">
        <p:scale>
          <a:sx n="88" d="100"/>
          <a:sy n="88" d="100"/>
        </p:scale>
        <p:origin x="-126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7.xml"/><Relationship Id="rId13" Type="http://schemas.openxmlformats.org/officeDocument/2006/relationships/slide" Target="slides/slide22.xml"/><Relationship Id="rId3" Type="http://schemas.openxmlformats.org/officeDocument/2006/relationships/slide" Target="slides/slide4.xml"/><Relationship Id="rId7" Type="http://schemas.openxmlformats.org/officeDocument/2006/relationships/slide" Target="slides/slide16.xml"/><Relationship Id="rId12" Type="http://schemas.openxmlformats.org/officeDocument/2006/relationships/slide" Target="slides/slide21.xml"/><Relationship Id="rId2" Type="http://schemas.openxmlformats.org/officeDocument/2006/relationships/slide" Target="slides/slide3.xml"/><Relationship Id="rId1" Type="http://schemas.openxmlformats.org/officeDocument/2006/relationships/slide" Target="slides/slide2.xml"/><Relationship Id="rId6" Type="http://schemas.openxmlformats.org/officeDocument/2006/relationships/slide" Target="slides/slide7.xml"/><Relationship Id="rId11" Type="http://schemas.openxmlformats.org/officeDocument/2006/relationships/slide" Target="slides/slide20.xml"/><Relationship Id="rId5" Type="http://schemas.openxmlformats.org/officeDocument/2006/relationships/slide" Target="slides/slide6.xml"/><Relationship Id="rId15" Type="http://schemas.openxmlformats.org/officeDocument/2006/relationships/slide" Target="slides/slide24.xml"/><Relationship Id="rId10" Type="http://schemas.openxmlformats.org/officeDocument/2006/relationships/slide" Target="slides/slide19.xml"/><Relationship Id="rId4" Type="http://schemas.openxmlformats.org/officeDocument/2006/relationships/slide" Target="slides/slide5.xml"/><Relationship Id="rId9" Type="http://schemas.openxmlformats.org/officeDocument/2006/relationships/slide" Target="slides/slide18.xml"/><Relationship Id="rId14" Type="http://schemas.openxmlformats.org/officeDocument/2006/relationships/slide" Target="slides/slide2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5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5193043495805333"/>
          <c:y val="0.33499007194615665"/>
          <c:w val="0.693925921110225"/>
          <c:h val="0.46109543825266258"/>
        </c:manualLayout>
      </c:layout>
      <c:pie3DChart>
        <c:varyColors val="1"/>
        <c:ser>
          <c:idx val="0"/>
          <c:order val="0"/>
          <c:tx>
            <c:strRef>
              <c:f>Sheet1!$C$6</c:f>
              <c:strCache>
                <c:ptCount val="1"/>
                <c:pt idx="0">
                  <c:v>人數</c:v>
                </c:pt>
              </c:strCache>
            </c:strRef>
          </c:tx>
          <c:spPr>
            <a:solidFill>
              <a:srgbClr val="9999FF"/>
            </a:solidFill>
            <a:ln w="21089">
              <a:solidFill>
                <a:srgbClr val="000000"/>
              </a:solidFill>
              <a:prstDash val="solid"/>
            </a:ln>
          </c:spPr>
          <c:dPt>
            <c:idx val="1"/>
            <c:bubble3D val="0"/>
            <c:spPr>
              <a:solidFill>
                <a:srgbClr val="FF8080"/>
              </a:solidFill>
              <a:ln w="21089">
                <a:solidFill>
                  <a:srgbClr val="000000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FFFFCC"/>
              </a:solidFill>
              <a:ln w="21089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0.14654593123191509"/>
                  <c:y val="7.6095825059955088E-2"/>
                </c:manualLayout>
              </c:layout>
              <c:tx>
                <c:rich>
                  <a:bodyPr/>
                  <a:lstStyle/>
                  <a:p>
                    <a:pPr>
                      <a:defRPr sz="1495" b="0" i="0" u="none" strike="noStrike" baseline="0">
                        <a:solidFill>
                          <a:srgbClr val="000000"/>
                        </a:solidFill>
                        <a:latin typeface="新細明體"/>
                        <a:ea typeface="新細明體"/>
                        <a:cs typeface="新細明體"/>
                      </a:defRPr>
                    </a:pPr>
                    <a:r>
                      <a:rPr lang="en-US" altLang="zh-TW" sz="1993"/>
                      <a:t>35%</a:t>
                    </a:r>
                  </a:p>
                </c:rich>
              </c:tx>
              <c:spPr>
                <a:noFill/>
                <a:ln w="42179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5945388830384349"/>
                  <c:y val="4.8844477681219217E-2"/>
                </c:manualLayout>
              </c:layout>
              <c:tx>
                <c:rich>
                  <a:bodyPr/>
                  <a:lstStyle/>
                  <a:p>
                    <a:pPr>
                      <a:defRPr sz="1495" b="0" i="0" u="none" strike="noStrike" baseline="0">
                        <a:solidFill>
                          <a:srgbClr val="000000"/>
                        </a:solidFill>
                        <a:latin typeface="新細明體"/>
                        <a:ea typeface="新細明體"/>
                        <a:cs typeface="新細明體"/>
                      </a:defRPr>
                    </a:pPr>
                    <a:r>
                      <a:rPr lang="en-US" altLang="zh-TW" sz="1993"/>
                      <a:t>30%</a:t>
                    </a:r>
                  </a:p>
                </c:rich>
              </c:tx>
              <c:numFmt formatCode="0.0%" sourceLinked="0"/>
              <c:spPr>
                <a:noFill/>
                <a:ln w="42179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8.3735688260913155E-2"/>
                  <c:y val="-0.26828283349235432"/>
                </c:manualLayout>
              </c:layout>
              <c:tx>
                <c:rich>
                  <a:bodyPr/>
                  <a:lstStyle/>
                  <a:p>
                    <a:pPr>
                      <a:defRPr sz="1328" b="0" i="0" u="none" strike="noStrike" baseline="0">
                        <a:solidFill>
                          <a:srgbClr val="000000"/>
                        </a:solidFill>
                        <a:latin typeface="新細明體"/>
                        <a:ea typeface="新細明體"/>
                        <a:cs typeface="新細明體"/>
                      </a:defRPr>
                    </a:pPr>
                    <a:r>
                      <a:rPr lang="en-US" altLang="zh-TW" sz="1993"/>
                      <a:t>35%</a:t>
                    </a:r>
                  </a:p>
                </c:rich>
              </c:tx>
              <c:numFmt formatCode="0.0%" sourceLinked="0"/>
              <c:spPr>
                <a:noFill/>
                <a:ln w="42179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noFill/>
              <a:ln w="42179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68" b="0" i="0" u="none" strike="noStrike" baseline="0">
                    <a:solidFill>
                      <a:srgbClr val="000000"/>
                    </a:solidFill>
                    <a:latin typeface="新細明體"/>
                    <a:ea typeface="新細明體"/>
                    <a:cs typeface="新細明體"/>
                  </a:defRPr>
                </a:pPr>
                <a:endParaRPr lang="zh-TW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Sheet1!$B$7:$B$9</c:f>
              <c:strCache>
                <c:ptCount val="3"/>
                <c:pt idx="0">
                  <c:v>一科</c:v>
                </c:pt>
                <c:pt idx="1">
                  <c:v>二科</c:v>
                </c:pt>
                <c:pt idx="2">
                  <c:v>三科</c:v>
                </c:pt>
              </c:strCache>
            </c:strRef>
          </c:cat>
          <c:val>
            <c:numRef>
              <c:f>Sheet1!$C$7:$C$9</c:f>
              <c:numCache>
                <c:formatCode>General</c:formatCode>
                <c:ptCount val="3"/>
                <c:pt idx="0">
                  <c:v>7</c:v>
                </c:pt>
                <c:pt idx="1">
                  <c:v>6</c:v>
                </c:pt>
                <c:pt idx="2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42179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68" b="0" i="0" u="none" strike="noStrike" baseline="0">
          <a:solidFill>
            <a:srgbClr val="000000"/>
          </a:solidFill>
          <a:latin typeface="新細明體"/>
          <a:ea typeface="新細明體"/>
          <a:cs typeface="新細明體"/>
        </a:defRPr>
      </a:pPr>
      <a:endParaRPr lang="zh-TW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B07F8A-9D95-4C43-969A-B6E298A7CF84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4EB49687-97AA-4832-B516-9B45D77AE504}">
      <dgm:prSet phldrT="[文字]"/>
      <dgm:spPr/>
      <dgm:t>
        <a:bodyPr/>
        <a:lstStyle/>
        <a:p>
          <a:r>
            <a:rPr lang="zh-TW" altLang="en-US" b="1" dirty="0" smtClean="0">
              <a:solidFill>
                <a:schemeClr val="tx1"/>
              </a:solidFill>
            </a:rPr>
            <a:t>申請</a:t>
          </a:r>
          <a:endParaRPr lang="zh-TW" altLang="en-US" b="1" dirty="0">
            <a:solidFill>
              <a:schemeClr val="tx1"/>
            </a:solidFill>
          </a:endParaRPr>
        </a:p>
      </dgm:t>
    </dgm:pt>
    <dgm:pt modelId="{76493983-75DB-4B10-A895-6CDD0C4600D6}" type="parTrans" cxnId="{E097ABCD-0CA6-4183-80EA-014819ECAC5E}">
      <dgm:prSet/>
      <dgm:spPr/>
      <dgm:t>
        <a:bodyPr/>
        <a:lstStyle/>
        <a:p>
          <a:endParaRPr lang="zh-TW" altLang="en-US"/>
        </a:p>
      </dgm:t>
    </dgm:pt>
    <dgm:pt modelId="{1DF09944-3271-4082-B8B9-3983FD5EE061}" type="sibTrans" cxnId="{E097ABCD-0CA6-4183-80EA-014819ECAC5E}">
      <dgm:prSet/>
      <dgm:spPr/>
      <dgm:t>
        <a:bodyPr/>
        <a:lstStyle/>
        <a:p>
          <a:endParaRPr lang="zh-TW" altLang="en-US"/>
        </a:p>
      </dgm:t>
    </dgm:pt>
    <dgm:pt modelId="{8DF81C6B-5FA6-4988-95FE-409766723FF0}">
      <dgm:prSet phldrT="[文字]" custT="1"/>
      <dgm:spPr>
        <a:solidFill>
          <a:srgbClr val="FFCCFF"/>
        </a:solidFill>
      </dgm:spPr>
      <dgm:t>
        <a:bodyPr/>
        <a:lstStyle/>
        <a:p>
          <a:r>
            <a:rPr lang="zh-TW" altLang="en-US" sz="3600" b="1" dirty="0" smtClean="0">
              <a:solidFill>
                <a:srgbClr val="000066"/>
              </a:solidFill>
            </a:rPr>
            <a:t>履約 </a:t>
          </a:r>
          <a:endParaRPr lang="en-US" altLang="zh-TW" sz="3600" b="1" dirty="0" smtClean="0">
            <a:solidFill>
              <a:srgbClr val="000066"/>
            </a:solidFill>
          </a:endParaRPr>
        </a:p>
        <a:p>
          <a:r>
            <a:rPr lang="zh-TW" altLang="en-US" sz="3600" b="1" dirty="0" smtClean="0">
              <a:solidFill>
                <a:srgbClr val="000066"/>
              </a:solidFill>
            </a:rPr>
            <a:t>驗收</a:t>
          </a:r>
          <a:endParaRPr lang="zh-TW" altLang="en-US" sz="3600" b="1" dirty="0">
            <a:solidFill>
              <a:srgbClr val="000066"/>
            </a:solidFill>
          </a:endParaRPr>
        </a:p>
      </dgm:t>
    </dgm:pt>
    <dgm:pt modelId="{B049C611-15B5-4180-B103-9D95C9AC798C}" type="parTrans" cxnId="{6F19CA01-BF4F-43D6-B8F6-C2A63B958E08}">
      <dgm:prSet/>
      <dgm:spPr/>
      <dgm:t>
        <a:bodyPr/>
        <a:lstStyle/>
        <a:p>
          <a:endParaRPr lang="zh-TW" altLang="en-US"/>
        </a:p>
      </dgm:t>
    </dgm:pt>
    <dgm:pt modelId="{646D1230-4DC4-40E2-A99D-6D81183EA361}" type="sibTrans" cxnId="{6F19CA01-BF4F-43D6-B8F6-C2A63B958E08}">
      <dgm:prSet/>
      <dgm:spPr/>
      <dgm:t>
        <a:bodyPr/>
        <a:lstStyle/>
        <a:p>
          <a:endParaRPr lang="zh-TW" altLang="en-US"/>
        </a:p>
      </dgm:t>
    </dgm:pt>
    <dgm:pt modelId="{DF59EB2E-7809-46CF-9686-FD5738DFEA42}">
      <dgm:prSet phldrT="[文字]"/>
      <dgm:spPr>
        <a:solidFill>
          <a:srgbClr val="00B0F0"/>
        </a:solidFill>
      </dgm:spPr>
      <dgm:t>
        <a:bodyPr/>
        <a:lstStyle/>
        <a:p>
          <a:r>
            <a:rPr lang="zh-TW" altLang="en-US" b="1" dirty="0" smtClean="0"/>
            <a:t>結報</a:t>
          </a:r>
          <a:endParaRPr lang="zh-TW" altLang="en-US" b="1" dirty="0"/>
        </a:p>
      </dgm:t>
    </dgm:pt>
    <dgm:pt modelId="{F5D5D310-1A67-471B-94AF-4C58D1131D33}" type="parTrans" cxnId="{F94C5B8B-FE35-40F9-8E47-568B53F81B90}">
      <dgm:prSet/>
      <dgm:spPr/>
      <dgm:t>
        <a:bodyPr/>
        <a:lstStyle/>
        <a:p>
          <a:endParaRPr lang="zh-TW" altLang="en-US"/>
        </a:p>
      </dgm:t>
    </dgm:pt>
    <dgm:pt modelId="{249E4F59-F85C-4113-94F5-E51AE136F562}" type="sibTrans" cxnId="{F94C5B8B-FE35-40F9-8E47-568B53F81B90}">
      <dgm:prSet/>
      <dgm:spPr/>
      <dgm:t>
        <a:bodyPr/>
        <a:lstStyle/>
        <a:p>
          <a:endParaRPr lang="zh-TW" altLang="en-US"/>
        </a:p>
      </dgm:t>
    </dgm:pt>
    <dgm:pt modelId="{FD65A89F-7C95-4C9B-A608-F344C3A9ADF1}" type="pres">
      <dgm:prSet presAssocID="{8EB07F8A-9D95-4C43-969A-B6E298A7CF84}" presName="CompostProcess" presStyleCnt="0">
        <dgm:presLayoutVars>
          <dgm:dir/>
          <dgm:resizeHandles val="exact"/>
        </dgm:presLayoutVars>
      </dgm:prSet>
      <dgm:spPr/>
    </dgm:pt>
    <dgm:pt modelId="{D8B09364-4EA3-4223-B54D-6B0092DAEA11}" type="pres">
      <dgm:prSet presAssocID="{8EB07F8A-9D95-4C43-969A-B6E298A7CF84}" presName="arrow" presStyleLbl="bgShp" presStyleIdx="0" presStyleCnt="1" custLinFactNeighborX="-1527" custLinFactNeighborY="-9219"/>
      <dgm:spPr/>
    </dgm:pt>
    <dgm:pt modelId="{824A69A8-C5D4-486D-BA9D-6A5004E2EC82}" type="pres">
      <dgm:prSet presAssocID="{8EB07F8A-9D95-4C43-969A-B6E298A7CF84}" presName="linearProcess" presStyleCnt="0"/>
      <dgm:spPr/>
    </dgm:pt>
    <dgm:pt modelId="{6E3230D8-4671-4DDA-B1D6-521C27780D3D}" type="pres">
      <dgm:prSet presAssocID="{4EB49687-97AA-4832-B516-9B45D77AE504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60E23A3-5B3B-44A5-9A22-F2AAC442EBC4}" type="pres">
      <dgm:prSet presAssocID="{1DF09944-3271-4082-B8B9-3983FD5EE061}" presName="sibTrans" presStyleCnt="0"/>
      <dgm:spPr/>
    </dgm:pt>
    <dgm:pt modelId="{2D230D42-2AD1-43A7-A5AF-40E91A57C69F}" type="pres">
      <dgm:prSet presAssocID="{8DF81C6B-5FA6-4988-95FE-409766723FF0}" presName="textNode" presStyleLbl="node1" presStyleIdx="1" presStyleCnt="3" custLinFactNeighborX="18517" custLinFactNeighborY="560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15F192F-AF32-4DB0-9F5D-87453EDF636B}" type="pres">
      <dgm:prSet presAssocID="{646D1230-4DC4-40E2-A99D-6D81183EA361}" presName="sibTrans" presStyleCnt="0"/>
      <dgm:spPr/>
    </dgm:pt>
    <dgm:pt modelId="{8FB8D16D-E385-40CE-989B-23BA9DF77D70}" type="pres">
      <dgm:prSet presAssocID="{DF59EB2E-7809-46CF-9686-FD5738DFEA42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0DAEA71A-F0C9-4B6C-9D25-C2CA2B0145FA}" type="presOf" srcId="{4EB49687-97AA-4832-B516-9B45D77AE504}" destId="{6E3230D8-4671-4DDA-B1D6-521C27780D3D}" srcOrd="0" destOrd="0" presId="urn:microsoft.com/office/officeart/2005/8/layout/hProcess9"/>
    <dgm:cxn modelId="{E097ABCD-0CA6-4183-80EA-014819ECAC5E}" srcId="{8EB07F8A-9D95-4C43-969A-B6E298A7CF84}" destId="{4EB49687-97AA-4832-B516-9B45D77AE504}" srcOrd="0" destOrd="0" parTransId="{76493983-75DB-4B10-A895-6CDD0C4600D6}" sibTransId="{1DF09944-3271-4082-B8B9-3983FD5EE061}"/>
    <dgm:cxn modelId="{6F19CA01-BF4F-43D6-B8F6-C2A63B958E08}" srcId="{8EB07F8A-9D95-4C43-969A-B6E298A7CF84}" destId="{8DF81C6B-5FA6-4988-95FE-409766723FF0}" srcOrd="1" destOrd="0" parTransId="{B049C611-15B5-4180-B103-9D95C9AC798C}" sibTransId="{646D1230-4DC4-40E2-A99D-6D81183EA361}"/>
    <dgm:cxn modelId="{F94C5B8B-FE35-40F9-8E47-568B53F81B90}" srcId="{8EB07F8A-9D95-4C43-969A-B6E298A7CF84}" destId="{DF59EB2E-7809-46CF-9686-FD5738DFEA42}" srcOrd="2" destOrd="0" parTransId="{F5D5D310-1A67-471B-94AF-4C58D1131D33}" sibTransId="{249E4F59-F85C-4113-94F5-E51AE136F562}"/>
    <dgm:cxn modelId="{843D365D-8862-46D5-940C-96DA5553C274}" type="presOf" srcId="{8DF81C6B-5FA6-4988-95FE-409766723FF0}" destId="{2D230D42-2AD1-43A7-A5AF-40E91A57C69F}" srcOrd="0" destOrd="0" presId="urn:microsoft.com/office/officeart/2005/8/layout/hProcess9"/>
    <dgm:cxn modelId="{0949BF80-B949-4178-95B1-0852B079C8DF}" type="presOf" srcId="{8EB07F8A-9D95-4C43-969A-B6E298A7CF84}" destId="{FD65A89F-7C95-4C9B-A608-F344C3A9ADF1}" srcOrd="0" destOrd="0" presId="urn:microsoft.com/office/officeart/2005/8/layout/hProcess9"/>
    <dgm:cxn modelId="{904E1F12-1771-49AE-B358-2353DBD1228C}" type="presOf" srcId="{DF59EB2E-7809-46CF-9686-FD5738DFEA42}" destId="{8FB8D16D-E385-40CE-989B-23BA9DF77D70}" srcOrd="0" destOrd="0" presId="urn:microsoft.com/office/officeart/2005/8/layout/hProcess9"/>
    <dgm:cxn modelId="{3677DEED-FB77-4D82-A384-198CDBA8BDED}" type="presParOf" srcId="{FD65A89F-7C95-4C9B-A608-F344C3A9ADF1}" destId="{D8B09364-4EA3-4223-B54D-6B0092DAEA11}" srcOrd="0" destOrd="0" presId="urn:microsoft.com/office/officeart/2005/8/layout/hProcess9"/>
    <dgm:cxn modelId="{76C8EA9E-ED37-45E9-9A70-165B62838D4D}" type="presParOf" srcId="{FD65A89F-7C95-4C9B-A608-F344C3A9ADF1}" destId="{824A69A8-C5D4-486D-BA9D-6A5004E2EC82}" srcOrd="1" destOrd="0" presId="urn:microsoft.com/office/officeart/2005/8/layout/hProcess9"/>
    <dgm:cxn modelId="{FA6840F7-81EF-4E1C-906E-DD7DC873BB0D}" type="presParOf" srcId="{824A69A8-C5D4-486D-BA9D-6A5004E2EC82}" destId="{6E3230D8-4671-4DDA-B1D6-521C27780D3D}" srcOrd="0" destOrd="0" presId="urn:microsoft.com/office/officeart/2005/8/layout/hProcess9"/>
    <dgm:cxn modelId="{DAE73F11-705F-40B3-8653-EE9985F7BF82}" type="presParOf" srcId="{824A69A8-C5D4-486D-BA9D-6A5004E2EC82}" destId="{760E23A3-5B3B-44A5-9A22-F2AAC442EBC4}" srcOrd="1" destOrd="0" presId="urn:microsoft.com/office/officeart/2005/8/layout/hProcess9"/>
    <dgm:cxn modelId="{657E4229-3C11-46DB-9E99-430BE9D1541F}" type="presParOf" srcId="{824A69A8-C5D4-486D-BA9D-6A5004E2EC82}" destId="{2D230D42-2AD1-43A7-A5AF-40E91A57C69F}" srcOrd="2" destOrd="0" presId="urn:microsoft.com/office/officeart/2005/8/layout/hProcess9"/>
    <dgm:cxn modelId="{BFCAA529-BF54-47A1-B67D-71A7F203F215}" type="presParOf" srcId="{824A69A8-C5D4-486D-BA9D-6A5004E2EC82}" destId="{615F192F-AF32-4DB0-9F5D-87453EDF636B}" srcOrd="3" destOrd="0" presId="urn:microsoft.com/office/officeart/2005/8/layout/hProcess9"/>
    <dgm:cxn modelId="{DEF30B17-DC7E-44AD-9A3C-9C5F332630D7}" type="presParOf" srcId="{824A69A8-C5D4-486D-BA9D-6A5004E2EC82}" destId="{8FB8D16D-E385-40CE-989B-23BA9DF77D70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B09364-4EA3-4223-B54D-6B0092DAEA11}">
      <dsp:nvSpPr>
        <dsp:cNvPr id="0" name=""/>
        <dsp:cNvSpPr/>
      </dsp:nvSpPr>
      <dsp:spPr>
        <a:xfrm>
          <a:off x="464794" y="0"/>
          <a:ext cx="6370081" cy="3286515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3230D8-4671-4DDA-B1D6-521C27780D3D}">
      <dsp:nvSpPr>
        <dsp:cNvPr id="0" name=""/>
        <dsp:cNvSpPr/>
      </dsp:nvSpPr>
      <dsp:spPr>
        <a:xfrm>
          <a:off x="23419" y="985954"/>
          <a:ext cx="2248263" cy="13146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5100" b="1" kern="1200" dirty="0" smtClean="0">
              <a:solidFill>
                <a:schemeClr val="tx1"/>
              </a:solidFill>
            </a:rPr>
            <a:t>申請</a:t>
          </a:r>
          <a:endParaRPr lang="zh-TW" altLang="en-US" sz="5100" b="1" kern="1200" dirty="0">
            <a:solidFill>
              <a:schemeClr val="tx1"/>
            </a:solidFill>
          </a:endParaRPr>
        </a:p>
      </dsp:txBody>
      <dsp:txXfrm>
        <a:off x="87593" y="1050128"/>
        <a:ext cx="2119915" cy="1186258"/>
      </dsp:txXfrm>
    </dsp:sp>
    <dsp:sp modelId="{2D230D42-2AD1-43A7-A5AF-40E91A57C69F}">
      <dsp:nvSpPr>
        <dsp:cNvPr id="0" name=""/>
        <dsp:cNvSpPr/>
      </dsp:nvSpPr>
      <dsp:spPr>
        <a:xfrm>
          <a:off x="2688023" y="1059625"/>
          <a:ext cx="2248263" cy="1314606"/>
        </a:xfrm>
        <a:prstGeom prst="roundRect">
          <a:avLst/>
        </a:prstGeom>
        <a:solidFill>
          <a:srgbClr val="FFCC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dirty="0" smtClean="0">
              <a:solidFill>
                <a:srgbClr val="000066"/>
              </a:solidFill>
            </a:rPr>
            <a:t>履約 </a:t>
          </a:r>
          <a:endParaRPr lang="en-US" altLang="zh-TW" sz="3600" b="1" kern="1200" dirty="0" smtClean="0">
            <a:solidFill>
              <a:srgbClr val="000066"/>
            </a:solidFill>
          </a:endParaRP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dirty="0" smtClean="0">
              <a:solidFill>
                <a:srgbClr val="000066"/>
              </a:solidFill>
            </a:rPr>
            <a:t>驗收</a:t>
          </a:r>
          <a:endParaRPr lang="zh-TW" altLang="en-US" sz="3600" b="1" kern="1200" dirty="0">
            <a:solidFill>
              <a:srgbClr val="000066"/>
            </a:solidFill>
          </a:endParaRPr>
        </a:p>
      </dsp:txBody>
      <dsp:txXfrm>
        <a:off x="2752197" y="1123799"/>
        <a:ext cx="2119915" cy="1186258"/>
      </dsp:txXfrm>
    </dsp:sp>
    <dsp:sp modelId="{8FB8D16D-E385-40CE-989B-23BA9DF77D70}">
      <dsp:nvSpPr>
        <dsp:cNvPr id="0" name=""/>
        <dsp:cNvSpPr/>
      </dsp:nvSpPr>
      <dsp:spPr>
        <a:xfrm>
          <a:off x="5222529" y="985954"/>
          <a:ext cx="2248263" cy="1314606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5100" b="1" kern="1200" dirty="0" smtClean="0"/>
            <a:t>結報</a:t>
          </a:r>
          <a:endParaRPr lang="zh-TW" altLang="en-US" sz="5100" b="1" kern="1200" dirty="0"/>
        </a:p>
      </dsp:txBody>
      <dsp:txXfrm>
        <a:off x="5286703" y="1050128"/>
        <a:ext cx="2119915" cy="11862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8464" cy="497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53" tIns="46077" rIns="92153" bIns="46077" numCol="1" anchor="t" anchorCtr="0" compatLnSpc="1">
            <a:prstTxWarp prst="textNoShape">
              <a:avLst/>
            </a:prstTxWarp>
          </a:bodyPr>
          <a:lstStyle>
            <a:lvl1pPr defTabSz="921395">
              <a:defRPr sz="1200"/>
            </a:lvl1pPr>
          </a:lstStyle>
          <a:p>
            <a:endParaRPr lang="en-US" altLang="zh-TW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3974" y="0"/>
            <a:ext cx="2948464" cy="497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53" tIns="46077" rIns="92153" bIns="46077" numCol="1" anchor="t" anchorCtr="0" compatLnSpc="1">
            <a:prstTxWarp prst="textNoShape">
              <a:avLst/>
            </a:prstTxWarp>
          </a:bodyPr>
          <a:lstStyle>
            <a:lvl1pPr algn="r" defTabSz="921395">
              <a:defRPr sz="1200"/>
            </a:lvl1pPr>
          </a:lstStyle>
          <a:p>
            <a:endParaRPr lang="en-US" altLang="zh-TW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7290"/>
            <a:ext cx="2948464" cy="497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53" tIns="46077" rIns="92153" bIns="46077" numCol="1" anchor="b" anchorCtr="0" compatLnSpc="1">
            <a:prstTxWarp prst="textNoShape">
              <a:avLst/>
            </a:prstTxWarp>
          </a:bodyPr>
          <a:lstStyle>
            <a:lvl1pPr defTabSz="921395">
              <a:defRPr sz="1200"/>
            </a:lvl1pPr>
          </a:lstStyle>
          <a:p>
            <a:endParaRPr lang="en-US" altLang="zh-TW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3974" y="9437290"/>
            <a:ext cx="2948464" cy="497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53" tIns="46077" rIns="92153" bIns="46077" numCol="1" anchor="b" anchorCtr="0" compatLnSpc="1">
            <a:prstTxWarp prst="textNoShape">
              <a:avLst/>
            </a:prstTxWarp>
          </a:bodyPr>
          <a:lstStyle>
            <a:lvl1pPr algn="r" defTabSz="921395">
              <a:defRPr sz="1200"/>
            </a:lvl1pPr>
          </a:lstStyle>
          <a:p>
            <a:fld id="{D5EC8F1E-F7EF-45F0-94EE-421D7F56C11B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833807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24636" cy="460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53" tIns="46077" rIns="92153" bIns="46077" numCol="1" anchor="t" anchorCtr="0" compatLnSpc="1">
            <a:prstTxWarp prst="textNoShape">
              <a:avLst/>
            </a:prstTxWarp>
          </a:bodyPr>
          <a:lstStyle>
            <a:lvl1pPr defTabSz="921395">
              <a:defRPr sz="1200"/>
            </a:lvl1pPr>
          </a:lstStyle>
          <a:p>
            <a:endParaRPr lang="en-US" altLang="zh-TW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7619" y="1"/>
            <a:ext cx="2924636" cy="460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53" tIns="46077" rIns="92153" bIns="46077" numCol="1" anchor="t" anchorCtr="0" compatLnSpc="1">
            <a:prstTxWarp prst="textNoShape">
              <a:avLst/>
            </a:prstTxWarp>
          </a:bodyPr>
          <a:lstStyle>
            <a:lvl1pPr algn="r" defTabSz="921395">
              <a:defRPr sz="1200"/>
            </a:lvl1pPr>
          </a:lstStyle>
          <a:p>
            <a:endParaRPr lang="en-US" altLang="zh-TW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69963" y="766763"/>
            <a:ext cx="4911725" cy="3683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4572" y="4756776"/>
            <a:ext cx="5000952" cy="4446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53" tIns="46077" rIns="92153" bIns="460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4113"/>
            <a:ext cx="2924636" cy="537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53" tIns="46077" rIns="92153" bIns="46077" numCol="1" anchor="b" anchorCtr="0" compatLnSpc="1">
            <a:prstTxWarp prst="textNoShape">
              <a:avLst/>
            </a:prstTxWarp>
          </a:bodyPr>
          <a:lstStyle>
            <a:lvl1pPr defTabSz="921395">
              <a:defRPr sz="1200"/>
            </a:lvl1pPr>
          </a:lstStyle>
          <a:p>
            <a:endParaRPr lang="en-US" altLang="zh-TW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7619" y="9434113"/>
            <a:ext cx="2924636" cy="537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53" tIns="46077" rIns="92153" bIns="46077" numCol="1" anchor="b" anchorCtr="0" compatLnSpc="1">
            <a:prstTxWarp prst="textNoShape">
              <a:avLst/>
            </a:prstTxWarp>
          </a:bodyPr>
          <a:lstStyle>
            <a:lvl1pPr algn="r" defTabSz="921395">
              <a:defRPr sz="1200"/>
            </a:lvl1pPr>
          </a:lstStyle>
          <a:p>
            <a:fld id="{841F9F25-98A0-4357-B326-14B815606322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88656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新細明體" pitchFamily="18" charset="-12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新細明體" pitchFamily="18" charset="-12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新細明體" pitchFamily="18" charset="-12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新細明體" pitchFamily="18" charset="-12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1060D3-023C-4C51-92E3-E80756C19B86}" type="slidenum">
              <a:rPr lang="en-US" altLang="zh-TW"/>
              <a:pPr/>
              <a:t>1</a:t>
            </a:fld>
            <a:endParaRPr lang="en-US" altLang="zh-TW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6587277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B4D424-1666-425D-A981-922497F11C58}" type="slidenum">
              <a:rPr lang="en-US" altLang="zh-TW"/>
              <a:pPr/>
              <a:t>18</a:t>
            </a:fld>
            <a:endParaRPr lang="en-US" altLang="zh-TW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9515696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082026-39A6-44B3-819D-C31B1BC2F7C7}" type="slidenum">
              <a:rPr lang="en-US" altLang="zh-TW"/>
              <a:pPr/>
              <a:t>19</a:t>
            </a:fld>
            <a:endParaRPr lang="en-US" altLang="zh-TW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69963" y="766763"/>
            <a:ext cx="4911725" cy="3683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4572" y="4756776"/>
            <a:ext cx="5000952" cy="444696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190" tIns="46095" rIns="92190" bIns="46095"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445578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7EF2A8-2FF0-4802-BBDB-3FB293D307F3}" type="slidenum">
              <a:rPr lang="en-US" altLang="zh-TW"/>
              <a:pPr/>
              <a:t>20</a:t>
            </a:fld>
            <a:endParaRPr lang="en-US" altLang="zh-TW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9197926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B53582-FD52-4CC1-9695-A72C01338958}" type="slidenum">
              <a:rPr lang="en-US" altLang="zh-TW"/>
              <a:pPr/>
              <a:t>21</a:t>
            </a:fld>
            <a:endParaRPr lang="en-US" altLang="zh-TW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69963" y="766763"/>
            <a:ext cx="4911725" cy="3683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4572" y="4756776"/>
            <a:ext cx="5000952" cy="444696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190" tIns="46095" rIns="92190" bIns="46095"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5430065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B53582-FD52-4CC1-9695-A72C01338958}" type="slidenum">
              <a:rPr lang="en-US" altLang="zh-TW"/>
              <a:pPr/>
              <a:t>22</a:t>
            </a:fld>
            <a:endParaRPr lang="en-US" altLang="zh-TW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69963" y="766763"/>
            <a:ext cx="4911725" cy="3683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4572" y="4756776"/>
            <a:ext cx="5000952" cy="444696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190" tIns="46095" rIns="92190" bIns="46095"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5430065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20AC6A-4CC0-4368-A26E-69581AFFEF59}" type="slidenum">
              <a:rPr lang="en-US" altLang="zh-TW"/>
              <a:pPr/>
              <a:t>23</a:t>
            </a:fld>
            <a:endParaRPr lang="en-US" altLang="zh-TW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69963" y="766763"/>
            <a:ext cx="4911725" cy="3683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4572" y="4756776"/>
            <a:ext cx="5000952" cy="444696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190" tIns="46095" rIns="92190" bIns="46095"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913152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20AC6A-4CC0-4368-A26E-69581AFFEF59}" type="slidenum">
              <a:rPr lang="en-US" altLang="zh-TW"/>
              <a:pPr/>
              <a:t>24</a:t>
            </a:fld>
            <a:endParaRPr lang="en-US" altLang="zh-TW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69963" y="766763"/>
            <a:ext cx="4911725" cy="3683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4572" y="4756776"/>
            <a:ext cx="5000952" cy="444696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190" tIns="46095" rIns="92190" bIns="46095"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5772971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AD8BBC-2019-4C04-965B-A8B1C19A69B3}" type="slidenum">
              <a:rPr lang="en-US" altLang="zh-TW"/>
              <a:pPr/>
              <a:t>47</a:t>
            </a:fld>
            <a:endParaRPr lang="en-US" altLang="zh-TW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7139290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0A60A8-711C-4515-B07F-A7E9478DBCE1}" type="slidenum">
              <a:rPr lang="en-US" altLang="zh-TW"/>
              <a:pPr/>
              <a:t>2</a:t>
            </a:fld>
            <a:endParaRPr lang="en-US" altLang="zh-TW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69963" y="766763"/>
            <a:ext cx="4911725" cy="3683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4572" y="4756776"/>
            <a:ext cx="5000952" cy="444696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190" tIns="46095" rIns="92190" bIns="46095"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7743181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8D13B0-3B20-4EAA-B00C-4E54C19232FF}" type="slidenum">
              <a:rPr lang="en-US" altLang="zh-TW"/>
              <a:pPr/>
              <a:t>3</a:t>
            </a:fld>
            <a:endParaRPr lang="en-US" altLang="zh-TW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2446831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B549EF-92CE-46F8-B286-4813889E8536}" type="slidenum">
              <a:rPr lang="en-US" altLang="zh-TW"/>
              <a:pPr/>
              <a:t>4</a:t>
            </a:fld>
            <a:endParaRPr lang="en-US" altLang="zh-TW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6398710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6FEF54-7554-4D87-847F-CAF4118CBFAC}" type="slidenum">
              <a:rPr lang="en-US" altLang="zh-TW"/>
              <a:pPr/>
              <a:t>5</a:t>
            </a:fld>
            <a:endParaRPr lang="en-US" altLang="zh-TW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66996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8F23DC-AF8A-4602-B0C2-8AD0C022D6FF}" type="slidenum">
              <a:rPr lang="en-US" altLang="zh-TW"/>
              <a:pPr/>
              <a:t>6</a:t>
            </a:fld>
            <a:endParaRPr lang="en-US" altLang="zh-TW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2211893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EC0D96-50F2-4A98-8C86-22B71CAB8DB3}" type="slidenum">
              <a:rPr lang="en-US" altLang="zh-TW"/>
              <a:pPr/>
              <a:t>7</a:t>
            </a:fld>
            <a:endParaRPr lang="en-US" altLang="zh-TW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1152167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082026-39A6-44B3-819D-C31B1BC2F7C7}" type="slidenum">
              <a:rPr lang="en-US" altLang="zh-TW"/>
              <a:pPr/>
              <a:t>16</a:t>
            </a:fld>
            <a:endParaRPr lang="en-US" altLang="zh-TW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69963" y="766763"/>
            <a:ext cx="4911725" cy="3683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4572" y="4756776"/>
            <a:ext cx="5000952" cy="444696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190" tIns="46095" rIns="92190" bIns="46095"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445578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082026-39A6-44B3-819D-C31B1BC2F7C7}" type="slidenum">
              <a:rPr lang="en-US" altLang="zh-TW"/>
              <a:pPr/>
              <a:t>17</a:t>
            </a:fld>
            <a:endParaRPr lang="en-US" altLang="zh-TW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69963" y="766763"/>
            <a:ext cx="4911725" cy="3683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4572" y="4756776"/>
            <a:ext cx="5000952" cy="444696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190" tIns="46095" rIns="92190" bIns="46095"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44557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3132150" y="6140450"/>
            <a:ext cx="3798329" cy="415237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32" tIns="45665" rIns="91332" bIns="45665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zh-TW" altLang="en-US" sz="2000" b="1" smtClean="0">
                <a:solidFill>
                  <a:srgbClr val="663300"/>
                </a:solidFill>
                <a:ea typeface="標楷體" pitchFamily="65" charset="-120"/>
              </a:rPr>
              <a:t>行政院原子能委員會核能研究所</a:t>
            </a:r>
          </a:p>
        </p:txBody>
      </p:sp>
      <p:pic>
        <p:nvPicPr>
          <p:cNvPr id="5" name="圖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050" y="5781687"/>
            <a:ext cx="795338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958987"/>
            <a:ext cx="7772400" cy="1470025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>
            <a:lvl1pPr>
              <a:defRPr sz="4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508502"/>
            <a:ext cx="6400800" cy="1031875"/>
          </a:xfrm>
        </p:spPr>
        <p:txBody>
          <a:bodyPr/>
          <a:lstStyle>
            <a:lvl1pPr marL="0" indent="0" algn="ctr">
              <a:buFontTx/>
              <a:buNone/>
              <a:defRPr sz="3200"/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1" y="6245225"/>
            <a:ext cx="2133600" cy="476250"/>
          </a:xfrm>
        </p:spPr>
        <p:txBody>
          <a:bodyPr/>
          <a:lstStyle>
            <a:lvl1pPr>
              <a:defRPr sz="1400"/>
            </a:lvl1pPr>
          </a:lstStyle>
          <a:p>
            <a:fld id="{8A505C83-1F65-416F-991C-747E5AA47490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756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/>
          <p:cNvSpPr txBox="1">
            <a:spLocks noChangeArrowheads="1"/>
          </p:cNvSpPr>
          <p:nvPr userDrawn="1"/>
        </p:nvSpPr>
        <p:spPr bwMode="auto">
          <a:xfrm>
            <a:off x="26991" y="6524625"/>
            <a:ext cx="2697689" cy="317534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32" tIns="45665" rIns="91332" bIns="45665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zh-TW" altLang="en-US" sz="1400" b="1" dirty="0" smtClean="0">
                <a:solidFill>
                  <a:srgbClr val="663300"/>
                </a:solidFill>
                <a:ea typeface="標楷體" pitchFamily="65" charset="-120"/>
              </a:rPr>
              <a:t>行政院原子能委員會核能研究所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2029F2-9306-466C-8E36-F35156EFF3A5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947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/>
          <p:cNvSpPr txBox="1">
            <a:spLocks noChangeArrowheads="1"/>
          </p:cNvSpPr>
          <p:nvPr userDrawn="1"/>
        </p:nvSpPr>
        <p:spPr bwMode="auto">
          <a:xfrm>
            <a:off x="26991" y="6524625"/>
            <a:ext cx="2697689" cy="317534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32" tIns="45665" rIns="91332" bIns="45665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zh-TW" altLang="en-US" sz="1400" b="1" dirty="0" smtClean="0">
                <a:solidFill>
                  <a:srgbClr val="663300"/>
                </a:solidFill>
                <a:ea typeface="標楷體" pitchFamily="65" charset="-120"/>
              </a:rPr>
              <a:t>行政院原子能委員會核能研究所</a:t>
            </a:r>
          </a:p>
        </p:txBody>
      </p:sp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762750" y="188917"/>
            <a:ext cx="2057400" cy="593725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590550" y="188917"/>
            <a:ext cx="6019800" cy="593725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C31A3E-18A3-42F1-A2BA-CA416B08519A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7688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0"/>
          <p:cNvSpPr txBox="1">
            <a:spLocks noChangeArrowheads="1"/>
          </p:cNvSpPr>
          <p:nvPr userDrawn="1"/>
        </p:nvSpPr>
        <p:spPr bwMode="auto">
          <a:xfrm>
            <a:off x="26991" y="6524625"/>
            <a:ext cx="2697689" cy="317534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32" tIns="45665" rIns="91332" bIns="45665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zh-TW" altLang="en-US" sz="1400" b="1" dirty="0" smtClean="0">
                <a:solidFill>
                  <a:srgbClr val="663300"/>
                </a:solidFill>
                <a:ea typeface="標楷體" pitchFamily="65" charset="-120"/>
              </a:rPr>
              <a:t>行政院原子能委員會核能研究所</a:t>
            </a:r>
          </a:p>
        </p:txBody>
      </p:sp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590551" y="188917"/>
            <a:ext cx="8229600" cy="593725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AF845E-C144-41C7-A55D-2C16EC74593C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2177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/>
          <p:cNvSpPr txBox="1">
            <a:spLocks noChangeArrowheads="1"/>
          </p:cNvSpPr>
          <p:nvPr userDrawn="1"/>
        </p:nvSpPr>
        <p:spPr bwMode="auto">
          <a:xfrm>
            <a:off x="26991" y="6524625"/>
            <a:ext cx="2697689" cy="317534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32" tIns="45665" rIns="91332" bIns="45665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zh-TW" altLang="en-US" sz="1400" b="1" dirty="0" smtClean="0">
                <a:solidFill>
                  <a:srgbClr val="663300"/>
                </a:solidFill>
                <a:ea typeface="標楷體" pitchFamily="65" charset="-120"/>
              </a:rPr>
              <a:t>行政院原子能委員會核能研究所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39838" y="188913"/>
            <a:ext cx="7077075" cy="9366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590551" y="1341450"/>
            <a:ext cx="8229600" cy="4784725"/>
          </a:xfrm>
        </p:spPr>
        <p:txBody>
          <a:bodyPr/>
          <a:lstStyle/>
          <a:p>
            <a:pPr lvl="0"/>
            <a:endParaRPr lang="zh-TW" alt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820F7C-DAB8-4C6B-B0CD-7B185B41E436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3890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0"/>
          <p:cNvSpPr txBox="1">
            <a:spLocks noChangeArrowheads="1"/>
          </p:cNvSpPr>
          <p:nvPr userDrawn="1"/>
        </p:nvSpPr>
        <p:spPr bwMode="auto">
          <a:xfrm>
            <a:off x="26991" y="6524625"/>
            <a:ext cx="2697689" cy="317534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32" tIns="45665" rIns="91332" bIns="45665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zh-TW" altLang="en-US" sz="1400" b="1" dirty="0" smtClean="0">
                <a:solidFill>
                  <a:srgbClr val="663300"/>
                </a:solidFill>
                <a:ea typeface="標楷體" pitchFamily="65" charset="-120"/>
              </a:rPr>
              <a:t>行政院原子能委員會核能研究所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39838" y="188913"/>
            <a:ext cx="7077075" cy="9366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590550" y="1341450"/>
            <a:ext cx="4038600" cy="47847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781550" y="1341450"/>
            <a:ext cx="4038600" cy="47847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045AFF-D75D-40CC-A7CB-D401E0A6D7F0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6688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0158" y="188622"/>
            <a:ext cx="7078015" cy="937341"/>
          </a:xfrm>
        </p:spPr>
        <p:txBody>
          <a:bodyPr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90880" y="1341939"/>
            <a:ext cx="4047161" cy="4784618"/>
          </a:xfrm>
        </p:spPr>
        <p:txBody>
          <a:bodyPr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71508" y="1341939"/>
            <a:ext cx="4048552" cy="2322476"/>
          </a:xfrm>
        </p:spPr>
        <p:txBody>
          <a:bodyPr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71508" y="3802641"/>
            <a:ext cx="4048552" cy="2323916"/>
          </a:xfrm>
        </p:spPr>
        <p:txBody>
          <a:bodyPr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8DD2A2-53C5-4721-AFBE-B320501C51BC}" type="datetime1">
              <a:rPr lang="zh-TW" altLang="en-US"/>
              <a:pPr>
                <a:defRPr/>
              </a:pPr>
              <a:t>2020/11/24</a:t>
            </a:fld>
            <a:endParaRPr lang="en-US" altLang="zh-TW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AC56D6-9B96-4D0A-87F2-97D7B4A442A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333593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0BFCE-FF26-4E4E-996B-3AC269A8BCE9}" type="slidenum">
              <a:rPr lang="en-US" altLang="zh-TW" smtClean="0">
                <a:solidFill>
                  <a:srgbClr val="000000"/>
                </a:solidFill>
                <a:ea typeface="新細明體" charset="-120"/>
              </a:rPr>
              <a:pPr/>
              <a:t>‹#›</a:t>
            </a:fld>
            <a:endParaRPr lang="en-US" altLang="zh-TW" smtClean="0">
              <a:solidFill>
                <a:srgbClr val="000000"/>
              </a:solidFill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9424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/>
          <p:cNvSpPr txBox="1">
            <a:spLocks noChangeArrowheads="1"/>
          </p:cNvSpPr>
          <p:nvPr userDrawn="1"/>
        </p:nvSpPr>
        <p:spPr bwMode="auto">
          <a:xfrm>
            <a:off x="26991" y="6524625"/>
            <a:ext cx="2697689" cy="317534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32" tIns="45665" rIns="91332" bIns="45665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zh-TW" altLang="en-US" sz="1400" b="1" dirty="0" smtClean="0">
                <a:solidFill>
                  <a:srgbClr val="663300"/>
                </a:solidFill>
                <a:ea typeface="標楷體" pitchFamily="65" charset="-120"/>
              </a:rPr>
              <a:t>行政院原子能委員會核能研究所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811606-8211-4462-BBDB-7E043AF069CD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707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/>
          <p:cNvSpPr txBox="1">
            <a:spLocks noChangeArrowheads="1"/>
          </p:cNvSpPr>
          <p:nvPr userDrawn="1"/>
        </p:nvSpPr>
        <p:spPr bwMode="auto">
          <a:xfrm>
            <a:off x="26991" y="6524625"/>
            <a:ext cx="2697689" cy="317534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32" tIns="45665" rIns="91332" bIns="45665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zh-TW" altLang="en-US" sz="1400" b="1" dirty="0" smtClean="0">
                <a:solidFill>
                  <a:srgbClr val="663300"/>
                </a:solidFill>
                <a:ea typeface="標楷體" pitchFamily="65" charset="-120"/>
              </a:rPr>
              <a:t>行政院原子能委員會核能研究所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1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651" indent="0">
              <a:buNone/>
              <a:defRPr sz="1800"/>
            </a:lvl2pPr>
            <a:lvl3pPr marL="913305" indent="0">
              <a:buNone/>
              <a:defRPr sz="1600"/>
            </a:lvl3pPr>
            <a:lvl4pPr marL="1369956" indent="0">
              <a:buNone/>
              <a:defRPr sz="1400"/>
            </a:lvl4pPr>
            <a:lvl5pPr marL="1826606" indent="0">
              <a:buNone/>
              <a:defRPr sz="1400"/>
            </a:lvl5pPr>
            <a:lvl6pPr marL="2283260" indent="0">
              <a:buNone/>
              <a:defRPr sz="1400"/>
            </a:lvl6pPr>
            <a:lvl7pPr marL="2739912" indent="0">
              <a:buNone/>
              <a:defRPr sz="1400"/>
            </a:lvl7pPr>
            <a:lvl8pPr marL="3196560" indent="0">
              <a:buNone/>
              <a:defRPr sz="1400"/>
            </a:lvl8pPr>
            <a:lvl9pPr marL="3653212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27BCDC-FF0F-4563-8C4F-0FFEF8A19E22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910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0"/>
          <p:cNvSpPr txBox="1">
            <a:spLocks noChangeArrowheads="1"/>
          </p:cNvSpPr>
          <p:nvPr userDrawn="1"/>
        </p:nvSpPr>
        <p:spPr bwMode="auto">
          <a:xfrm>
            <a:off x="26991" y="6524625"/>
            <a:ext cx="2697689" cy="317534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32" tIns="45665" rIns="91332" bIns="45665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zh-TW" altLang="en-US" sz="1400" b="1" dirty="0" smtClean="0">
                <a:solidFill>
                  <a:srgbClr val="663300"/>
                </a:solidFill>
                <a:ea typeface="標楷體" pitchFamily="65" charset="-120"/>
              </a:rPr>
              <a:t>行政院原子能委員會核能研究所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590550" y="1341450"/>
            <a:ext cx="4038600" cy="4784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781550" y="1341450"/>
            <a:ext cx="4038600" cy="4784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275059-CD14-4F3F-989F-5F012DA5F855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9862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0"/>
          <p:cNvSpPr txBox="1">
            <a:spLocks noChangeArrowheads="1"/>
          </p:cNvSpPr>
          <p:nvPr userDrawn="1"/>
        </p:nvSpPr>
        <p:spPr bwMode="auto">
          <a:xfrm>
            <a:off x="26991" y="6524625"/>
            <a:ext cx="2697689" cy="317534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32" tIns="45665" rIns="91332" bIns="45665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zh-TW" altLang="en-US" sz="1400" b="1" dirty="0" smtClean="0">
                <a:solidFill>
                  <a:srgbClr val="663300"/>
                </a:solidFill>
                <a:ea typeface="標楷體" pitchFamily="65" charset="-120"/>
              </a:rPr>
              <a:t>行政院原子能委員會核能研究所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4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51" indent="0">
              <a:buNone/>
              <a:defRPr sz="2000" b="1"/>
            </a:lvl2pPr>
            <a:lvl3pPr marL="913305" indent="0">
              <a:buNone/>
              <a:defRPr sz="1800" b="1"/>
            </a:lvl3pPr>
            <a:lvl4pPr marL="1369956" indent="0">
              <a:buNone/>
              <a:defRPr sz="1600" b="1"/>
            </a:lvl4pPr>
            <a:lvl5pPr marL="1826606" indent="0">
              <a:buNone/>
              <a:defRPr sz="1600" b="1"/>
            </a:lvl5pPr>
            <a:lvl6pPr marL="2283260" indent="0">
              <a:buNone/>
              <a:defRPr sz="1600" b="1"/>
            </a:lvl6pPr>
            <a:lvl7pPr marL="2739912" indent="0">
              <a:buNone/>
              <a:defRPr sz="1600" b="1"/>
            </a:lvl7pPr>
            <a:lvl8pPr marL="3196560" indent="0">
              <a:buNone/>
              <a:defRPr sz="1600" b="1"/>
            </a:lvl8pPr>
            <a:lvl9pPr marL="3653212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51" indent="0">
              <a:buNone/>
              <a:defRPr sz="2000" b="1"/>
            </a:lvl2pPr>
            <a:lvl3pPr marL="913305" indent="0">
              <a:buNone/>
              <a:defRPr sz="1800" b="1"/>
            </a:lvl3pPr>
            <a:lvl4pPr marL="1369956" indent="0">
              <a:buNone/>
              <a:defRPr sz="1600" b="1"/>
            </a:lvl4pPr>
            <a:lvl5pPr marL="1826606" indent="0">
              <a:buNone/>
              <a:defRPr sz="1600" b="1"/>
            </a:lvl5pPr>
            <a:lvl6pPr marL="2283260" indent="0">
              <a:buNone/>
              <a:defRPr sz="1600" b="1"/>
            </a:lvl6pPr>
            <a:lvl7pPr marL="2739912" indent="0">
              <a:buNone/>
              <a:defRPr sz="1600" b="1"/>
            </a:lvl7pPr>
            <a:lvl8pPr marL="3196560" indent="0">
              <a:buNone/>
              <a:defRPr sz="1600" b="1"/>
            </a:lvl8pPr>
            <a:lvl9pPr marL="3653212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CE7962-F6DC-410E-941E-DB969F0965AD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2962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0"/>
          <p:cNvSpPr txBox="1">
            <a:spLocks noChangeArrowheads="1"/>
          </p:cNvSpPr>
          <p:nvPr userDrawn="1"/>
        </p:nvSpPr>
        <p:spPr bwMode="auto">
          <a:xfrm>
            <a:off x="26991" y="6524625"/>
            <a:ext cx="2697689" cy="317534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32" tIns="45665" rIns="91332" bIns="45665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zh-TW" altLang="en-US" sz="1400" b="1" dirty="0" smtClean="0">
                <a:solidFill>
                  <a:srgbClr val="663300"/>
                </a:solidFill>
                <a:ea typeface="標楷體" pitchFamily="65" charset="-120"/>
              </a:rPr>
              <a:t>行政院原子能委員會核能研究所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CFEBF5-DF16-4403-8E20-54C79DC5B467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320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/>
          <p:cNvSpPr txBox="1">
            <a:spLocks noChangeArrowheads="1"/>
          </p:cNvSpPr>
          <p:nvPr userDrawn="1"/>
        </p:nvSpPr>
        <p:spPr bwMode="auto">
          <a:xfrm>
            <a:off x="26991" y="6524625"/>
            <a:ext cx="2697689" cy="317534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32" tIns="45665" rIns="91332" bIns="45665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zh-TW" altLang="en-US" sz="1400" b="1" dirty="0" smtClean="0">
                <a:solidFill>
                  <a:srgbClr val="663300"/>
                </a:solidFill>
                <a:ea typeface="標楷體" pitchFamily="65" charset="-120"/>
              </a:rPr>
              <a:t>行政院原子能委員會核能研究所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77C596-AF85-42B9-BABA-E7C1AE42977D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3318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0"/>
          <p:cNvSpPr txBox="1">
            <a:spLocks noChangeArrowheads="1"/>
          </p:cNvSpPr>
          <p:nvPr userDrawn="1"/>
        </p:nvSpPr>
        <p:spPr bwMode="auto">
          <a:xfrm>
            <a:off x="26991" y="6524625"/>
            <a:ext cx="2697689" cy="317534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32" tIns="45665" rIns="91332" bIns="45665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zh-TW" altLang="en-US" sz="1400" b="1" dirty="0" smtClean="0">
                <a:solidFill>
                  <a:srgbClr val="663300"/>
                </a:solidFill>
                <a:ea typeface="標楷體" pitchFamily="65" charset="-120"/>
              </a:rPr>
              <a:t>行政院原子能委員會核能研究所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1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12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651" indent="0">
              <a:buNone/>
              <a:defRPr sz="1200"/>
            </a:lvl2pPr>
            <a:lvl3pPr marL="913305" indent="0">
              <a:buNone/>
              <a:defRPr sz="1000"/>
            </a:lvl3pPr>
            <a:lvl4pPr marL="1369956" indent="0">
              <a:buNone/>
              <a:defRPr sz="900"/>
            </a:lvl4pPr>
            <a:lvl5pPr marL="1826606" indent="0">
              <a:buNone/>
              <a:defRPr sz="900"/>
            </a:lvl5pPr>
            <a:lvl6pPr marL="2283260" indent="0">
              <a:buNone/>
              <a:defRPr sz="900"/>
            </a:lvl6pPr>
            <a:lvl7pPr marL="2739912" indent="0">
              <a:buNone/>
              <a:defRPr sz="900"/>
            </a:lvl7pPr>
            <a:lvl8pPr marL="3196560" indent="0">
              <a:buNone/>
              <a:defRPr sz="900"/>
            </a:lvl8pPr>
            <a:lvl9pPr marL="3653212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E1C136-F64D-4210-93DA-C1AFD788B705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517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0"/>
          <p:cNvSpPr txBox="1">
            <a:spLocks noChangeArrowheads="1"/>
          </p:cNvSpPr>
          <p:nvPr userDrawn="1"/>
        </p:nvSpPr>
        <p:spPr bwMode="auto">
          <a:xfrm>
            <a:off x="26991" y="6524625"/>
            <a:ext cx="2697689" cy="317534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32" tIns="45665" rIns="91332" bIns="45665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zh-TW" altLang="en-US" sz="1400" b="1" dirty="0" smtClean="0">
                <a:solidFill>
                  <a:srgbClr val="663300"/>
                </a:solidFill>
                <a:ea typeface="標楷體" pitchFamily="65" charset="-120"/>
              </a:rPr>
              <a:t>行政院原子能委員會核能研究所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91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91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651" indent="0">
              <a:buNone/>
              <a:defRPr sz="2800"/>
            </a:lvl2pPr>
            <a:lvl3pPr marL="913305" indent="0">
              <a:buNone/>
              <a:defRPr sz="2400"/>
            </a:lvl3pPr>
            <a:lvl4pPr marL="1369956" indent="0">
              <a:buNone/>
              <a:defRPr sz="2000"/>
            </a:lvl4pPr>
            <a:lvl5pPr marL="1826606" indent="0">
              <a:buNone/>
              <a:defRPr sz="2000"/>
            </a:lvl5pPr>
            <a:lvl6pPr marL="2283260" indent="0">
              <a:buNone/>
              <a:defRPr sz="2000"/>
            </a:lvl6pPr>
            <a:lvl7pPr marL="2739912" indent="0">
              <a:buNone/>
              <a:defRPr sz="2000"/>
            </a:lvl7pPr>
            <a:lvl8pPr marL="3196560" indent="0">
              <a:buNone/>
              <a:defRPr sz="2000"/>
            </a:lvl8pPr>
            <a:lvl9pPr marL="3653212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9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651" indent="0">
              <a:buNone/>
              <a:defRPr sz="1200"/>
            </a:lvl2pPr>
            <a:lvl3pPr marL="913305" indent="0">
              <a:buNone/>
              <a:defRPr sz="1000"/>
            </a:lvl3pPr>
            <a:lvl4pPr marL="1369956" indent="0">
              <a:buNone/>
              <a:defRPr sz="900"/>
            </a:lvl4pPr>
            <a:lvl5pPr marL="1826606" indent="0">
              <a:buNone/>
              <a:defRPr sz="900"/>
            </a:lvl5pPr>
            <a:lvl6pPr marL="2283260" indent="0">
              <a:buNone/>
              <a:defRPr sz="900"/>
            </a:lvl6pPr>
            <a:lvl7pPr marL="2739912" indent="0">
              <a:buNone/>
              <a:defRPr sz="900"/>
            </a:lvl7pPr>
            <a:lvl8pPr marL="3196560" indent="0">
              <a:buNone/>
              <a:defRPr sz="900"/>
            </a:lvl8pPr>
            <a:lvl9pPr marL="3653212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257845-B391-45BC-80B9-E97099BBECFB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5387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39838" y="188913"/>
            <a:ext cx="7077075" cy="93662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50" tIns="45674" rIns="91350" bIns="4567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0551" y="1341448"/>
            <a:ext cx="8229600" cy="478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50" tIns="45674" rIns="91350" bIns="456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50" tIns="45674" rIns="91350" bIns="4567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4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50" tIns="45674" rIns="91350" bIns="4567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59563" y="6453188"/>
            <a:ext cx="2133600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50" tIns="45674" rIns="91350" bIns="4567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4EF0BFCE-FF26-4E4E-996B-3AC269A8BCE9}" type="slidenum">
              <a:rPr lang="en-US" altLang="zh-TW" smtClean="0">
                <a:solidFill>
                  <a:srgbClr val="000000"/>
                </a:solidFill>
                <a:ea typeface="新細明體" charset="-120"/>
              </a:rPr>
              <a:pPr/>
              <a:t>‹#›</a:t>
            </a:fld>
            <a:endParaRPr lang="en-US" altLang="zh-TW" smtClean="0">
              <a:solidFill>
                <a:srgbClr val="000000"/>
              </a:solidFill>
              <a:ea typeface="新細明體" charset="-120"/>
            </a:endParaRP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107960" y="1125538"/>
            <a:ext cx="8964613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50" tIns="45674" rIns="91350" bIns="45674"/>
          <a:lstStyle/>
          <a:p>
            <a:pPr eaLnBrk="0" hangingPunct="0"/>
            <a:endParaRPr lang="zh-TW" altLang="en-US" sz="1600" smtClean="0">
              <a:solidFill>
                <a:srgbClr val="000000"/>
              </a:solidFill>
              <a:ea typeface="新細明體" charset="-120"/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107960" y="6308725"/>
            <a:ext cx="8964613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50" tIns="45674" rIns="91350" bIns="45674"/>
          <a:lstStyle/>
          <a:p>
            <a:pPr eaLnBrk="0" hangingPunct="0"/>
            <a:endParaRPr lang="zh-TW" altLang="en-US" sz="1600" smtClean="0">
              <a:solidFill>
                <a:srgbClr val="000000"/>
              </a:solidFill>
              <a:ea typeface="新細明體" charset="-120"/>
            </a:endParaRPr>
          </a:p>
        </p:txBody>
      </p:sp>
      <p:pic>
        <p:nvPicPr>
          <p:cNvPr id="1033" name="圖片 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74635"/>
            <a:ext cx="795338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4629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6633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663300"/>
          </a:solidFill>
          <a:latin typeface="Arial" charset="0"/>
          <a:ea typeface="標楷體" pitchFamily="65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663300"/>
          </a:solidFill>
          <a:latin typeface="Arial" charset="0"/>
          <a:ea typeface="標楷體" pitchFamily="65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663300"/>
          </a:solidFill>
          <a:latin typeface="Arial" charset="0"/>
          <a:ea typeface="標楷體" pitchFamily="65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663300"/>
          </a:solidFill>
          <a:latin typeface="Arial" charset="0"/>
          <a:ea typeface="標楷體" pitchFamily="65" charset="-120"/>
        </a:defRPr>
      </a:lvl5pPr>
      <a:lvl6pPr marL="456743" algn="ctr" rtl="0" fontAlgn="base">
        <a:spcBef>
          <a:spcPct val="0"/>
        </a:spcBef>
        <a:spcAft>
          <a:spcPct val="0"/>
        </a:spcAft>
        <a:defRPr kumimoji="1" sz="3600" b="1">
          <a:solidFill>
            <a:srgbClr val="006666"/>
          </a:solidFill>
          <a:latin typeface="Arial" charset="0"/>
          <a:ea typeface="標楷體" pitchFamily="65" charset="-120"/>
        </a:defRPr>
      </a:lvl6pPr>
      <a:lvl7pPr marL="913487" algn="ctr" rtl="0" fontAlgn="base">
        <a:spcBef>
          <a:spcPct val="0"/>
        </a:spcBef>
        <a:spcAft>
          <a:spcPct val="0"/>
        </a:spcAft>
        <a:defRPr kumimoji="1" sz="3600" b="1">
          <a:solidFill>
            <a:srgbClr val="006666"/>
          </a:solidFill>
          <a:latin typeface="Arial" charset="0"/>
          <a:ea typeface="標楷體" pitchFamily="65" charset="-120"/>
        </a:defRPr>
      </a:lvl7pPr>
      <a:lvl8pPr marL="1370230" algn="ctr" rtl="0" fontAlgn="base">
        <a:spcBef>
          <a:spcPct val="0"/>
        </a:spcBef>
        <a:spcAft>
          <a:spcPct val="0"/>
        </a:spcAft>
        <a:defRPr kumimoji="1" sz="3600" b="1">
          <a:solidFill>
            <a:srgbClr val="006666"/>
          </a:solidFill>
          <a:latin typeface="Arial" charset="0"/>
          <a:ea typeface="標楷體" pitchFamily="65" charset="-120"/>
        </a:defRPr>
      </a:lvl8pPr>
      <a:lvl9pPr marL="1826971" algn="ctr" rtl="0" fontAlgn="base">
        <a:spcBef>
          <a:spcPct val="0"/>
        </a:spcBef>
        <a:spcAft>
          <a:spcPct val="0"/>
        </a:spcAft>
        <a:defRPr kumimoji="1" sz="3600" b="1">
          <a:solidFill>
            <a:srgbClr val="006666"/>
          </a:solidFill>
          <a:latin typeface="Arial" charset="0"/>
          <a:ea typeface="標楷體" pitchFamily="65" charset="-120"/>
        </a:defRPr>
      </a:lvl9pPr>
    </p:titleStyle>
    <p:bodyStyle>
      <a:lvl1pPr marL="342558" indent="-342558" algn="l" rtl="0" eaLnBrk="0" fontAlgn="base" hangingPunct="0">
        <a:spcBef>
          <a:spcPct val="20000"/>
        </a:spcBef>
        <a:spcAft>
          <a:spcPct val="0"/>
        </a:spcAft>
        <a:buChar char="•"/>
        <a:defRPr kumimoji="1"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208" indent="-285465" algn="l" rtl="0" eaLnBrk="0" fontAlgn="base" hangingPunct="0">
        <a:spcBef>
          <a:spcPct val="20000"/>
        </a:spcBef>
        <a:spcAft>
          <a:spcPct val="0"/>
        </a:spcAft>
        <a:buChar char="–"/>
        <a:defRPr kumimoji="1" sz="2400">
          <a:solidFill>
            <a:schemeClr val="tx1"/>
          </a:solidFill>
          <a:latin typeface="+mn-lt"/>
          <a:ea typeface="+mn-ea"/>
        </a:defRPr>
      </a:lvl2pPr>
      <a:lvl3pPr marL="1141860" indent="-228371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3pPr>
      <a:lvl4pPr marL="1598600" indent="-228371" algn="l" rtl="0" eaLnBrk="0" fontAlgn="base" hangingPunct="0">
        <a:spcBef>
          <a:spcPct val="20000"/>
        </a:spcBef>
        <a:spcAft>
          <a:spcPct val="0"/>
        </a:spcAft>
        <a:buChar char="–"/>
        <a:defRPr kumimoji="1">
          <a:solidFill>
            <a:schemeClr val="tx1"/>
          </a:solidFill>
          <a:latin typeface="+mn-lt"/>
          <a:ea typeface="+mn-ea"/>
        </a:defRPr>
      </a:lvl4pPr>
      <a:lvl5pPr marL="2055343" indent="-228371" algn="l" rtl="0" eaLnBrk="0" fontAlgn="base" hangingPunct="0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5pPr>
      <a:lvl6pPr marL="2512087" indent="-228371" algn="l" rtl="0" fontAlgn="base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6pPr>
      <a:lvl7pPr marL="2968830" indent="-228371" algn="l" rtl="0" fontAlgn="base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7pPr>
      <a:lvl8pPr marL="3425571" indent="-228371" algn="l" rtl="0" fontAlgn="base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8pPr>
      <a:lvl9pPr marL="3882316" indent="-228371" algn="l" rtl="0" fontAlgn="base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34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43" algn="l" defTabSz="9134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87" algn="l" defTabSz="9134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230" algn="l" defTabSz="9134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971" algn="l" defTabSz="9134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716" algn="l" defTabSz="9134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460" algn="l" defTabSz="9134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200" algn="l" defTabSz="9134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943" algn="l" defTabSz="9134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image" Target="../media/image11.png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4" name="Text Box 16"/>
          <p:cNvSpPr txBox="1">
            <a:spLocks noChangeArrowheads="1"/>
          </p:cNvSpPr>
          <p:nvPr/>
        </p:nvSpPr>
        <p:spPr bwMode="auto">
          <a:xfrm>
            <a:off x="1187624" y="5351508"/>
            <a:ext cx="7086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 sz="2800" dirty="0" smtClean="0">
                <a:ea typeface="標楷體" pitchFamily="65" charset="-120"/>
              </a:rPr>
              <a:t>中華民國</a:t>
            </a:r>
            <a:r>
              <a:rPr lang="en-US" altLang="zh-TW" sz="2800" dirty="0" smtClean="0">
                <a:ea typeface="標楷體" pitchFamily="65" charset="-120"/>
              </a:rPr>
              <a:t>109</a:t>
            </a:r>
            <a:r>
              <a:rPr lang="zh-TW" altLang="en-US" sz="2800" dirty="0" smtClean="0">
                <a:ea typeface="標楷體" pitchFamily="65" charset="-120"/>
              </a:rPr>
              <a:t>年</a:t>
            </a:r>
            <a:r>
              <a:rPr lang="en-US" altLang="zh-TW" sz="2800" dirty="0" smtClean="0">
                <a:ea typeface="標楷體" pitchFamily="65" charset="-120"/>
              </a:rPr>
              <a:t>11</a:t>
            </a:r>
            <a:r>
              <a:rPr lang="zh-TW" altLang="en-US" sz="2800" dirty="0" smtClean="0">
                <a:ea typeface="標楷體" pitchFamily="65" charset="-120"/>
              </a:rPr>
              <a:t>月</a:t>
            </a:r>
            <a:r>
              <a:rPr lang="en-US" altLang="zh-TW" sz="2800" smtClean="0">
                <a:ea typeface="標楷體" pitchFamily="65" charset="-120"/>
              </a:rPr>
              <a:t>25</a:t>
            </a:r>
            <a:r>
              <a:rPr lang="zh-TW" altLang="en-US" sz="2800" smtClean="0">
                <a:ea typeface="標楷體" pitchFamily="65" charset="-120"/>
              </a:rPr>
              <a:t>日</a:t>
            </a:r>
            <a:endParaRPr lang="zh-TW" altLang="en-US" sz="2800" dirty="0">
              <a:ea typeface="標楷體" pitchFamily="65" charset="-120"/>
            </a:endParaRPr>
          </a:p>
        </p:txBody>
      </p:sp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1979712" y="4581128"/>
            <a:ext cx="5184576" cy="584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50" tIns="45675" rIns="91350" bIns="45675">
            <a:spAutoFit/>
          </a:bodyPr>
          <a:lstStyle>
            <a:lvl1pPr defTabSz="982663" eaLnBrk="0" hangingPunct="0">
              <a:spcBef>
                <a:spcPct val="20000"/>
              </a:spcBef>
              <a:buChar char="•"/>
              <a:defRPr kumimoji="1" sz="30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1pPr>
            <a:lvl2pPr marL="742950" indent="-285750" defTabSz="982663" eaLnBrk="0" hangingPunct="0">
              <a:spcBef>
                <a:spcPct val="20000"/>
              </a:spcBef>
              <a:buChar char="–"/>
              <a:defRPr kumimoji="1" sz="26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 defTabSz="982663" eaLnBrk="0" hangingPunct="0">
              <a:spcBef>
                <a:spcPct val="20000"/>
              </a:spcBef>
              <a:buChar char="•"/>
              <a:defRPr kumimoji="1" sz="21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 defTabSz="982663" eaLnBrk="0" hangingPunct="0">
              <a:spcBef>
                <a:spcPct val="20000"/>
              </a:spcBef>
              <a:buChar char="–"/>
              <a:defRPr kumimoji="1" sz="19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 defTabSz="982663" eaLnBrk="0" hangingPunct="0">
              <a:spcBef>
                <a:spcPct val="20000"/>
              </a:spcBef>
              <a:buChar char="»"/>
              <a:defRPr kumimoji="1" sz="17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defTabSz="9826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7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defTabSz="9826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7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defTabSz="9826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7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defTabSz="9826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7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None/>
            </a:pPr>
            <a:r>
              <a:rPr lang="zh-TW" altLang="en-US" sz="3200" dirty="0">
                <a:solidFill>
                  <a:schemeClr val="accent2"/>
                </a:solidFill>
                <a:latin typeface="+mn-ea"/>
                <a:ea typeface="+mn-ea"/>
              </a:rPr>
              <a:t>報告人</a:t>
            </a:r>
            <a:r>
              <a:rPr lang="en-US" altLang="zh-TW" sz="3200" dirty="0" smtClean="0">
                <a:solidFill>
                  <a:schemeClr val="accent2"/>
                </a:solidFill>
                <a:latin typeface="+mn-ea"/>
                <a:ea typeface="+mn-ea"/>
              </a:rPr>
              <a:t>:</a:t>
            </a:r>
            <a:r>
              <a:rPr lang="zh-TW" altLang="en-US" sz="3200" dirty="0" smtClean="0">
                <a:solidFill>
                  <a:schemeClr val="accent2"/>
                </a:solidFill>
                <a:latin typeface="+mn-ea"/>
                <a:ea typeface="+mn-ea"/>
              </a:rPr>
              <a:t>邱惠雯</a:t>
            </a:r>
            <a:endParaRPr lang="en-US" altLang="zh-TW" sz="3200" dirty="0" smtClean="0">
              <a:solidFill>
                <a:schemeClr val="accent2"/>
              </a:solidFill>
              <a:latin typeface="+mn-ea"/>
              <a:ea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709678" y="1700808"/>
            <a:ext cx="5724644" cy="216982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1">
                    <a:lumMod val="95000"/>
                    <a:lumOff val="5000"/>
                    <a:alpha val="86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ea typeface="標楷體" pitchFamily="65" charset="-120"/>
              </a:rPr>
              <a:t>新進人員講習</a:t>
            </a:r>
          </a:p>
          <a:p>
            <a:pPr algn="ctr">
              <a:lnSpc>
                <a:spcPct val="150000"/>
              </a:lnSpc>
            </a:pPr>
            <a:r>
              <a:rPr lang="zh-TW" alt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1">
                    <a:lumMod val="95000"/>
                    <a:lumOff val="5000"/>
                    <a:alpha val="86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ea typeface="標楷體" pitchFamily="65" charset="-120"/>
              </a:rPr>
              <a:t>主計</a:t>
            </a:r>
            <a:r>
              <a:rPr lang="zh-TW" altLang="en-US" sz="54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1">
                    <a:lumMod val="95000"/>
                    <a:lumOff val="5000"/>
                    <a:alpha val="86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ea typeface="標楷體" pitchFamily="65" charset="-120"/>
              </a:rPr>
              <a:t>業務宣導</a:t>
            </a:r>
            <a:r>
              <a:rPr lang="zh-TW" alt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1">
                    <a:lumMod val="95000"/>
                    <a:lumOff val="5000"/>
                    <a:alpha val="86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ea typeface="標楷體" pitchFamily="65" charset="-120"/>
              </a:rPr>
              <a:t>簡報</a:t>
            </a:r>
            <a:endParaRPr lang="zh-TW" alt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tx1">
                  <a:lumMod val="95000"/>
                  <a:lumOff val="5000"/>
                  <a:alpha val="86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1560" y="1340768"/>
            <a:ext cx="8229600" cy="4784725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en-US" altLang="zh-TW" sz="2800" dirty="0" smtClean="0">
                <a:ea typeface="標楷體" pitchFamily="65" charset="-120"/>
              </a:rPr>
              <a:t>3.</a:t>
            </a:r>
            <a:r>
              <a:rPr lang="zh-TW" altLang="en-US" sz="2800" dirty="0" smtClean="0">
                <a:ea typeface="標楷體" pitchFamily="65" charset="-120"/>
              </a:rPr>
              <a:t>原則</a:t>
            </a:r>
            <a:r>
              <a:rPr lang="en-US" altLang="zh-TW" sz="2800" dirty="0" smtClean="0">
                <a:ea typeface="標楷體" pitchFamily="65" charset="-120"/>
              </a:rPr>
              <a:t>:</a:t>
            </a:r>
          </a:p>
          <a:p>
            <a:pPr>
              <a:spcAft>
                <a:spcPts val="1200"/>
              </a:spcAft>
              <a:buFont typeface="Wingdings" pitchFamily="2" charset="2"/>
              <a:buChar char="Ø"/>
            </a:pPr>
            <a:r>
              <a:rPr lang="zh-TW" altLang="en-US" sz="2600" b="0" dirty="0" smtClean="0">
                <a:ea typeface="標楷體" pitchFamily="65" charset="-120"/>
              </a:rPr>
              <a:t>出差應</a:t>
            </a:r>
            <a:r>
              <a:rPr lang="zh-TW" altLang="en-US" sz="2600" u="sng" dirty="0" smtClean="0">
                <a:latin typeface="標楷體" pitchFamily="65" charset="-120"/>
                <a:ea typeface="標楷體" pitchFamily="65" charset="-120"/>
              </a:rPr>
              <a:t>事先申請核准</a:t>
            </a:r>
            <a:r>
              <a:rPr lang="zh-TW" altLang="en-US" sz="2600" b="0" dirty="0" smtClean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sz="2600" b="0" dirty="0" smtClean="0">
                <a:ea typeface="標楷體" pitchFamily="65" charset="-120"/>
              </a:rPr>
              <a:t>視實際需要</a:t>
            </a:r>
            <a:r>
              <a:rPr lang="zh-TW" altLang="en-US" sz="2600" dirty="0" smtClean="0">
                <a:solidFill>
                  <a:srgbClr val="C00000"/>
                </a:solidFill>
                <a:ea typeface="標楷體" pitchFamily="65" charset="-120"/>
              </a:rPr>
              <a:t>核實指派</a:t>
            </a:r>
            <a:r>
              <a:rPr lang="zh-TW" altLang="en-US" sz="2600" b="0" dirty="0" smtClean="0">
                <a:ea typeface="標楷體" pitchFamily="65" charset="-120"/>
              </a:rPr>
              <a:t>，以日為單位，最少為半日，往返行程，以不超過一日為原則，</a:t>
            </a:r>
            <a:r>
              <a:rPr lang="zh-TW" altLang="en-US" sz="2600" u="sng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若提早結束，應即返所上班</a:t>
            </a:r>
            <a:r>
              <a:rPr lang="zh-TW" altLang="en-US" sz="2600" b="0" dirty="0" smtClean="0">
                <a:ea typeface="標楷體" pitchFamily="65" charset="-120"/>
              </a:rPr>
              <a:t>。</a:t>
            </a:r>
            <a:endParaRPr lang="en-US" altLang="zh-TW" sz="2600" b="0" dirty="0" smtClean="0">
              <a:ea typeface="標楷體" pitchFamily="65" charset="-120"/>
            </a:endParaRPr>
          </a:p>
          <a:p>
            <a:pPr>
              <a:buFont typeface="Wingdings" pitchFamily="2" charset="2"/>
              <a:buChar char="Ø"/>
            </a:pPr>
            <a:r>
              <a:rPr lang="zh-TW" altLang="en-US" sz="2600" b="0" dirty="0" smtClean="0">
                <a:latin typeface="標楷體" pitchFamily="65" charset="-120"/>
                <a:ea typeface="標楷體" pitchFamily="65" charset="-120"/>
              </a:rPr>
              <a:t>出差旅費，應於</a:t>
            </a:r>
            <a:r>
              <a:rPr lang="zh-TW" altLang="en-US" sz="2600" b="0" u="sng" dirty="0" smtClean="0">
                <a:latin typeface="標楷體" pitchFamily="65" charset="-120"/>
                <a:ea typeface="標楷體" pitchFamily="65" charset="-120"/>
              </a:rPr>
              <a:t>出差事畢</a:t>
            </a:r>
            <a:r>
              <a:rPr lang="en-US" altLang="zh-TW" sz="26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15</a:t>
            </a:r>
            <a:r>
              <a:rPr lang="zh-TW" altLang="en-US" sz="26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日</a:t>
            </a:r>
            <a:r>
              <a:rPr lang="zh-TW" altLang="en-US" sz="2600" b="0" dirty="0" smtClean="0">
                <a:latin typeface="標楷體" pitchFamily="65" charset="-120"/>
                <a:ea typeface="標楷體" pitchFamily="65" charset="-120"/>
              </a:rPr>
              <a:t>內填寫出差旅費報告表，連同有關單據一併結報。逾期辦理者請敘明理由。</a:t>
            </a:r>
            <a:endParaRPr lang="en-US" altLang="zh-TW" sz="2600" b="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zh-TW" altLang="en-US" sz="2800" b="1" dirty="0" smtClean="0">
              <a:ea typeface="標楷體" pitchFamily="65" charset="-120"/>
            </a:endParaRPr>
          </a:p>
          <a:p>
            <a:pPr>
              <a:buNone/>
            </a:pPr>
            <a:endParaRPr lang="en-US" altLang="zh-TW" sz="2800" dirty="0" smtClean="0">
              <a:ea typeface="標楷體" pitchFamily="65" charset="-120"/>
            </a:endParaRPr>
          </a:p>
          <a:p>
            <a:pPr>
              <a:buNone/>
            </a:pPr>
            <a:endParaRPr lang="zh-TW" altLang="en-US" dirty="0"/>
          </a:p>
        </p:txBody>
      </p:sp>
      <p:sp>
        <p:nvSpPr>
          <p:cNvPr id="8" name="標題 2"/>
          <p:cNvSpPr txBox="1">
            <a:spLocks/>
          </p:cNvSpPr>
          <p:nvPr/>
        </p:nvSpPr>
        <p:spPr bwMode="auto">
          <a:xfrm>
            <a:off x="1239838" y="188913"/>
            <a:ext cx="7077075" cy="93662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50" tIns="45674" rIns="91350" bIns="45674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5pPr>
            <a:lvl6pPr marL="456743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6pPr>
            <a:lvl7pPr marL="913487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7pPr>
            <a:lvl8pPr marL="1370230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8pPr>
            <a:lvl9pPr marL="1826971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9pPr>
          </a:lstStyle>
          <a:p>
            <a:r>
              <a:rPr lang="zh-TW" altLang="en-US" kern="0" dirty="0" smtClean="0">
                <a:solidFill>
                  <a:srgbClr val="000099"/>
                </a:solidFill>
                <a:ea typeface="標楷體" pitchFamily="65" charset="-120"/>
              </a:rPr>
              <a:t>二、差旅費法規及注意事項</a:t>
            </a: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/>
            </a:r>
            <a:b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</a:b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>-</a:t>
            </a:r>
            <a:r>
              <a:rPr lang="zh-TW" altLang="en-US" kern="0" dirty="0" smtClean="0">
                <a:solidFill>
                  <a:srgbClr val="000099"/>
                </a:solidFill>
                <a:ea typeface="標楷體" pitchFamily="65" charset="-120"/>
              </a:rPr>
              <a:t>國內差旅費</a:t>
            </a: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>(</a:t>
            </a:r>
            <a:r>
              <a:rPr lang="zh-TW" altLang="en-US" kern="0" dirty="0" smtClean="0">
                <a:solidFill>
                  <a:srgbClr val="000099"/>
                </a:solidFill>
                <a:ea typeface="標楷體" pitchFamily="65" charset="-120"/>
              </a:rPr>
              <a:t>續</a:t>
            </a: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>)</a:t>
            </a:r>
            <a:endParaRPr lang="zh-TW" altLang="en-US" kern="0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5800" y="1268760"/>
            <a:ext cx="7990656" cy="4827240"/>
          </a:xfrm>
        </p:spPr>
        <p:txBody>
          <a:bodyPr/>
          <a:lstStyle/>
          <a:p>
            <a:pPr marL="0" indent="0"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  <a:buClr>
                <a:srgbClr val="FF3300"/>
              </a:buClr>
              <a:buNone/>
            </a:pPr>
            <a:r>
              <a:rPr lang="en-US" altLang="zh-TW" b="1" dirty="0" smtClean="0">
                <a:solidFill>
                  <a:schemeClr val="accent6">
                    <a:lumMod val="75000"/>
                  </a:schemeClr>
                </a:solidFill>
                <a:ea typeface="標楷體" pitchFamily="65" charset="-120"/>
              </a:rPr>
              <a:t>4.</a:t>
            </a:r>
            <a:r>
              <a:rPr lang="zh-TW" altLang="en-US" b="1" dirty="0" smtClean="0">
                <a:solidFill>
                  <a:schemeClr val="accent6">
                    <a:lumMod val="75000"/>
                  </a:schemeClr>
                </a:solidFill>
                <a:ea typeface="標楷體" pitchFamily="65" charset="-120"/>
              </a:rPr>
              <a:t>交通費</a:t>
            </a:r>
            <a:r>
              <a:rPr lang="zh-TW" altLang="en-US" b="1" dirty="0" smtClean="0">
                <a:ea typeface="標楷體" pitchFamily="65" charset="-120"/>
              </a:rPr>
              <a:t>報支注意事項</a:t>
            </a:r>
            <a:r>
              <a:rPr lang="en-US" altLang="zh-TW" sz="2800" dirty="0" smtClean="0">
                <a:ea typeface="標楷體" pitchFamily="65" charset="-120"/>
              </a:rPr>
              <a:t>:</a:t>
            </a:r>
          </a:p>
          <a:p>
            <a:pPr>
              <a:spcBef>
                <a:spcPts val="18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altLang="zh-TW" sz="2600" b="0" dirty="0" smtClean="0">
                <a:ea typeface="標楷體" pitchFamily="65" charset="-120"/>
              </a:rPr>
              <a:t> </a:t>
            </a:r>
            <a:r>
              <a:rPr lang="zh-TW" altLang="en-US" sz="2600" dirty="0" smtClean="0">
                <a:ea typeface="標楷體" pitchFamily="65" charset="-120"/>
              </a:rPr>
              <a:t>起迄點</a:t>
            </a:r>
            <a:r>
              <a:rPr lang="en-US" altLang="zh-TW" sz="2600" b="0" dirty="0" smtClean="0">
                <a:latin typeface="標楷體" pitchFamily="65" charset="-120"/>
                <a:ea typeface="標楷體" pitchFamily="65" charset="-120"/>
              </a:rPr>
              <a:t>--</a:t>
            </a:r>
            <a:r>
              <a:rPr lang="zh-TW" altLang="en-US" sz="2600" b="0" dirty="0" smtClean="0">
                <a:latin typeface="標楷體" pitchFamily="65" charset="-120"/>
                <a:ea typeface="標楷體" pitchFamily="65" charset="-120"/>
              </a:rPr>
              <a:t>以</a:t>
            </a:r>
            <a:r>
              <a:rPr lang="zh-TW" altLang="en-US" sz="2600" u="sng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本所</a:t>
            </a:r>
            <a:r>
              <a:rPr lang="zh-TW" altLang="en-US" sz="2600" b="0" dirty="0" smtClean="0">
                <a:latin typeface="標楷體" pitchFamily="65" charset="-120"/>
                <a:ea typeface="標楷體" pitchFamily="65" charset="-120"/>
              </a:rPr>
              <a:t>為起算點，到出差地點止</a:t>
            </a:r>
            <a:r>
              <a:rPr lang="zh-TW" altLang="en-US" sz="2600" b="0" dirty="0" smtClean="0">
                <a:ea typeface="標楷體" pitchFamily="65" charset="-120"/>
              </a:rPr>
              <a:t>。</a:t>
            </a:r>
            <a:r>
              <a:rPr lang="zh-TW" altLang="en-US" sz="2600" b="0" dirty="0" smtClean="0">
                <a:latin typeface="標楷體" pitchFamily="65" charset="-120"/>
                <a:ea typeface="標楷體" pitchFamily="65" charset="-120"/>
              </a:rPr>
              <a:t>但居住地距出差點較近者，以</a:t>
            </a:r>
            <a:r>
              <a:rPr lang="zh-TW" altLang="en-US" sz="2600" u="sng" dirty="0" smtClean="0">
                <a:latin typeface="標楷體" pitchFamily="65" charset="-120"/>
                <a:ea typeface="標楷體" pitchFamily="65" charset="-120"/>
              </a:rPr>
              <a:t>居住地</a:t>
            </a:r>
            <a:r>
              <a:rPr lang="zh-TW" altLang="en-US" sz="2600" b="0" dirty="0" smtClean="0">
                <a:latin typeface="標楷體" pitchFamily="65" charset="-120"/>
                <a:ea typeface="標楷體" pitchFamily="65" charset="-120"/>
              </a:rPr>
              <a:t>起算</a:t>
            </a:r>
            <a:r>
              <a:rPr lang="zh-TW" altLang="en-US" sz="2600" b="0" dirty="0" smtClean="0">
                <a:ea typeface="標楷體" pitchFamily="65" charset="-120"/>
              </a:rPr>
              <a:t>。</a:t>
            </a:r>
            <a:endParaRPr lang="en-US" altLang="zh-TW" sz="2600" b="0" dirty="0">
              <a:ea typeface="標楷體" pitchFamily="65" charset="-120"/>
            </a:endParaRPr>
          </a:p>
          <a:p>
            <a:pPr>
              <a:spcBef>
                <a:spcPts val="18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zh-TW" altLang="en-US" sz="2600" b="0" dirty="0" smtClean="0">
                <a:ea typeface="標楷體" pitchFamily="65" charset="-120"/>
              </a:rPr>
              <a:t> </a:t>
            </a:r>
            <a:r>
              <a:rPr lang="zh-TW" altLang="en-US" sz="2600" dirty="0" smtClean="0">
                <a:ea typeface="標楷體" pitchFamily="65" charset="-120"/>
              </a:rPr>
              <a:t>計算方式</a:t>
            </a:r>
            <a:r>
              <a:rPr lang="en-US" altLang="zh-TW" sz="2600" b="0" dirty="0" smtClean="0">
                <a:ea typeface="標楷體" pitchFamily="65" charset="-120"/>
              </a:rPr>
              <a:t>--</a:t>
            </a:r>
            <a:r>
              <a:rPr lang="zh-TW" altLang="en-US" sz="2600" b="0" dirty="0" smtClean="0">
                <a:ea typeface="標楷體" pitchFamily="65" charset="-120"/>
              </a:rPr>
              <a:t>以</a:t>
            </a:r>
            <a:r>
              <a:rPr lang="zh-TW" altLang="en-US" sz="2600" dirty="0" smtClean="0">
                <a:solidFill>
                  <a:srgbClr val="C00000"/>
                </a:solidFill>
                <a:ea typeface="標楷體" pitchFamily="65" charset="-120"/>
              </a:rPr>
              <a:t>順路、最直接、最節省</a:t>
            </a:r>
            <a:r>
              <a:rPr lang="zh-TW" altLang="en-US" sz="2600" b="0" dirty="0" smtClean="0">
                <a:ea typeface="標楷體" pitchFamily="65" charset="-120"/>
              </a:rPr>
              <a:t>的方式依路段按實報支，並於結報單上註明。</a:t>
            </a:r>
            <a:endParaRPr lang="en-US" altLang="zh-TW" sz="2600" b="0" dirty="0" smtClean="0">
              <a:ea typeface="標楷體" pitchFamily="65" charset="-120"/>
            </a:endParaRPr>
          </a:p>
          <a:p>
            <a:pPr>
              <a:lnSpc>
                <a:spcPct val="90000"/>
              </a:lnSpc>
              <a:spcBef>
                <a:spcPts val="2400"/>
              </a:spcBef>
              <a:spcAft>
                <a:spcPct val="10000"/>
              </a:spcAft>
              <a:buClr>
                <a:srgbClr val="FF3300"/>
              </a:buClr>
              <a:buFont typeface="Wingdings" pitchFamily="2" charset="2"/>
              <a:buNone/>
            </a:pPr>
            <a:r>
              <a:rPr lang="zh-TW" altLang="en-US" sz="2600" b="0" dirty="0" smtClean="0">
                <a:ea typeface="標楷體" pitchFamily="65" charset="-120"/>
              </a:rPr>
              <a:t>    例如</a:t>
            </a:r>
            <a:r>
              <a:rPr lang="en-US" altLang="zh-TW" sz="2600" b="0" dirty="0" smtClean="0">
                <a:ea typeface="標楷體" pitchFamily="65" charset="-120"/>
              </a:rPr>
              <a:t>:</a:t>
            </a:r>
            <a:r>
              <a:rPr lang="zh-TW" altLang="en-US" sz="2600" b="0" dirty="0" smtClean="0">
                <a:ea typeface="標楷體" pitchFamily="65" charset="-120"/>
              </a:rPr>
              <a:t>本所 </a:t>
            </a:r>
            <a:r>
              <a:rPr lang="en-US" altLang="zh-TW" sz="2600" b="0" dirty="0" smtClean="0">
                <a:ea typeface="標楷體" pitchFamily="65" charset="-120"/>
              </a:rPr>
              <a:t>-- </a:t>
            </a:r>
            <a:r>
              <a:rPr lang="zh-TW" altLang="en-US" sz="2600" b="0" dirty="0" smtClean="0">
                <a:ea typeface="標楷體" pitchFamily="65" charset="-120"/>
              </a:rPr>
              <a:t>龍潭 </a:t>
            </a:r>
            <a:r>
              <a:rPr lang="en-US" altLang="zh-TW" sz="2600" b="0" dirty="0" smtClean="0">
                <a:ea typeface="標楷體" pitchFamily="65" charset="-120"/>
              </a:rPr>
              <a:t>--</a:t>
            </a:r>
            <a:r>
              <a:rPr lang="zh-TW" altLang="en-US" sz="2600" b="0" dirty="0" smtClean="0">
                <a:ea typeface="標楷體" pitchFamily="65" charset="-120"/>
              </a:rPr>
              <a:t>台北車站 </a:t>
            </a:r>
            <a:r>
              <a:rPr lang="en-US" altLang="zh-TW" sz="2600" b="0" dirty="0" smtClean="0">
                <a:ea typeface="標楷體" pitchFamily="65" charset="-120"/>
              </a:rPr>
              <a:t>--</a:t>
            </a:r>
            <a:r>
              <a:rPr lang="zh-TW" altLang="en-US" sz="2600" b="0" dirty="0" smtClean="0">
                <a:ea typeface="標楷體" pitchFamily="65" charset="-120"/>
              </a:rPr>
              <a:t>核二廠</a:t>
            </a:r>
            <a:endParaRPr lang="en-US" altLang="zh-TW" sz="2600" b="0" dirty="0" smtClean="0">
              <a:ea typeface="標楷體" pitchFamily="65" charset="-120"/>
            </a:endParaRPr>
          </a:p>
          <a:p>
            <a:pPr marL="1165225" indent="-179388"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  <a:buClr>
                <a:srgbClr val="FF3300"/>
              </a:buClr>
              <a:buNone/>
            </a:pPr>
            <a:r>
              <a:rPr lang="en-US" altLang="zh-TW" sz="2600" b="0" dirty="0" smtClean="0">
                <a:ea typeface="標楷體" pitchFamily="65" charset="-120"/>
              </a:rPr>
              <a:t>(</a:t>
            </a:r>
            <a:r>
              <a:rPr lang="zh-TW" altLang="en-US" sz="2600" b="0" dirty="0" smtClean="0">
                <a:ea typeface="標楷體" pitchFamily="65" charset="-120"/>
              </a:rPr>
              <a:t>本</a:t>
            </a:r>
            <a:r>
              <a:rPr lang="zh-TW" altLang="en-US" sz="2600" b="0" dirty="0">
                <a:ea typeface="標楷體" pitchFamily="65" charset="-120"/>
              </a:rPr>
              <a:t>所 </a:t>
            </a:r>
            <a:r>
              <a:rPr lang="en-US" altLang="zh-TW" sz="2600" b="0" dirty="0">
                <a:ea typeface="標楷體" pitchFamily="65" charset="-120"/>
              </a:rPr>
              <a:t>-- </a:t>
            </a:r>
            <a:r>
              <a:rPr lang="zh-TW" altLang="en-US" sz="2600" b="0" dirty="0">
                <a:ea typeface="標楷體" pitchFamily="65" charset="-120"/>
              </a:rPr>
              <a:t>龍潭</a:t>
            </a:r>
            <a:r>
              <a:rPr lang="en-US" altLang="zh-TW" sz="2600" b="0" dirty="0" smtClean="0">
                <a:ea typeface="標楷體" pitchFamily="65" charset="-120"/>
              </a:rPr>
              <a:t>(</a:t>
            </a:r>
            <a:r>
              <a:rPr lang="zh-TW" altLang="en-US" sz="2600" b="0" dirty="0" smtClean="0">
                <a:ea typeface="標楷體" pitchFamily="65" charset="-120"/>
              </a:rPr>
              <a:t>桃園客運</a:t>
            </a:r>
            <a:r>
              <a:rPr lang="en-US" altLang="zh-TW" sz="2600" b="0" dirty="0" smtClean="0">
                <a:ea typeface="標楷體" pitchFamily="65" charset="-120"/>
              </a:rPr>
              <a:t>)18</a:t>
            </a:r>
            <a:r>
              <a:rPr lang="zh-TW" altLang="en-US" sz="2600" b="0" dirty="0" smtClean="0">
                <a:ea typeface="標楷體" pitchFamily="65" charset="-120"/>
              </a:rPr>
              <a:t>元</a:t>
            </a:r>
            <a:endParaRPr lang="en-US" altLang="zh-TW" sz="2600" b="0" dirty="0" smtClean="0">
              <a:ea typeface="標楷體" pitchFamily="65" charset="-120"/>
            </a:endParaRPr>
          </a:p>
          <a:p>
            <a:pPr marL="1165225" indent="-88900"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  <a:buClr>
                <a:srgbClr val="FF3300"/>
              </a:buClr>
              <a:buNone/>
            </a:pPr>
            <a:r>
              <a:rPr lang="zh-TW" altLang="en-US" sz="2600" b="0" dirty="0" smtClean="0">
                <a:ea typeface="標楷體" pitchFamily="65" charset="-120"/>
              </a:rPr>
              <a:t>龍潭 </a:t>
            </a:r>
            <a:r>
              <a:rPr lang="en-US" altLang="zh-TW" sz="2600" b="0" dirty="0">
                <a:ea typeface="標楷體" pitchFamily="65" charset="-120"/>
              </a:rPr>
              <a:t>--</a:t>
            </a:r>
            <a:r>
              <a:rPr lang="zh-TW" altLang="en-US" sz="2600" b="0" dirty="0">
                <a:ea typeface="標楷體" pitchFamily="65" charset="-120"/>
              </a:rPr>
              <a:t>台北車站 </a:t>
            </a:r>
            <a:r>
              <a:rPr lang="en-US" altLang="zh-TW" sz="2600" b="0" dirty="0" smtClean="0">
                <a:ea typeface="標楷體" pitchFamily="65" charset="-120"/>
              </a:rPr>
              <a:t>(</a:t>
            </a:r>
            <a:r>
              <a:rPr lang="zh-TW" altLang="en-US" sz="2600" b="0" dirty="0" smtClean="0">
                <a:ea typeface="標楷體" pitchFamily="65" charset="-120"/>
              </a:rPr>
              <a:t>國光客運</a:t>
            </a:r>
            <a:r>
              <a:rPr lang="en-US" altLang="zh-TW" sz="2600" b="0" dirty="0" smtClean="0">
                <a:ea typeface="標楷體" pitchFamily="65" charset="-120"/>
              </a:rPr>
              <a:t>)92</a:t>
            </a:r>
            <a:r>
              <a:rPr lang="zh-TW" altLang="en-US" sz="2600" b="0" dirty="0" smtClean="0">
                <a:ea typeface="標楷體" pitchFamily="65" charset="-120"/>
              </a:rPr>
              <a:t>元</a:t>
            </a:r>
            <a:endParaRPr lang="en-US" altLang="zh-TW" sz="2600" b="0" dirty="0" smtClean="0">
              <a:ea typeface="標楷體" pitchFamily="65" charset="-120"/>
            </a:endParaRPr>
          </a:p>
          <a:p>
            <a:pPr marL="1165225" indent="-88900"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  <a:buClr>
                <a:srgbClr val="FF3300"/>
              </a:buClr>
              <a:buNone/>
            </a:pPr>
            <a:r>
              <a:rPr lang="zh-TW" altLang="en-US" sz="2600" b="0" dirty="0" smtClean="0">
                <a:ea typeface="標楷體" pitchFamily="65" charset="-120"/>
              </a:rPr>
              <a:t>台北</a:t>
            </a:r>
            <a:r>
              <a:rPr lang="zh-TW" altLang="en-US" sz="2600" b="0" dirty="0">
                <a:ea typeface="標楷體" pitchFamily="65" charset="-120"/>
              </a:rPr>
              <a:t>車站 </a:t>
            </a:r>
            <a:r>
              <a:rPr lang="en-US" altLang="zh-TW" sz="2600" b="0" dirty="0">
                <a:ea typeface="標楷體" pitchFamily="65" charset="-120"/>
              </a:rPr>
              <a:t>--</a:t>
            </a:r>
            <a:r>
              <a:rPr lang="zh-TW" altLang="en-US" sz="2600" b="0" dirty="0">
                <a:ea typeface="標楷體" pitchFamily="65" charset="-120"/>
              </a:rPr>
              <a:t>核二</a:t>
            </a:r>
            <a:r>
              <a:rPr lang="zh-TW" altLang="en-US" sz="2600" b="0" dirty="0" smtClean="0">
                <a:ea typeface="標楷體" pitchFamily="65" charset="-120"/>
              </a:rPr>
              <a:t>廠</a:t>
            </a:r>
            <a:r>
              <a:rPr lang="en-US" altLang="zh-TW" sz="2600" b="0" dirty="0" smtClean="0">
                <a:ea typeface="標楷體" pitchFamily="65" charset="-120"/>
              </a:rPr>
              <a:t>(</a:t>
            </a:r>
            <a:r>
              <a:rPr lang="zh-TW" altLang="en-US" sz="2600" b="0" dirty="0" smtClean="0">
                <a:ea typeface="標楷體" pitchFamily="65" charset="-120"/>
              </a:rPr>
              <a:t>國光客運</a:t>
            </a:r>
            <a:r>
              <a:rPr lang="en-US" altLang="zh-TW" sz="2600" b="0" dirty="0" smtClean="0">
                <a:ea typeface="標楷體" pitchFamily="65" charset="-120"/>
              </a:rPr>
              <a:t>)117</a:t>
            </a:r>
            <a:r>
              <a:rPr lang="zh-TW" altLang="en-US" sz="2600" b="0" dirty="0" smtClean="0">
                <a:ea typeface="標楷體" pitchFamily="65" charset="-120"/>
              </a:rPr>
              <a:t>元</a:t>
            </a:r>
            <a:r>
              <a:rPr lang="en-US" altLang="zh-TW" sz="2600" b="0" dirty="0" smtClean="0">
                <a:ea typeface="標楷體" pitchFamily="65" charset="-120"/>
              </a:rPr>
              <a:t>)</a:t>
            </a:r>
            <a:r>
              <a:rPr lang="zh-TW" altLang="en-US" sz="2600" b="0" dirty="0" smtClean="0">
                <a:ea typeface="標楷體" pitchFamily="65" charset="-120"/>
              </a:rPr>
              <a:t> </a:t>
            </a:r>
            <a:endParaRPr lang="en-US" altLang="zh-TW" sz="2600" b="0" dirty="0" smtClean="0">
              <a:ea typeface="標楷體" pitchFamily="65" charset="-120"/>
            </a:endParaRPr>
          </a:p>
          <a:p>
            <a:pPr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  <a:buClr>
                <a:srgbClr val="FF3300"/>
              </a:buClr>
              <a:buFont typeface="Wingdings" pitchFamily="2" charset="2"/>
              <a:buNone/>
            </a:pPr>
            <a:endParaRPr lang="en-US" altLang="zh-TW" sz="2400" dirty="0" smtClean="0">
              <a:ea typeface="標楷體" pitchFamily="65" charset="-120"/>
            </a:endParaRPr>
          </a:p>
          <a:p>
            <a:pPr>
              <a:buNone/>
            </a:pPr>
            <a:endParaRPr lang="zh-TW" altLang="en-US" sz="1800" dirty="0"/>
          </a:p>
        </p:txBody>
      </p:sp>
      <p:sp>
        <p:nvSpPr>
          <p:cNvPr id="9" name="標題 2"/>
          <p:cNvSpPr txBox="1">
            <a:spLocks/>
          </p:cNvSpPr>
          <p:nvPr/>
        </p:nvSpPr>
        <p:spPr bwMode="auto">
          <a:xfrm>
            <a:off x="1239838" y="188913"/>
            <a:ext cx="7077075" cy="93662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50" tIns="45674" rIns="91350" bIns="45674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5pPr>
            <a:lvl6pPr marL="456743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6pPr>
            <a:lvl7pPr marL="913487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7pPr>
            <a:lvl8pPr marL="1370230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8pPr>
            <a:lvl9pPr marL="1826971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9pPr>
          </a:lstStyle>
          <a:p>
            <a:r>
              <a:rPr lang="zh-TW" altLang="en-US" kern="0" dirty="0" smtClean="0">
                <a:solidFill>
                  <a:srgbClr val="000099"/>
                </a:solidFill>
                <a:ea typeface="標楷體" pitchFamily="65" charset="-120"/>
              </a:rPr>
              <a:t>二、差旅費法規及注意事項</a:t>
            </a: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/>
            </a:r>
            <a:b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</a:b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>-</a:t>
            </a:r>
            <a:r>
              <a:rPr lang="zh-TW" altLang="en-US" kern="0" dirty="0" smtClean="0">
                <a:solidFill>
                  <a:srgbClr val="000099"/>
                </a:solidFill>
                <a:ea typeface="標楷體" pitchFamily="65" charset="-120"/>
              </a:rPr>
              <a:t>國內差旅費</a:t>
            </a: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>(</a:t>
            </a:r>
            <a:r>
              <a:rPr lang="zh-TW" altLang="en-US" kern="0" dirty="0" smtClean="0">
                <a:solidFill>
                  <a:srgbClr val="000099"/>
                </a:solidFill>
                <a:ea typeface="標楷體" pitchFamily="65" charset="-120"/>
              </a:rPr>
              <a:t>續</a:t>
            </a: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>)</a:t>
            </a:r>
            <a:endParaRPr lang="zh-TW" altLang="en-US" kern="0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3568" y="1196752"/>
            <a:ext cx="8136904" cy="4752528"/>
          </a:xfrm>
        </p:spPr>
        <p:txBody>
          <a:bodyPr/>
          <a:lstStyle/>
          <a:p>
            <a:pPr marL="0" indent="0"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  <a:buNone/>
            </a:pPr>
            <a:r>
              <a:rPr lang="en-US" altLang="zh-TW" sz="2600" dirty="0">
                <a:latin typeface="標楷體" pitchFamily="65" charset="-120"/>
                <a:ea typeface="標楷體" pitchFamily="65" charset="-120"/>
              </a:rPr>
              <a:t>4.</a:t>
            </a:r>
            <a:r>
              <a:rPr lang="zh-TW" altLang="en-US" sz="2600" dirty="0">
                <a:latin typeface="標楷體" pitchFamily="65" charset="-120"/>
                <a:ea typeface="標楷體" pitchFamily="65" charset="-120"/>
              </a:rPr>
              <a:t>交通費報支</a:t>
            </a:r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注意事項</a:t>
            </a:r>
            <a:r>
              <a:rPr lang="en-US" altLang="zh-TW" sz="26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續</a:t>
            </a:r>
            <a:r>
              <a:rPr lang="en-US" altLang="zh-TW" sz="2600" dirty="0" smtClean="0">
                <a:latin typeface="標楷體" pitchFamily="65" charset="-120"/>
                <a:ea typeface="標楷體" pitchFamily="65" charset="-120"/>
              </a:rPr>
              <a:t>):</a:t>
            </a:r>
          </a:p>
          <a:p>
            <a:pPr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  <a:buFont typeface="Wingdings" panose="05000000000000000000" pitchFamily="2" charset="2"/>
              <a:buChar char="Ø"/>
            </a:pPr>
            <a:r>
              <a:rPr lang="zh-TW" altLang="en-US" sz="2600" b="0" dirty="0">
                <a:latin typeface="標楷體" pitchFamily="65" charset="-120"/>
                <a:ea typeface="標楷體" pitchFamily="65" charset="-120"/>
              </a:rPr>
              <a:t>交通費除搭</a:t>
            </a:r>
            <a:r>
              <a:rPr lang="zh-TW" altLang="en-US" sz="2600" u="sng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飛機、高鐵</a:t>
            </a:r>
            <a:r>
              <a:rPr lang="zh-TW" altLang="en-US" sz="2600" u="sng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2600" u="sng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船舶</a:t>
            </a:r>
            <a:r>
              <a:rPr lang="zh-TW" altLang="en-US" sz="2600" b="0" dirty="0">
                <a:latin typeface="標楷體" pitchFamily="65" charset="-120"/>
                <a:ea typeface="標楷體" pitchFamily="65" charset="-120"/>
              </a:rPr>
              <a:t>者，</a:t>
            </a:r>
            <a:r>
              <a:rPr lang="zh-TW" altLang="en-US" sz="2600" b="0" u="sng" dirty="0">
                <a:latin typeface="標楷體" pitchFamily="65" charset="-120"/>
                <a:ea typeface="標楷體" pitchFamily="65" charset="-120"/>
              </a:rPr>
              <a:t>應檢附</a:t>
            </a:r>
            <a:r>
              <a:rPr lang="zh-TW" altLang="en-US" sz="2600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票根或購票證明</a:t>
            </a:r>
            <a:r>
              <a:rPr lang="zh-TW" altLang="en-US" sz="2600" b="0" dirty="0">
                <a:latin typeface="標楷體" pitchFamily="65" charset="-120"/>
                <a:ea typeface="標楷體" pitchFamily="65" charset="-120"/>
              </a:rPr>
              <a:t>文件外，但</a:t>
            </a:r>
            <a:r>
              <a:rPr lang="zh-TW" altLang="en-US" sz="2600" u="sng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當日往返</a:t>
            </a:r>
            <a:r>
              <a:rPr lang="zh-TW" altLang="en-US" sz="2600" b="0" dirty="0">
                <a:latin typeface="標楷體" pitchFamily="65" charset="-120"/>
                <a:ea typeface="標楷體" pitchFamily="65" charset="-120"/>
              </a:rPr>
              <a:t>或使用經費結報系統報支者，</a:t>
            </a:r>
            <a:r>
              <a:rPr lang="zh-TW" altLang="en-US" sz="2600" u="sng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無須檢附</a:t>
            </a:r>
            <a:r>
              <a:rPr lang="zh-TW" altLang="en-US" sz="2600" b="0" dirty="0" smtClean="0">
                <a:latin typeface="標楷體" pitchFamily="65" charset="-120"/>
                <a:ea typeface="標楷體" pitchFamily="65" charset="-120"/>
              </a:rPr>
              <a:t>。其餘</a:t>
            </a:r>
            <a:r>
              <a:rPr lang="zh-TW" altLang="en-US" sz="2600" b="0" dirty="0">
                <a:latin typeface="標楷體" pitchFamily="65" charset="-120"/>
                <a:ea typeface="標楷體" pitchFamily="65" charset="-120"/>
              </a:rPr>
              <a:t>火車、客運、捷運均免檢附單據</a:t>
            </a:r>
            <a:r>
              <a:rPr lang="zh-TW" altLang="en-US" sz="2600" b="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600" b="0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  <a:buFont typeface="Wingdings" panose="05000000000000000000" pitchFamily="2" charset="2"/>
              <a:buChar char="Ø"/>
            </a:pPr>
            <a:r>
              <a:rPr lang="zh-TW" altLang="en-US" sz="2600" b="0" dirty="0" smtClean="0">
                <a:latin typeface="標楷體" pitchFamily="65" charset="-120"/>
                <a:ea typeface="標楷體" pitchFamily="65" charset="-120"/>
              </a:rPr>
              <a:t>搭</a:t>
            </a:r>
            <a:r>
              <a:rPr lang="zh-TW" altLang="en-US" sz="2600" u="sng" dirty="0" smtClean="0">
                <a:latin typeface="標楷體" pitchFamily="65" charset="-120"/>
                <a:ea typeface="標楷體" pitchFamily="65" charset="-120"/>
              </a:rPr>
              <a:t>飛機、高鐵</a:t>
            </a:r>
            <a:r>
              <a:rPr lang="zh-TW" altLang="en-US" sz="2600" b="0" dirty="0" smtClean="0">
                <a:latin typeface="標楷體" pitchFamily="65" charset="-120"/>
                <a:ea typeface="標楷體" pitchFamily="65" charset="-120"/>
              </a:rPr>
              <a:t>，應</a:t>
            </a:r>
            <a:r>
              <a:rPr lang="zh-TW" altLang="en-US" sz="26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事先</a:t>
            </a:r>
            <a:r>
              <a:rPr lang="zh-TW" altLang="en-US" sz="26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於差勤系統註明，</a:t>
            </a:r>
            <a:r>
              <a:rPr lang="zh-TW" altLang="en-US" sz="26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奉准</a:t>
            </a:r>
            <a:r>
              <a:rPr lang="zh-TW" altLang="en-US" sz="2600" b="0" dirty="0" smtClean="0">
                <a:latin typeface="標楷體" pitchFamily="65" charset="-120"/>
                <a:ea typeface="標楷體" pitchFamily="65" charset="-120"/>
              </a:rPr>
              <a:t>後始可搭乘，並應</a:t>
            </a:r>
            <a:r>
              <a:rPr lang="zh-TW" altLang="en-US" sz="26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縮短行程</a:t>
            </a:r>
            <a:r>
              <a:rPr lang="zh-TW" altLang="en-US" sz="2600" b="0" dirty="0" smtClean="0">
                <a:latin typeface="標楷體" pitchFamily="65" charset="-120"/>
                <a:ea typeface="標楷體" pitchFamily="65" charset="-120"/>
              </a:rPr>
              <a:t>，於執行公務當日出發，結束當日返回。</a:t>
            </a:r>
            <a:endParaRPr lang="en-US" altLang="zh-TW" sz="2600" b="0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  <a:buFont typeface="Wingdings" panose="05000000000000000000" pitchFamily="2" charset="2"/>
              <a:buChar char="Ø"/>
            </a:pPr>
            <a:r>
              <a:rPr lang="zh-TW" altLang="en-US" sz="2600" b="0" dirty="0" smtClean="0">
                <a:latin typeface="標楷體" pitchFamily="65" charset="-120"/>
                <a:ea typeface="標楷體" pitchFamily="65" charset="-120"/>
              </a:rPr>
              <a:t>若</a:t>
            </a:r>
            <a:r>
              <a:rPr lang="zh-TW" altLang="zh-TW" sz="26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以</a:t>
            </a:r>
            <a:r>
              <a:rPr lang="zh-TW" altLang="zh-TW" sz="2600" b="0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手機票證方式</a:t>
            </a:r>
            <a:r>
              <a:rPr lang="zh-TW" altLang="zh-TW" sz="26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搭乘高鐵，可</a:t>
            </a:r>
            <a:r>
              <a:rPr lang="zh-TW" altLang="en-US" sz="26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於</a:t>
            </a:r>
            <a:r>
              <a:rPr lang="zh-TW" altLang="zh-TW" sz="2600" b="0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臨櫃取得</a:t>
            </a:r>
            <a:r>
              <a:rPr lang="zh-TW" altLang="zh-TW" sz="26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或</a:t>
            </a:r>
            <a:r>
              <a:rPr lang="zh-TW" altLang="zh-TW" sz="2600" b="0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網路下載</a:t>
            </a:r>
            <a:r>
              <a:rPr lang="zh-TW" altLang="zh-TW" sz="26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購票證明，並於該證明</a:t>
            </a:r>
            <a:r>
              <a:rPr lang="zh-TW" altLang="zh-TW" sz="2600" b="0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簽名</a:t>
            </a:r>
            <a:r>
              <a:rPr lang="zh-TW" altLang="zh-TW" sz="26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後作為報支憑證</a:t>
            </a:r>
            <a:r>
              <a:rPr lang="zh-TW" altLang="en-US" sz="26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zh-TW" altLang="en-US" sz="2600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本所高鐵企業編號</a:t>
            </a:r>
            <a:r>
              <a:rPr lang="en-US" altLang="zh-TW" sz="2600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02717206</a:t>
            </a:r>
            <a:r>
              <a:rPr lang="zh-TW" altLang="en-US" sz="2600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，請出差同仁多加利用。</a:t>
            </a:r>
            <a:endParaRPr lang="en-US" altLang="zh-TW" sz="2600" u="sng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  <a:buFont typeface="Wingdings" panose="05000000000000000000" pitchFamily="2" charset="2"/>
              <a:buChar char="Ø"/>
            </a:pPr>
            <a:r>
              <a:rPr lang="zh-TW" altLang="en-US" sz="2600" b="0" dirty="0">
                <a:latin typeface="標楷體" panose="03000509000000000000" pitchFamily="65" charset="-120"/>
                <a:ea typeface="標楷體" panose="03000509000000000000" pitchFamily="65" charset="-120"/>
              </a:rPr>
              <a:t>預購車票之手續費，屬雜費項目，已含在雜費中支給，不得再行報支。</a:t>
            </a:r>
            <a:endParaRPr lang="en-US" altLang="zh-TW" sz="2600" b="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  <a:buFont typeface="Wingdings" panose="05000000000000000000" pitchFamily="2" charset="2"/>
              <a:buChar char="Ø"/>
            </a:pPr>
            <a:endParaRPr lang="en-US" altLang="zh-TW" sz="2600" u="sng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  <a:buFont typeface="Wingdings" panose="05000000000000000000" pitchFamily="2" charset="2"/>
              <a:buChar char="Ø"/>
            </a:pP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  <a:buFont typeface="Wingdings" panose="05000000000000000000" pitchFamily="2" charset="2"/>
              <a:buChar char="Ø"/>
            </a:pPr>
            <a:endParaRPr lang="zh-TW" altLang="en-US" sz="2400" b="1" u="sng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85775" indent="-485775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Font typeface="Wingdings" pitchFamily="2" charset="2"/>
              <a:buNone/>
            </a:pPr>
            <a:r>
              <a:rPr lang="zh-TW" altLang="en-US" sz="2200" b="1" dirty="0" smtClean="0">
                <a:ea typeface="標楷體" pitchFamily="65" charset="-120"/>
              </a:rPr>
              <a:t>   </a:t>
            </a:r>
            <a:endParaRPr lang="zh-TW" altLang="en-US" sz="2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  <a:buClr>
                <a:srgbClr val="FF3300"/>
              </a:buClr>
              <a:buFont typeface="Wingdings" pitchFamily="2" charset="2"/>
              <a:buChar char="Ø"/>
            </a:pPr>
            <a:endParaRPr lang="en-US" altLang="zh-TW" sz="2800" dirty="0" smtClean="0">
              <a:ea typeface="標楷體" pitchFamily="65" charset="-120"/>
            </a:endParaRPr>
          </a:p>
          <a:p>
            <a:pPr marL="625475" indent="-625475"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  <a:buClr>
                <a:srgbClr val="FF3300"/>
              </a:buClr>
              <a:buFont typeface="Wingdings" pitchFamily="2" charset="2"/>
              <a:buNone/>
            </a:pPr>
            <a:r>
              <a:rPr lang="en-US" altLang="zh-TW" sz="1800" dirty="0" smtClean="0">
                <a:ea typeface="標楷體" pitchFamily="65" charset="-120"/>
              </a:rPr>
              <a:t> </a:t>
            </a:r>
            <a:endParaRPr lang="zh-TW" altLang="en-US" sz="1800" dirty="0"/>
          </a:p>
        </p:txBody>
      </p:sp>
      <p:sp>
        <p:nvSpPr>
          <p:cNvPr id="8" name="標題 2"/>
          <p:cNvSpPr txBox="1">
            <a:spLocks/>
          </p:cNvSpPr>
          <p:nvPr/>
        </p:nvSpPr>
        <p:spPr bwMode="auto">
          <a:xfrm>
            <a:off x="1239838" y="188913"/>
            <a:ext cx="7077075" cy="93662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50" tIns="45674" rIns="91350" bIns="45674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5pPr>
            <a:lvl6pPr marL="456743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6pPr>
            <a:lvl7pPr marL="913487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7pPr>
            <a:lvl8pPr marL="1370230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8pPr>
            <a:lvl9pPr marL="1826971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9pPr>
          </a:lstStyle>
          <a:p>
            <a:r>
              <a:rPr lang="zh-TW" altLang="en-US" kern="0" dirty="0" smtClean="0">
                <a:solidFill>
                  <a:srgbClr val="000099"/>
                </a:solidFill>
                <a:ea typeface="標楷體" pitchFamily="65" charset="-120"/>
              </a:rPr>
              <a:t>二、差旅費法規及注意事項</a:t>
            </a: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/>
            </a:r>
            <a:b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</a:b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>-</a:t>
            </a:r>
            <a:r>
              <a:rPr lang="zh-TW" altLang="en-US" kern="0" dirty="0" smtClean="0">
                <a:solidFill>
                  <a:srgbClr val="000099"/>
                </a:solidFill>
                <a:ea typeface="標楷體" pitchFamily="65" charset="-120"/>
              </a:rPr>
              <a:t>國內差旅費</a:t>
            </a: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>(</a:t>
            </a:r>
            <a:r>
              <a:rPr lang="zh-TW" altLang="en-US" kern="0" dirty="0" smtClean="0">
                <a:solidFill>
                  <a:srgbClr val="000099"/>
                </a:solidFill>
                <a:ea typeface="標楷體" pitchFamily="65" charset="-120"/>
              </a:rPr>
              <a:t>續</a:t>
            </a: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>)</a:t>
            </a:r>
            <a:endParaRPr lang="zh-TW" altLang="en-US" kern="0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268760"/>
            <a:ext cx="8496944" cy="5040560"/>
          </a:xfrm>
        </p:spPr>
        <p:txBody>
          <a:bodyPr/>
          <a:lstStyle/>
          <a:p>
            <a:pPr marL="0" indent="0"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  <a:buClr>
                <a:srgbClr val="FF3300"/>
              </a:buClr>
              <a:buNone/>
            </a:pPr>
            <a:r>
              <a:rPr lang="en-US" altLang="zh-TW" sz="2800" b="1" dirty="0" smtClean="0">
                <a:solidFill>
                  <a:schemeClr val="accent6">
                    <a:lumMod val="75000"/>
                  </a:schemeClr>
                </a:solidFill>
                <a:ea typeface="標楷體" pitchFamily="65" charset="-120"/>
              </a:rPr>
              <a:t>4.</a:t>
            </a:r>
            <a:r>
              <a:rPr lang="zh-TW" altLang="en-US" sz="2800" b="1" dirty="0" smtClean="0">
                <a:solidFill>
                  <a:schemeClr val="accent6">
                    <a:lumMod val="75000"/>
                  </a:schemeClr>
                </a:solidFill>
                <a:ea typeface="標楷體" pitchFamily="65" charset="-120"/>
              </a:rPr>
              <a:t>交通費</a:t>
            </a:r>
            <a:r>
              <a:rPr lang="zh-TW" altLang="en-US" sz="2800" b="1" dirty="0" smtClean="0">
                <a:ea typeface="標楷體" pitchFamily="65" charset="-120"/>
              </a:rPr>
              <a:t>報支注意事項</a:t>
            </a:r>
            <a:r>
              <a:rPr lang="en-US" altLang="zh-TW" sz="2800" b="1" dirty="0" smtClean="0">
                <a:ea typeface="標楷體" pitchFamily="65" charset="-120"/>
              </a:rPr>
              <a:t>(</a:t>
            </a:r>
            <a:r>
              <a:rPr lang="zh-TW" altLang="en-US" sz="2800" b="1" dirty="0" smtClean="0">
                <a:ea typeface="標楷體" pitchFamily="65" charset="-120"/>
              </a:rPr>
              <a:t>續</a:t>
            </a:r>
            <a:r>
              <a:rPr lang="en-US" altLang="zh-TW" sz="2800" b="1" dirty="0" smtClean="0">
                <a:ea typeface="標楷體" pitchFamily="65" charset="-120"/>
              </a:rPr>
              <a:t>)</a:t>
            </a:r>
            <a:r>
              <a:rPr lang="en-US" altLang="zh-TW" sz="2800" dirty="0" smtClean="0">
                <a:ea typeface="標楷體" pitchFamily="65" charset="-120"/>
              </a:rPr>
              <a:t>:</a:t>
            </a:r>
          </a:p>
          <a:p>
            <a:pPr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  <a:buFont typeface="Wingdings" panose="05000000000000000000" pitchFamily="2" charset="2"/>
              <a:buChar char="Ø"/>
            </a:pPr>
            <a:r>
              <a:rPr lang="zh-TW" altLang="zh-TW" sz="2400" u="sng" dirty="0" smtClean="0">
                <a:latin typeface="+mj-ea"/>
                <a:ea typeface="+mj-ea"/>
              </a:rPr>
              <a:t>駕駛</a:t>
            </a:r>
            <a:r>
              <a:rPr lang="zh-TW" altLang="zh-TW" sz="2400" u="sng" dirty="0">
                <a:latin typeface="+mj-ea"/>
                <a:ea typeface="+mj-ea"/>
              </a:rPr>
              <a:t>自用汽（機）車出差者</a:t>
            </a:r>
            <a:r>
              <a:rPr lang="zh-TW" altLang="zh-TW" sz="2400" b="0" dirty="0">
                <a:latin typeface="+mj-ea"/>
                <a:ea typeface="+mj-ea"/>
              </a:rPr>
              <a:t>，其交通費得按</a:t>
            </a:r>
            <a:r>
              <a:rPr lang="zh-TW" altLang="zh-TW" sz="2400" dirty="0">
                <a:solidFill>
                  <a:srgbClr val="C00000"/>
                </a:solidFill>
                <a:latin typeface="+mj-ea"/>
                <a:ea typeface="+mj-ea"/>
              </a:rPr>
              <a:t>同路段公民營客運汽車最高等級</a:t>
            </a:r>
            <a:r>
              <a:rPr lang="zh-TW" altLang="zh-TW" sz="2400" b="0" dirty="0">
                <a:latin typeface="+mj-ea"/>
                <a:ea typeface="+mj-ea"/>
              </a:rPr>
              <a:t>之票價報支。但不得另行報支油料、過路（橋）、停車等費用</a:t>
            </a:r>
            <a:r>
              <a:rPr lang="zh-TW" altLang="en-US" sz="2400" b="0" dirty="0">
                <a:latin typeface="+mj-ea"/>
                <a:ea typeface="+mj-ea"/>
              </a:rPr>
              <a:t>。如發生事故，不得以公款支付修理費用及第三者之損害賠償</a:t>
            </a:r>
            <a:r>
              <a:rPr lang="zh-TW" altLang="en-US" sz="2400" b="0" dirty="0" smtClean="0">
                <a:latin typeface="+mj-ea"/>
                <a:ea typeface="+mj-ea"/>
              </a:rPr>
              <a:t>。</a:t>
            </a:r>
            <a:endParaRPr lang="en-US" altLang="zh-TW" sz="2400" b="0" dirty="0" smtClean="0">
              <a:latin typeface="+mj-ea"/>
              <a:ea typeface="+mj-ea"/>
            </a:endParaRPr>
          </a:p>
          <a:p>
            <a:pPr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  <a:buFont typeface="Wingdings" panose="05000000000000000000" pitchFamily="2" charset="2"/>
              <a:buChar char="Ø"/>
            </a:pPr>
            <a:r>
              <a:rPr lang="zh-TW" altLang="en-US" sz="2400" b="0" dirty="0" smtClean="0">
                <a:latin typeface="+mj-ea"/>
                <a:ea typeface="+mj-ea"/>
              </a:rPr>
              <a:t>凡公民營汽車到達地區，除因業務需要，事前經機關核准者外，</a:t>
            </a:r>
            <a:r>
              <a:rPr lang="zh-TW" altLang="en-US" sz="2400" dirty="0" smtClean="0">
                <a:solidFill>
                  <a:srgbClr val="C00000"/>
                </a:solidFill>
                <a:latin typeface="+mj-ea"/>
                <a:ea typeface="+mj-ea"/>
              </a:rPr>
              <a:t>計程車費不得報支</a:t>
            </a:r>
            <a:r>
              <a:rPr lang="zh-TW" altLang="en-US" sz="2400" b="0" dirty="0" smtClean="0">
                <a:latin typeface="+mj-ea"/>
                <a:ea typeface="+mj-ea"/>
              </a:rPr>
              <a:t>。</a:t>
            </a:r>
            <a:endParaRPr lang="en-US" altLang="zh-TW" sz="2400" b="0" dirty="0" smtClean="0">
              <a:latin typeface="+mj-ea"/>
              <a:ea typeface="+mj-ea"/>
            </a:endParaRPr>
          </a:p>
          <a:p>
            <a:pPr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  <a:buFont typeface="Wingdings" panose="05000000000000000000" pitchFamily="2" charset="2"/>
              <a:buChar char="Ø"/>
            </a:pPr>
            <a:r>
              <a:rPr lang="zh-TW" altLang="en-US" sz="2400" dirty="0" smtClean="0">
                <a:latin typeface="+mj-ea"/>
                <a:ea typeface="+mj-ea"/>
              </a:rPr>
              <a:t>搭乘</a:t>
            </a:r>
            <a:r>
              <a:rPr lang="zh-TW" altLang="en-US" sz="2400" dirty="0">
                <a:latin typeface="+mj-ea"/>
                <a:ea typeface="+mj-ea"/>
              </a:rPr>
              <a:t>公務車或搭便車者</a:t>
            </a:r>
            <a:r>
              <a:rPr lang="zh-TW" altLang="en-US" sz="2400" b="0" dirty="0">
                <a:latin typeface="+mj-ea"/>
                <a:ea typeface="+mj-ea"/>
              </a:rPr>
              <a:t>，</a:t>
            </a:r>
            <a:r>
              <a:rPr lang="zh-TW" altLang="en-US" sz="2400" dirty="0">
                <a:latin typeface="+mj-ea"/>
                <a:ea typeface="+mj-ea"/>
              </a:rPr>
              <a:t>不得</a:t>
            </a:r>
            <a:r>
              <a:rPr lang="zh-TW" altLang="en-US" sz="2400" b="0" dirty="0">
                <a:latin typeface="+mj-ea"/>
                <a:ea typeface="+mj-ea"/>
              </a:rPr>
              <a:t>報支交通費</a:t>
            </a:r>
            <a:r>
              <a:rPr lang="zh-TW" altLang="en-US" sz="2400" b="0" dirty="0" smtClean="0">
                <a:latin typeface="+mj-ea"/>
                <a:ea typeface="+mj-ea"/>
              </a:rPr>
              <a:t>。</a:t>
            </a:r>
            <a:endParaRPr lang="en-US" altLang="zh-TW" sz="2400" b="0" dirty="0" smtClean="0">
              <a:latin typeface="+mj-ea"/>
              <a:ea typeface="+mj-ea"/>
            </a:endParaRPr>
          </a:p>
          <a:p>
            <a:pPr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  <a:buFont typeface="Wingdings" panose="05000000000000000000" pitchFamily="2" charset="2"/>
              <a:buChar char="Ø"/>
            </a:pPr>
            <a:r>
              <a:rPr lang="zh-TW" altLang="en-US" sz="2400" b="0" dirty="0">
                <a:latin typeface="+mj-ea"/>
              </a:rPr>
              <a:t>使用個人</a:t>
            </a:r>
            <a:r>
              <a:rPr lang="zh-TW" altLang="en-US" sz="2400" u="sng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定期票</a:t>
            </a:r>
            <a:r>
              <a:rPr lang="zh-TW" altLang="en-US" sz="2400" b="0" dirty="0">
                <a:latin typeface="+mj-ea"/>
              </a:rPr>
              <a:t>搭乘大眾運輸工具，因定期票採無限搭乘方式，搭乘費用難以認定，且搭乘時並無實際支付當次交通費事實，故</a:t>
            </a:r>
            <a:r>
              <a:rPr lang="zh-TW" altLang="en-US" sz="2400" u="sng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不得報支交通費</a:t>
            </a:r>
            <a:r>
              <a:rPr lang="zh-TW" altLang="en-US" sz="2400" b="0" dirty="0" smtClean="0">
                <a:latin typeface="+mj-ea"/>
              </a:rPr>
              <a:t>。</a:t>
            </a:r>
            <a:endParaRPr lang="en-US" altLang="zh-TW" sz="2400" b="0" dirty="0" smtClean="0">
              <a:latin typeface="+mj-ea"/>
            </a:endParaRPr>
          </a:p>
          <a:p>
            <a:pPr marL="0" indent="0"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  <a:buNone/>
            </a:pPr>
            <a:r>
              <a:rPr lang="zh-TW" altLang="en-US" sz="1600" b="0" dirty="0" smtClean="0">
                <a:solidFill>
                  <a:srgbClr val="0033CC"/>
                </a:solidFill>
                <a:latin typeface="+mj-ea"/>
              </a:rPr>
              <a:t>    例如</a:t>
            </a:r>
            <a:r>
              <a:rPr lang="zh-TW" altLang="en-US" sz="1600" b="0" dirty="0">
                <a:solidFill>
                  <a:srgbClr val="0033CC"/>
                </a:solidFill>
                <a:latin typeface="+mj-ea"/>
              </a:rPr>
              <a:t>：台北捷運公司定期票，以悠遊卡發行，售價 </a:t>
            </a:r>
            <a:r>
              <a:rPr lang="en-US" altLang="zh-TW" sz="1600" b="0" dirty="0">
                <a:solidFill>
                  <a:srgbClr val="0033CC"/>
                </a:solidFill>
                <a:latin typeface="+mj-ea"/>
              </a:rPr>
              <a:t>1280 </a:t>
            </a:r>
            <a:r>
              <a:rPr lang="zh-TW" altLang="en-US" sz="1600" b="0" dirty="0">
                <a:solidFill>
                  <a:srgbClr val="0033CC"/>
                </a:solidFill>
                <a:latin typeface="+mj-ea"/>
              </a:rPr>
              <a:t>元。</a:t>
            </a:r>
            <a:endParaRPr lang="en-US" altLang="zh-TW" sz="1600" b="0" dirty="0">
              <a:solidFill>
                <a:srgbClr val="0033CC"/>
              </a:solidFill>
              <a:latin typeface="+mj-ea"/>
            </a:endParaRPr>
          </a:p>
          <a:p>
            <a:pPr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  <a:buFont typeface="Wingdings" panose="05000000000000000000" pitchFamily="2" charset="2"/>
              <a:buChar char="Ø"/>
            </a:pPr>
            <a:endParaRPr lang="en-US" altLang="zh-TW" sz="2400" b="0" dirty="0">
              <a:latin typeface="+mj-ea"/>
            </a:endParaRPr>
          </a:p>
          <a:p>
            <a:pPr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  <a:buFont typeface="Wingdings" panose="05000000000000000000" pitchFamily="2" charset="2"/>
              <a:buChar char="Ø"/>
            </a:pPr>
            <a:endParaRPr lang="en-US" altLang="zh-TW" sz="2600" b="0" dirty="0" smtClean="0">
              <a:latin typeface="+mj-ea"/>
              <a:ea typeface="+mj-ea"/>
            </a:endParaRPr>
          </a:p>
          <a:p>
            <a:pPr marL="486000" indent="-48600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Font typeface="Wingdings" pitchFamily="2" charset="2"/>
              <a:buNone/>
            </a:pPr>
            <a:endParaRPr lang="en-US" altLang="zh-TW" sz="2800" dirty="0" smtClean="0">
              <a:ea typeface="標楷體" pitchFamily="65" charset="-120"/>
            </a:endParaRPr>
          </a:p>
          <a:p>
            <a:pPr marL="625475" indent="-625475"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  <a:buClr>
                <a:srgbClr val="FF3300"/>
              </a:buClr>
              <a:buFont typeface="Wingdings" pitchFamily="2" charset="2"/>
              <a:buNone/>
            </a:pPr>
            <a:r>
              <a:rPr lang="en-US" altLang="zh-TW" sz="1800" dirty="0" smtClean="0">
                <a:ea typeface="標楷體" pitchFamily="65" charset="-120"/>
              </a:rPr>
              <a:t> </a:t>
            </a:r>
            <a:endParaRPr lang="zh-TW" altLang="en-US" sz="1800" dirty="0"/>
          </a:p>
        </p:txBody>
      </p:sp>
      <p:sp>
        <p:nvSpPr>
          <p:cNvPr id="6" name="標題 2"/>
          <p:cNvSpPr>
            <a:spLocks noGrp="1"/>
          </p:cNvSpPr>
          <p:nvPr>
            <p:ph type="title"/>
          </p:nvPr>
        </p:nvSpPr>
        <p:spPr>
          <a:xfrm>
            <a:off x="1239838" y="188913"/>
            <a:ext cx="7077075" cy="936625"/>
          </a:xfrm>
        </p:spPr>
        <p:txBody>
          <a:bodyPr/>
          <a:lstStyle/>
          <a:p>
            <a:r>
              <a:rPr lang="zh-TW" altLang="en-US" dirty="0" smtClean="0">
                <a:solidFill>
                  <a:srgbClr val="000099"/>
                </a:solidFill>
                <a:ea typeface="標楷體" pitchFamily="65" charset="-120"/>
              </a:rPr>
              <a:t>二、差旅費法規及注意事項</a:t>
            </a:r>
            <a:r>
              <a:rPr lang="en-US" altLang="zh-TW" dirty="0" smtClean="0">
                <a:solidFill>
                  <a:srgbClr val="000099"/>
                </a:solidFill>
                <a:ea typeface="標楷體" pitchFamily="65" charset="-120"/>
              </a:rPr>
              <a:t/>
            </a:r>
            <a:br>
              <a:rPr lang="en-US" altLang="zh-TW" dirty="0" smtClean="0">
                <a:solidFill>
                  <a:srgbClr val="000099"/>
                </a:solidFill>
                <a:ea typeface="標楷體" pitchFamily="65" charset="-120"/>
              </a:rPr>
            </a:br>
            <a:r>
              <a:rPr lang="zh-TW" altLang="en-US" dirty="0" smtClean="0">
                <a:solidFill>
                  <a:srgbClr val="000099"/>
                </a:solidFill>
                <a:ea typeface="標楷體" pitchFamily="65" charset="-120"/>
              </a:rPr>
              <a:t>國內差旅費</a:t>
            </a:r>
            <a:r>
              <a:rPr lang="en-US" altLang="zh-TW" dirty="0" smtClean="0">
                <a:solidFill>
                  <a:srgbClr val="000099"/>
                </a:solidFill>
                <a:ea typeface="標楷體" pitchFamily="65" charset="-120"/>
              </a:rPr>
              <a:t>(</a:t>
            </a:r>
            <a:r>
              <a:rPr lang="zh-TW" altLang="en-US" dirty="0" smtClean="0">
                <a:solidFill>
                  <a:srgbClr val="000099"/>
                </a:solidFill>
                <a:ea typeface="標楷體" pitchFamily="65" charset="-120"/>
              </a:rPr>
              <a:t>續</a:t>
            </a:r>
            <a:r>
              <a:rPr lang="en-US" altLang="zh-TW" dirty="0" smtClean="0">
                <a:solidFill>
                  <a:srgbClr val="000099"/>
                </a:solidFill>
                <a:ea typeface="標楷體" pitchFamily="65" charset="-120"/>
              </a:rPr>
              <a:t>)</a:t>
            </a:r>
            <a:endParaRPr lang="zh-TW" altLang="en-US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340768"/>
            <a:ext cx="8280920" cy="4680520"/>
          </a:xfrm>
        </p:spPr>
        <p:txBody>
          <a:bodyPr/>
          <a:lstStyle/>
          <a:p>
            <a:pPr marL="0" indent="0"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  <a:buClr>
                <a:srgbClr val="FF3300"/>
              </a:buClr>
              <a:buNone/>
            </a:pPr>
            <a:r>
              <a:rPr lang="en-US" altLang="zh-TW" sz="2800" dirty="0" smtClean="0">
                <a:solidFill>
                  <a:schemeClr val="accent6">
                    <a:lumMod val="75000"/>
                  </a:schemeClr>
                </a:solidFill>
                <a:ea typeface="標楷體" pitchFamily="65" charset="-120"/>
              </a:rPr>
              <a:t>5.</a:t>
            </a:r>
            <a:r>
              <a:rPr lang="zh-TW" altLang="en-US" sz="2800" dirty="0" smtClean="0">
                <a:solidFill>
                  <a:schemeClr val="accent6">
                    <a:lumMod val="75000"/>
                  </a:schemeClr>
                </a:solidFill>
                <a:ea typeface="標楷體" pitchFamily="65" charset="-120"/>
              </a:rPr>
              <a:t>住宿費</a:t>
            </a:r>
            <a:r>
              <a:rPr lang="zh-TW" altLang="en-US" sz="2800" dirty="0" smtClean="0">
                <a:ea typeface="標楷體" pitchFamily="65" charset="-120"/>
              </a:rPr>
              <a:t>報支注意事項</a:t>
            </a:r>
            <a:r>
              <a:rPr lang="en-US" altLang="zh-TW" sz="2800" dirty="0" smtClean="0">
                <a:ea typeface="標楷體" pitchFamily="65" charset="-120"/>
              </a:rPr>
              <a:t>:</a:t>
            </a:r>
          </a:p>
          <a:p>
            <a:pPr lvl="1">
              <a:lnSpc>
                <a:spcPct val="90000"/>
              </a:lnSpc>
              <a:spcBef>
                <a:spcPts val="1200"/>
              </a:spcBef>
              <a:spcAft>
                <a:spcPct val="10000"/>
              </a:spcAft>
              <a:buFont typeface="Wingdings" panose="05000000000000000000" pitchFamily="2" charset="2"/>
              <a:buChar char="Ø"/>
            </a:pPr>
            <a:r>
              <a:rPr lang="zh-TW" altLang="en-US" sz="2300" dirty="0" smtClean="0">
                <a:ea typeface="標楷體" pitchFamily="65" charset="-120"/>
              </a:rPr>
              <a:t>出差地點距機關</a:t>
            </a:r>
            <a:r>
              <a:rPr lang="en-US" altLang="zh-TW" sz="2300" b="1" dirty="0" smtClean="0">
                <a:ea typeface="標楷體" pitchFamily="65" charset="-120"/>
              </a:rPr>
              <a:t>60</a:t>
            </a:r>
            <a:r>
              <a:rPr lang="zh-TW" altLang="en-US" sz="2300" b="1" dirty="0" smtClean="0">
                <a:ea typeface="標楷體" pitchFamily="65" charset="-120"/>
              </a:rPr>
              <a:t>公里以上，且有</a:t>
            </a:r>
            <a:r>
              <a:rPr lang="zh-TW" altLang="en-US" sz="2300" b="1" dirty="0" smtClean="0">
                <a:solidFill>
                  <a:srgbClr val="C00000"/>
                </a:solidFill>
                <a:ea typeface="標楷體" pitchFamily="65" charset="-120"/>
              </a:rPr>
              <a:t>住宿事實</a:t>
            </a:r>
            <a:r>
              <a:rPr lang="zh-TW" altLang="en-US" sz="2300" b="1" dirty="0" smtClean="0">
                <a:ea typeface="標楷體" pitchFamily="65" charset="-120"/>
              </a:rPr>
              <a:t>始得報支。</a:t>
            </a:r>
            <a:endParaRPr lang="en-US" altLang="zh-TW" sz="2300" b="1" dirty="0" smtClean="0">
              <a:ea typeface="標楷體" pitchFamily="65" charset="-120"/>
            </a:endParaRPr>
          </a:p>
          <a:p>
            <a:pPr lvl="1">
              <a:lnSpc>
                <a:spcPct val="90000"/>
              </a:lnSpc>
              <a:spcBef>
                <a:spcPts val="1200"/>
              </a:spcBef>
              <a:spcAft>
                <a:spcPct val="10000"/>
              </a:spcAft>
              <a:buFont typeface="Wingdings" panose="05000000000000000000" pitchFamily="2" charset="2"/>
              <a:buChar char="Ø"/>
            </a:pPr>
            <a:r>
              <a:rPr lang="zh-TW" altLang="en-US" sz="23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住宿費在每日得報支標準內</a:t>
            </a:r>
            <a:r>
              <a:rPr lang="zh-TW" altLang="zh-TW" sz="23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檢據覈實</a:t>
            </a:r>
            <a:r>
              <a:rPr lang="zh-TW" altLang="en-US" sz="23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結報</a:t>
            </a:r>
            <a:r>
              <a:rPr lang="zh-TW" altLang="en-US" sz="2300" dirty="0" smtClean="0">
                <a:latin typeface="標楷體" pitchFamily="65" charset="-120"/>
                <a:ea typeface="標楷體" pitchFamily="65" charset="-120"/>
              </a:rPr>
              <a:t>。多日住宿合開單據者，請於單據上註明住宿日期。</a:t>
            </a:r>
            <a:endParaRPr lang="en-US" altLang="zh-TW" sz="2300" dirty="0" smtClean="0">
              <a:latin typeface="標楷體" pitchFamily="65" charset="-120"/>
              <a:ea typeface="標楷體" pitchFamily="65" charset="-120"/>
            </a:endParaRPr>
          </a:p>
          <a:p>
            <a:pPr lvl="1">
              <a:lnSpc>
                <a:spcPct val="90000"/>
              </a:lnSpc>
              <a:spcBef>
                <a:spcPts val="1200"/>
              </a:spcBef>
              <a:spcAft>
                <a:spcPct val="10000"/>
              </a:spcAft>
              <a:buFont typeface="Wingdings" panose="05000000000000000000" pitchFamily="2" charset="2"/>
              <a:buChar char="Ø"/>
            </a:pPr>
            <a:r>
              <a:rPr lang="zh-TW" altLang="en-US" sz="2300" dirty="0">
                <a:ea typeface="標楷體" pitchFamily="65" charset="-120"/>
              </a:rPr>
              <a:t>住宿費每日最高上限標準</a:t>
            </a:r>
            <a:r>
              <a:rPr lang="en-US" altLang="zh-TW" sz="2300" dirty="0">
                <a:ea typeface="標楷體" pitchFamily="65" charset="-120"/>
              </a:rPr>
              <a:t>:</a:t>
            </a:r>
            <a:r>
              <a:rPr lang="zh-TW" altLang="en-US" sz="2300" dirty="0">
                <a:ea typeface="標楷體" pitchFamily="65" charset="-120"/>
              </a:rPr>
              <a:t>簡任級以下人員（第十四職等以下，包括約聘（僱）人員、雇員、技工、駕駛及工友）為</a:t>
            </a:r>
            <a:r>
              <a:rPr lang="en-US" altLang="zh-TW" sz="23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2,000</a:t>
            </a:r>
            <a:r>
              <a:rPr lang="zh-TW" altLang="en-US" sz="23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元</a:t>
            </a:r>
            <a:r>
              <a:rPr lang="zh-TW" altLang="en-US" sz="2300" dirty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300" dirty="0">
              <a:latin typeface="標楷體" pitchFamily="65" charset="-120"/>
              <a:ea typeface="標楷體" pitchFamily="65" charset="-120"/>
            </a:endParaRPr>
          </a:p>
          <a:p>
            <a:pPr lvl="1">
              <a:lnSpc>
                <a:spcPct val="90000"/>
              </a:lnSpc>
              <a:spcBef>
                <a:spcPts val="1200"/>
              </a:spcBef>
              <a:spcAft>
                <a:spcPct val="10000"/>
              </a:spcAft>
              <a:buFont typeface="Wingdings" panose="05000000000000000000" pitchFamily="2" charset="2"/>
              <a:buChar char="Ø"/>
            </a:pPr>
            <a:r>
              <a:rPr lang="zh-TW" altLang="en-US" sz="23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網路平台訂住宿飯店如無法取得發票，以平台收據結報，須另外補繳營業稅</a:t>
            </a:r>
            <a:r>
              <a:rPr lang="zh-TW" altLang="en-US" sz="23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300" dirty="0" smtClean="0">
              <a:latin typeface="標楷體" pitchFamily="65" charset="-120"/>
              <a:ea typeface="標楷體" pitchFamily="65" charset="-120"/>
            </a:endParaRPr>
          </a:p>
          <a:p>
            <a:pPr lvl="1">
              <a:lnSpc>
                <a:spcPct val="90000"/>
              </a:lnSpc>
              <a:spcBef>
                <a:spcPts val="1200"/>
              </a:spcBef>
              <a:spcAft>
                <a:spcPct val="10000"/>
              </a:spcAft>
              <a:buFont typeface="Wingdings" panose="05000000000000000000" pitchFamily="2" charset="2"/>
              <a:buChar char="Ø"/>
            </a:pPr>
            <a:r>
              <a:rPr lang="zh-TW" altLang="en-US" sz="2300" dirty="0" smtClean="0">
                <a:ea typeface="標楷體" pitchFamily="65" charset="-120"/>
              </a:rPr>
              <a:t>在同一地點出差超過 </a:t>
            </a:r>
            <a:r>
              <a:rPr lang="en-US" altLang="zh-TW" sz="2300" dirty="0" smtClean="0">
                <a:ea typeface="標楷體" pitchFamily="65" charset="-120"/>
              </a:rPr>
              <a:t>1 </a:t>
            </a:r>
            <a:r>
              <a:rPr lang="zh-TW" altLang="en-US" sz="2300" dirty="0" smtClean="0">
                <a:ea typeface="標楷體" pitchFamily="65" charset="-120"/>
              </a:rPr>
              <a:t>個月之住宿費，超過</a:t>
            </a:r>
            <a:r>
              <a:rPr lang="en-US" altLang="zh-TW" sz="2300" dirty="0" smtClean="0">
                <a:ea typeface="標楷體" pitchFamily="65" charset="-120"/>
              </a:rPr>
              <a:t>1</a:t>
            </a:r>
            <a:r>
              <a:rPr lang="zh-TW" altLang="en-US" sz="2300" dirty="0" smtClean="0">
                <a:ea typeface="標楷體" pitchFamily="65" charset="-120"/>
              </a:rPr>
              <a:t>個月部分打 </a:t>
            </a:r>
            <a:r>
              <a:rPr lang="en-US" altLang="zh-TW" sz="2300" dirty="0" smtClean="0">
                <a:ea typeface="標楷體" pitchFamily="65" charset="-120"/>
              </a:rPr>
              <a:t>8 </a:t>
            </a:r>
            <a:r>
              <a:rPr lang="zh-TW" altLang="en-US" sz="2300" dirty="0" smtClean="0">
                <a:ea typeface="標楷體" pitchFamily="65" charset="-120"/>
              </a:rPr>
              <a:t>折，超過 </a:t>
            </a:r>
            <a:r>
              <a:rPr lang="en-US" altLang="zh-TW" sz="2300" dirty="0" smtClean="0">
                <a:ea typeface="標楷體" pitchFamily="65" charset="-120"/>
              </a:rPr>
              <a:t>2 </a:t>
            </a:r>
            <a:r>
              <a:rPr lang="zh-TW" altLang="en-US" sz="2300" dirty="0" smtClean="0">
                <a:ea typeface="標楷體" pitchFamily="65" charset="-120"/>
              </a:rPr>
              <a:t>個月部分打 </a:t>
            </a:r>
            <a:r>
              <a:rPr lang="en-US" altLang="zh-TW" sz="2300" dirty="0" smtClean="0">
                <a:ea typeface="標楷體" pitchFamily="65" charset="-120"/>
              </a:rPr>
              <a:t>7 </a:t>
            </a:r>
            <a:r>
              <a:rPr lang="zh-TW" altLang="en-US" sz="2300" dirty="0" smtClean="0">
                <a:ea typeface="標楷體" pitchFamily="65" charset="-120"/>
              </a:rPr>
              <a:t>折。 </a:t>
            </a:r>
          </a:p>
          <a:p>
            <a:pPr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  <a:buClr>
                <a:srgbClr val="FF3300"/>
              </a:buClr>
              <a:buFont typeface="Wingdings" pitchFamily="2" charset="2"/>
              <a:buChar char="Ø"/>
            </a:pPr>
            <a:endParaRPr lang="en-US" altLang="zh-TW" sz="2800" dirty="0" smtClean="0">
              <a:ea typeface="標楷體" pitchFamily="65" charset="-120"/>
            </a:endParaRPr>
          </a:p>
          <a:p>
            <a:pPr marL="360363" indent="-360363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None/>
            </a:pPr>
            <a:endParaRPr lang="en-US" altLang="zh-TW" sz="2400" dirty="0" smtClean="0">
              <a:latin typeface="新細明體"/>
              <a:ea typeface="新細明體"/>
            </a:endParaRPr>
          </a:p>
          <a:p>
            <a:pPr marL="486000" indent="-48600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Font typeface="Wingdings" pitchFamily="2" charset="2"/>
              <a:buNone/>
            </a:pPr>
            <a:endParaRPr lang="en-US" altLang="zh-TW" sz="2800" dirty="0" smtClean="0">
              <a:ea typeface="標楷體" pitchFamily="65" charset="-120"/>
            </a:endParaRPr>
          </a:p>
          <a:p>
            <a:pPr marL="625475" indent="-625475"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  <a:buClr>
                <a:srgbClr val="FF3300"/>
              </a:buClr>
              <a:buFont typeface="Wingdings" pitchFamily="2" charset="2"/>
              <a:buNone/>
            </a:pPr>
            <a:r>
              <a:rPr lang="en-US" altLang="zh-TW" sz="1800" dirty="0" smtClean="0">
                <a:ea typeface="標楷體" pitchFamily="65" charset="-120"/>
              </a:rPr>
              <a:t> </a:t>
            </a:r>
            <a:endParaRPr lang="zh-TW" altLang="en-US" sz="1800" dirty="0"/>
          </a:p>
        </p:txBody>
      </p:sp>
      <p:sp>
        <p:nvSpPr>
          <p:cNvPr id="8" name="標題 2"/>
          <p:cNvSpPr txBox="1">
            <a:spLocks/>
          </p:cNvSpPr>
          <p:nvPr/>
        </p:nvSpPr>
        <p:spPr bwMode="auto">
          <a:xfrm>
            <a:off x="1239838" y="188913"/>
            <a:ext cx="7077075" cy="93662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50" tIns="45674" rIns="91350" bIns="45674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5pPr>
            <a:lvl6pPr marL="456743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6pPr>
            <a:lvl7pPr marL="913487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7pPr>
            <a:lvl8pPr marL="1370230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8pPr>
            <a:lvl9pPr marL="1826971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9pPr>
          </a:lstStyle>
          <a:p>
            <a:r>
              <a:rPr lang="zh-TW" altLang="en-US" kern="0" dirty="0" smtClean="0">
                <a:solidFill>
                  <a:srgbClr val="000099"/>
                </a:solidFill>
                <a:ea typeface="標楷體" pitchFamily="65" charset="-120"/>
              </a:rPr>
              <a:t>二、差旅費法規及注意事項</a:t>
            </a: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/>
            </a:r>
            <a:b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</a:b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>-</a:t>
            </a:r>
            <a:r>
              <a:rPr lang="zh-TW" altLang="en-US" kern="0" dirty="0" smtClean="0">
                <a:solidFill>
                  <a:srgbClr val="000099"/>
                </a:solidFill>
                <a:ea typeface="標楷體" pitchFamily="65" charset="-120"/>
              </a:rPr>
              <a:t>國內差旅費</a:t>
            </a: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>(</a:t>
            </a:r>
            <a:r>
              <a:rPr lang="zh-TW" altLang="en-US" kern="0" dirty="0" smtClean="0">
                <a:solidFill>
                  <a:srgbClr val="000099"/>
                </a:solidFill>
                <a:ea typeface="標楷體" pitchFamily="65" charset="-120"/>
              </a:rPr>
              <a:t>續</a:t>
            </a: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>)</a:t>
            </a:r>
            <a:endParaRPr lang="zh-TW" altLang="en-US" kern="0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3568" y="1340768"/>
            <a:ext cx="7992888" cy="4248472"/>
          </a:xfrm>
        </p:spPr>
        <p:txBody>
          <a:bodyPr/>
          <a:lstStyle/>
          <a:p>
            <a:pPr marL="0" indent="0">
              <a:lnSpc>
                <a:spcPct val="90000"/>
              </a:lnSpc>
              <a:spcBef>
                <a:spcPct val="15000"/>
              </a:spcBef>
              <a:spcAft>
                <a:spcPts val="1200"/>
              </a:spcAft>
              <a:buClr>
                <a:srgbClr val="FF3300"/>
              </a:buClr>
              <a:buNone/>
            </a:pPr>
            <a:r>
              <a:rPr lang="en-US" altLang="zh-TW" sz="2800" b="1" dirty="0" smtClean="0">
                <a:solidFill>
                  <a:schemeClr val="accent6">
                    <a:lumMod val="75000"/>
                  </a:schemeClr>
                </a:solidFill>
                <a:ea typeface="標楷體" pitchFamily="65" charset="-120"/>
              </a:rPr>
              <a:t>6.</a:t>
            </a:r>
            <a:r>
              <a:rPr lang="zh-TW" altLang="en-US" sz="2800" b="1" dirty="0" smtClean="0">
                <a:solidFill>
                  <a:schemeClr val="accent6">
                    <a:lumMod val="75000"/>
                  </a:schemeClr>
                </a:solidFill>
                <a:ea typeface="標楷體" pitchFamily="65" charset="-120"/>
              </a:rPr>
              <a:t>雜費</a:t>
            </a:r>
            <a:r>
              <a:rPr lang="zh-TW" altLang="en-US" sz="2800" b="1" dirty="0" smtClean="0">
                <a:ea typeface="標楷體" pitchFamily="65" charset="-120"/>
              </a:rPr>
              <a:t>報支注意事項</a:t>
            </a:r>
            <a:r>
              <a:rPr lang="en-US" altLang="zh-TW" sz="2800" dirty="0" smtClean="0">
                <a:ea typeface="標楷體" pitchFamily="65" charset="-120"/>
              </a:rPr>
              <a:t>:</a:t>
            </a:r>
          </a:p>
          <a:p>
            <a:pPr marL="1054350" lvl="1" indent="-4572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zh-TW" altLang="en-US" sz="2400" dirty="0" smtClean="0">
                <a:ea typeface="標楷體" pitchFamily="65" charset="-120"/>
              </a:rPr>
              <a:t>至</a:t>
            </a:r>
            <a:r>
              <a:rPr lang="zh-TW" altLang="en-US" sz="2400" b="1" dirty="0" smtClean="0">
                <a:solidFill>
                  <a:srgbClr val="C00000"/>
                </a:solidFill>
                <a:ea typeface="標楷體" pitchFamily="65" charset="-120"/>
              </a:rPr>
              <a:t>公出地區</a:t>
            </a:r>
            <a:r>
              <a:rPr lang="zh-TW" altLang="en-US" sz="2400" dirty="0" smtClean="0">
                <a:ea typeface="標楷體" pitchFamily="65" charset="-120"/>
              </a:rPr>
              <a:t>出差</a:t>
            </a:r>
            <a:r>
              <a:rPr lang="zh-TW" altLang="en-US" sz="2400" b="1" dirty="0" smtClean="0">
                <a:solidFill>
                  <a:srgbClr val="C00000"/>
                </a:solidFill>
                <a:ea typeface="標楷體" pitchFamily="65" charset="-120"/>
              </a:rPr>
              <a:t>不得報支雜費</a:t>
            </a:r>
            <a:r>
              <a:rPr lang="zh-TW" altLang="en-US" sz="2400" dirty="0" smtClean="0">
                <a:solidFill>
                  <a:schemeClr val="accent6"/>
                </a:solidFill>
                <a:ea typeface="標楷體" pitchFamily="65" charset="-120"/>
              </a:rPr>
              <a:t>。</a:t>
            </a:r>
            <a:endParaRPr lang="en-US" altLang="zh-TW" sz="2400" dirty="0" smtClean="0">
              <a:solidFill>
                <a:schemeClr val="accent6"/>
              </a:solidFill>
              <a:ea typeface="標楷體" pitchFamily="65" charset="-120"/>
            </a:endParaRPr>
          </a:p>
          <a:p>
            <a:pPr marL="1054350" lvl="1" indent="-4572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zh-TW" altLang="en-US" sz="2400" dirty="0" smtClean="0">
                <a:ea typeface="標楷體" pitchFamily="65" charset="-120"/>
              </a:rPr>
              <a:t>出差報支雜費，不分職等一律 </a:t>
            </a:r>
            <a:r>
              <a:rPr lang="zh-TW" altLang="en-US" sz="2400" b="1" dirty="0" smtClean="0">
                <a:solidFill>
                  <a:srgbClr val="C00000"/>
                </a:solidFill>
                <a:ea typeface="標楷體" pitchFamily="65" charset="-120"/>
              </a:rPr>
              <a:t>每日數額</a:t>
            </a:r>
            <a:r>
              <a:rPr lang="en-US" altLang="zh-TW" sz="2400" b="1" dirty="0" smtClean="0">
                <a:solidFill>
                  <a:srgbClr val="C00000"/>
                </a:solidFill>
                <a:ea typeface="標楷體" pitchFamily="65" charset="-120"/>
              </a:rPr>
              <a:t>400</a:t>
            </a:r>
            <a:r>
              <a:rPr lang="zh-TW" altLang="en-US" sz="2400" b="1" dirty="0" smtClean="0">
                <a:solidFill>
                  <a:srgbClr val="C00000"/>
                </a:solidFill>
                <a:ea typeface="標楷體" pitchFamily="65" charset="-120"/>
              </a:rPr>
              <a:t>元</a:t>
            </a:r>
            <a:r>
              <a:rPr lang="zh-TW" altLang="en-US" sz="2400" dirty="0" smtClean="0">
                <a:ea typeface="標楷體" pitchFamily="65" charset="-120"/>
              </a:rPr>
              <a:t>結報。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支用內容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如購買車票之手續費、以個人手機聯繫公務之電話費等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…)</a:t>
            </a:r>
            <a:r>
              <a:rPr lang="zh-TW" altLang="en-US" sz="2400" dirty="0" smtClean="0">
                <a:latin typeface="標楷體"/>
                <a:ea typeface="標楷體"/>
              </a:rPr>
              <a:t>，其金額小</a:t>
            </a:r>
            <a:r>
              <a:rPr lang="zh-TW" altLang="en-US" sz="2400" dirty="0" smtClean="0">
                <a:latin typeface="新細明體"/>
                <a:ea typeface="新細明體"/>
              </a:rPr>
              <a:t>、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數量頻繁，</a:t>
            </a:r>
            <a:r>
              <a:rPr lang="zh-TW" altLang="en-US" sz="2400" dirty="0" smtClean="0">
                <a:latin typeface="標楷體"/>
                <a:ea typeface="標楷體"/>
              </a:rPr>
              <a:t>為利於行政成本及效能之提升，</a:t>
            </a:r>
            <a:r>
              <a:rPr lang="zh-TW" altLang="en-US" sz="2400" b="1" dirty="0" smtClean="0">
                <a:latin typeface="標楷體"/>
                <a:ea typeface="標楷體"/>
              </a:rPr>
              <a:t>免檢附單據</a:t>
            </a:r>
            <a:r>
              <a:rPr lang="zh-TW" altLang="en-US" sz="2400" dirty="0" smtClean="0">
                <a:latin typeface="標楷體"/>
                <a:ea typeface="標楷體"/>
              </a:rPr>
              <a:t>。</a:t>
            </a:r>
            <a:endParaRPr lang="en-US" altLang="zh-TW" sz="2400" dirty="0" smtClean="0">
              <a:latin typeface="標楷體"/>
              <a:ea typeface="標楷體"/>
            </a:endParaRPr>
          </a:p>
          <a:p>
            <a:pPr marL="1054350" lvl="1" indent="-4572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zh-TW" altLang="en-US" sz="2400" b="1" dirty="0" smtClean="0">
                <a:ea typeface="標楷體" pitchFamily="65" charset="-120"/>
              </a:rPr>
              <a:t>半日差者</a:t>
            </a:r>
            <a:r>
              <a:rPr lang="zh-TW" altLang="en-US" sz="2400" dirty="0" smtClean="0">
                <a:ea typeface="標楷體" pitchFamily="65" charset="-120"/>
              </a:rPr>
              <a:t>，以數額的 </a:t>
            </a:r>
            <a:r>
              <a:rPr lang="en-US" altLang="zh-TW" sz="2400" dirty="0" smtClean="0">
                <a:ea typeface="標楷體" pitchFamily="65" charset="-120"/>
              </a:rPr>
              <a:t>1/2 </a:t>
            </a:r>
            <a:r>
              <a:rPr lang="zh-TW" altLang="en-US" sz="2400" dirty="0" smtClean="0">
                <a:ea typeface="標楷體" pitchFamily="65" charset="-120"/>
              </a:rPr>
              <a:t>報支</a:t>
            </a:r>
            <a:r>
              <a:rPr lang="en-US" altLang="zh-TW" sz="2400" dirty="0" smtClean="0">
                <a:ea typeface="標楷體" pitchFamily="65" charset="-120"/>
              </a:rPr>
              <a:t>(</a:t>
            </a:r>
            <a:r>
              <a:rPr lang="zh-TW" altLang="en-US" sz="2400" dirty="0" smtClean="0">
                <a:ea typeface="標楷體" pitchFamily="65" charset="-120"/>
              </a:rPr>
              <a:t>即</a:t>
            </a:r>
            <a:r>
              <a:rPr lang="en-US" altLang="zh-TW" sz="2400" dirty="0" smtClean="0">
                <a:ea typeface="標楷體" pitchFamily="65" charset="-120"/>
              </a:rPr>
              <a:t>200</a:t>
            </a:r>
            <a:r>
              <a:rPr lang="zh-TW" altLang="en-US" sz="2400" dirty="0" smtClean="0">
                <a:ea typeface="標楷體" pitchFamily="65" charset="-120"/>
              </a:rPr>
              <a:t>元</a:t>
            </a:r>
            <a:r>
              <a:rPr lang="en-US" altLang="zh-TW" sz="2400" dirty="0" smtClean="0">
                <a:ea typeface="標楷體" pitchFamily="65" charset="-120"/>
              </a:rPr>
              <a:t>)</a:t>
            </a:r>
            <a:r>
              <a:rPr lang="zh-TW" altLang="en-US" sz="2400" dirty="0" smtClean="0">
                <a:ea typeface="標楷體" pitchFamily="65" charset="-120"/>
              </a:rPr>
              <a:t>。</a:t>
            </a:r>
          </a:p>
          <a:p>
            <a:pPr lvl="2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Clr>
                <a:srgbClr val="FF3300"/>
              </a:buClr>
              <a:buFont typeface="Arial" pitchFamily="34" charset="0"/>
              <a:buChar char="•"/>
            </a:pPr>
            <a:endParaRPr lang="zh-TW" altLang="en-US" sz="1900" dirty="0" smtClean="0">
              <a:ea typeface="標楷體" pitchFamily="65" charset="-120"/>
            </a:endParaRPr>
          </a:p>
          <a:p>
            <a:pPr marL="0" indent="0"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  <a:buClr>
                <a:srgbClr val="FF3300"/>
              </a:buClr>
              <a:buNone/>
            </a:pPr>
            <a:endParaRPr lang="en-US" altLang="zh-TW" sz="2800" dirty="0" smtClean="0">
              <a:ea typeface="標楷體" pitchFamily="65" charset="-120"/>
            </a:endParaRPr>
          </a:p>
          <a:p>
            <a:pPr marL="360363" indent="-360363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None/>
            </a:pPr>
            <a:endParaRPr lang="en-US" altLang="zh-TW" sz="2400" dirty="0" smtClean="0">
              <a:latin typeface="新細明體"/>
              <a:ea typeface="新細明體"/>
            </a:endParaRPr>
          </a:p>
          <a:p>
            <a:pPr marL="486000" indent="-48600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Font typeface="Wingdings" pitchFamily="2" charset="2"/>
              <a:buNone/>
            </a:pPr>
            <a:endParaRPr lang="en-US" altLang="zh-TW" sz="2800" dirty="0" smtClean="0">
              <a:ea typeface="標楷體" pitchFamily="65" charset="-120"/>
            </a:endParaRPr>
          </a:p>
          <a:p>
            <a:pPr marL="625475" indent="-625475"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  <a:buClr>
                <a:srgbClr val="FF3300"/>
              </a:buClr>
              <a:buFont typeface="Wingdings" pitchFamily="2" charset="2"/>
              <a:buNone/>
            </a:pPr>
            <a:r>
              <a:rPr lang="en-US" altLang="zh-TW" sz="1800" dirty="0" smtClean="0">
                <a:ea typeface="標楷體" pitchFamily="65" charset="-120"/>
              </a:rPr>
              <a:t> </a:t>
            </a:r>
            <a:endParaRPr lang="zh-TW" altLang="en-US" sz="1800" dirty="0"/>
          </a:p>
        </p:txBody>
      </p:sp>
      <p:sp>
        <p:nvSpPr>
          <p:cNvPr id="8" name="標題 2"/>
          <p:cNvSpPr txBox="1">
            <a:spLocks/>
          </p:cNvSpPr>
          <p:nvPr/>
        </p:nvSpPr>
        <p:spPr bwMode="auto">
          <a:xfrm>
            <a:off x="1239838" y="188913"/>
            <a:ext cx="7077075" cy="93662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50" tIns="45674" rIns="91350" bIns="45674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5pPr>
            <a:lvl6pPr marL="456743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6pPr>
            <a:lvl7pPr marL="913487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7pPr>
            <a:lvl8pPr marL="1370230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8pPr>
            <a:lvl9pPr marL="1826971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9pPr>
          </a:lstStyle>
          <a:p>
            <a:r>
              <a:rPr lang="zh-TW" altLang="en-US" kern="0" dirty="0" smtClean="0">
                <a:solidFill>
                  <a:srgbClr val="000099"/>
                </a:solidFill>
                <a:ea typeface="標楷體" pitchFamily="65" charset="-120"/>
              </a:rPr>
              <a:t>二、差旅費法規及注意事項</a:t>
            </a: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/>
            </a:r>
            <a:b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</a:b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>-</a:t>
            </a:r>
            <a:r>
              <a:rPr lang="zh-TW" altLang="en-US" kern="0" dirty="0" smtClean="0">
                <a:solidFill>
                  <a:srgbClr val="000099"/>
                </a:solidFill>
                <a:ea typeface="標楷體" pitchFamily="65" charset="-120"/>
              </a:rPr>
              <a:t>國內差旅費</a:t>
            </a: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>(</a:t>
            </a:r>
            <a:r>
              <a:rPr lang="zh-TW" altLang="en-US" kern="0" dirty="0" smtClean="0">
                <a:solidFill>
                  <a:srgbClr val="000099"/>
                </a:solidFill>
                <a:ea typeface="標楷體" pitchFamily="65" charset="-120"/>
              </a:rPr>
              <a:t>續</a:t>
            </a: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>)</a:t>
            </a:r>
            <a:endParaRPr lang="zh-TW" altLang="en-US" kern="0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76" b="17193"/>
          <a:stretch/>
        </p:blipFill>
        <p:spPr>
          <a:xfrm>
            <a:off x="747049" y="1246274"/>
            <a:ext cx="7817168" cy="5237527"/>
          </a:xfrm>
          <a:prstGeom prst="rect">
            <a:avLst/>
          </a:prstGeom>
        </p:spPr>
      </p:pic>
      <p:sp>
        <p:nvSpPr>
          <p:cNvPr id="7" name="圓角矩形 6"/>
          <p:cNvSpPr/>
          <p:nvPr/>
        </p:nvSpPr>
        <p:spPr>
          <a:xfrm>
            <a:off x="3976483" y="1844824"/>
            <a:ext cx="4369296" cy="151216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18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本</a:t>
            </a:r>
            <a:r>
              <a:rPr lang="zh-TW" altLang="en-US" sz="18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案實際為自行</a:t>
            </a:r>
            <a:r>
              <a:rPr lang="zh-TW" altLang="en-US" sz="18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開車，結報時為誤勾選搭大眾運輸工具，並以火車報支交通費，經審核修正交通</a:t>
            </a:r>
            <a:r>
              <a:rPr lang="zh-TW" altLang="en-US" sz="18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費</a:t>
            </a:r>
            <a:r>
              <a:rPr lang="zh-TW" altLang="zh-TW" sz="1800" b="1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按</a:t>
            </a:r>
            <a:r>
              <a:rPr lang="zh-TW" altLang="zh-TW" sz="1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同路段公民營客運汽車最高等級</a:t>
            </a:r>
            <a:r>
              <a:rPr lang="zh-TW" altLang="zh-TW" sz="18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之票價報支</a:t>
            </a:r>
            <a:r>
              <a:rPr lang="zh-TW" altLang="en-US" sz="1800" b="1" dirty="0" smtClean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18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圓角矩形圖說文字 2"/>
          <p:cNvSpPr/>
          <p:nvPr/>
        </p:nvSpPr>
        <p:spPr>
          <a:xfrm>
            <a:off x="4139952" y="3741001"/>
            <a:ext cx="2520280" cy="552095"/>
          </a:xfrm>
          <a:prstGeom prst="wedgeRoundRectCallout">
            <a:avLst>
              <a:gd name="adj1" fmla="val -90557"/>
              <a:gd name="adj2" fmla="val 29023"/>
              <a:gd name="adj3" fmla="val 16667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不能結報火車費用，只能客運車費</a:t>
            </a:r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用</a:t>
            </a:r>
            <a:endParaRPr lang="zh-TW" altLang="en-US" sz="1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4" name="圓角矩形圖說文字 13"/>
          <p:cNvSpPr/>
          <p:nvPr/>
        </p:nvSpPr>
        <p:spPr>
          <a:xfrm>
            <a:off x="4794173" y="5733256"/>
            <a:ext cx="2232248" cy="552095"/>
          </a:xfrm>
          <a:prstGeom prst="wedgeRoundRectCallout">
            <a:avLst>
              <a:gd name="adj1" fmla="val -89249"/>
              <a:gd name="adj2" fmla="val 60739"/>
              <a:gd name="adj3" fmla="val 16667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修正為自行開車</a:t>
            </a:r>
          </a:p>
        </p:txBody>
      </p:sp>
      <p:sp>
        <p:nvSpPr>
          <p:cNvPr id="15" name="圓角矩形圖說文字 14"/>
          <p:cNvSpPr/>
          <p:nvPr/>
        </p:nvSpPr>
        <p:spPr>
          <a:xfrm>
            <a:off x="3976483" y="4707695"/>
            <a:ext cx="3331821" cy="552095"/>
          </a:xfrm>
          <a:prstGeom prst="wedgeRoundRectCallout">
            <a:avLst>
              <a:gd name="adj1" fmla="val -63319"/>
              <a:gd name="adj2" fmla="val 145312"/>
              <a:gd name="adj3" fmla="val 16667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於備註或空白處註記搭車行程、車種、金額，以</a:t>
            </a:r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利審核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147646" y="1052736"/>
            <a:ext cx="12560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案例</a:t>
            </a:r>
            <a:r>
              <a:rPr lang="en-US" altLang="zh-TW" sz="32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endParaRPr lang="zh-TW" altLang="en-US" sz="32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標題 2"/>
          <p:cNvSpPr txBox="1">
            <a:spLocks/>
          </p:cNvSpPr>
          <p:nvPr/>
        </p:nvSpPr>
        <p:spPr bwMode="auto">
          <a:xfrm>
            <a:off x="1239838" y="188913"/>
            <a:ext cx="7077075" cy="93662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50" tIns="45674" rIns="91350" bIns="45674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5pPr>
            <a:lvl6pPr marL="456743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6pPr>
            <a:lvl7pPr marL="913487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7pPr>
            <a:lvl8pPr marL="1370230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8pPr>
            <a:lvl9pPr marL="1826971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9pPr>
          </a:lstStyle>
          <a:p>
            <a:r>
              <a:rPr lang="zh-TW" altLang="en-US" kern="0" dirty="0" smtClean="0">
                <a:solidFill>
                  <a:srgbClr val="000099"/>
                </a:solidFill>
                <a:ea typeface="標楷體" pitchFamily="65" charset="-120"/>
              </a:rPr>
              <a:t>二、差旅費法規及注意事項</a:t>
            </a: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/>
            </a:r>
            <a:b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</a:br>
            <a:r>
              <a:rPr lang="zh-TW" altLang="en-US" kern="0" dirty="0" smtClean="0">
                <a:solidFill>
                  <a:srgbClr val="000099"/>
                </a:solidFill>
                <a:ea typeface="標楷體" pitchFamily="65" charset="-120"/>
              </a:rPr>
              <a:t>國內差旅費</a:t>
            </a: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>(</a:t>
            </a:r>
            <a:r>
              <a:rPr lang="zh-TW" altLang="en-US" kern="0" dirty="0" smtClean="0">
                <a:solidFill>
                  <a:srgbClr val="000099"/>
                </a:solidFill>
                <a:ea typeface="標楷體" pitchFamily="65" charset="-120"/>
              </a:rPr>
              <a:t>續</a:t>
            </a: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>)</a:t>
            </a:r>
            <a:endParaRPr lang="zh-TW" altLang="en-US" kern="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33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內容版面配置區 6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23" b="14339"/>
          <a:stretch/>
        </p:blipFill>
        <p:spPr>
          <a:xfrm>
            <a:off x="461442" y="1118681"/>
            <a:ext cx="7632848" cy="5328592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670" y="980728"/>
            <a:ext cx="4032448" cy="2456360"/>
          </a:xfrm>
          <a:prstGeom prst="rect">
            <a:avLst/>
          </a:prstGeom>
          <a:noFill/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704" y="2883093"/>
            <a:ext cx="3312368" cy="3756108"/>
          </a:xfrm>
          <a:prstGeom prst="rect">
            <a:avLst/>
          </a:prstGeom>
        </p:spPr>
      </p:pic>
      <p:sp>
        <p:nvSpPr>
          <p:cNvPr id="5" name="橢圓 4"/>
          <p:cNvSpPr/>
          <p:nvPr/>
        </p:nvSpPr>
        <p:spPr>
          <a:xfrm>
            <a:off x="3491880" y="2996951"/>
            <a:ext cx="2304256" cy="352839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TW" altLang="en-US" sz="18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代收轉付收據</a:t>
            </a:r>
            <a:r>
              <a:rPr lang="zh-TW" altLang="en-US" sz="1800" b="1" dirty="0">
                <a:solidFill>
                  <a:schemeClr val="bg1"/>
                </a:solidFill>
                <a:latin typeface="標楷體"/>
                <a:ea typeface="標楷體"/>
              </a:rPr>
              <a:t>無法證明住宿</a:t>
            </a:r>
            <a:r>
              <a:rPr lang="zh-TW" altLang="en-US" sz="1800" b="1" dirty="0" smtClean="0">
                <a:solidFill>
                  <a:schemeClr val="bg1"/>
                </a:solidFill>
                <a:latin typeface="標楷體"/>
                <a:ea typeface="標楷體"/>
              </a:rPr>
              <a:t>日</a:t>
            </a:r>
            <a:r>
              <a:rPr lang="zh-TW" altLang="en-US" sz="1800" b="1" dirty="0">
                <a:solidFill>
                  <a:schemeClr val="bg1"/>
                </a:solidFill>
                <a:latin typeface="標楷體"/>
                <a:ea typeface="標楷體"/>
              </a:rPr>
              <a:t>期</a:t>
            </a:r>
            <a:r>
              <a:rPr lang="zh-TW" altLang="en-US" sz="1800" b="1" dirty="0" smtClean="0">
                <a:solidFill>
                  <a:schemeClr val="bg1"/>
                </a:solidFill>
                <a:latin typeface="標楷體"/>
                <a:ea typeface="標楷體"/>
              </a:rPr>
              <a:t>，</a:t>
            </a:r>
            <a:r>
              <a:rPr lang="zh-TW" altLang="en-US" sz="18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</a:t>
            </a:r>
            <a:r>
              <a:rPr lang="zh-TW" altLang="en-US" sz="18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同仁於入住旅館時，請旅館出具入住證明；或將代收轉付收據交由旅館蓋章證明。以確認實際住宿日期</a:t>
            </a:r>
            <a:r>
              <a:rPr lang="zh-TW" altLang="en-US" sz="18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sz="18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" name="橢圓 11"/>
          <p:cNvSpPr/>
          <p:nvPr/>
        </p:nvSpPr>
        <p:spPr>
          <a:xfrm>
            <a:off x="5095766" y="1118681"/>
            <a:ext cx="2356554" cy="4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橢圓 12"/>
          <p:cNvSpPr/>
          <p:nvPr/>
        </p:nvSpPr>
        <p:spPr>
          <a:xfrm>
            <a:off x="7249669" y="5436729"/>
            <a:ext cx="1368152" cy="9361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橢圓 17"/>
          <p:cNvSpPr/>
          <p:nvPr/>
        </p:nvSpPr>
        <p:spPr>
          <a:xfrm>
            <a:off x="6544200" y="2672918"/>
            <a:ext cx="548080" cy="32403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橢圓 18"/>
          <p:cNvSpPr/>
          <p:nvPr/>
        </p:nvSpPr>
        <p:spPr>
          <a:xfrm>
            <a:off x="2420144" y="4437112"/>
            <a:ext cx="720080" cy="32403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橢圓 19"/>
          <p:cNvSpPr/>
          <p:nvPr/>
        </p:nvSpPr>
        <p:spPr>
          <a:xfrm>
            <a:off x="6062780" y="4294395"/>
            <a:ext cx="1129572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1" name="直線單箭頭接點 20"/>
          <p:cNvCxnSpPr>
            <a:endCxn id="20" idx="3"/>
          </p:cNvCxnSpPr>
          <p:nvPr/>
        </p:nvCxnSpPr>
        <p:spPr>
          <a:xfrm flipV="1">
            <a:off x="5406882" y="4663171"/>
            <a:ext cx="821320" cy="1071384"/>
          </a:xfrm>
          <a:prstGeom prst="straightConnector1">
            <a:avLst/>
          </a:prstGeom>
          <a:ln w="41275" cmpd="sng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單箭頭接點 24"/>
          <p:cNvCxnSpPr/>
          <p:nvPr/>
        </p:nvCxnSpPr>
        <p:spPr>
          <a:xfrm>
            <a:off x="5421107" y="5198863"/>
            <a:ext cx="1869765" cy="604180"/>
          </a:xfrm>
          <a:prstGeom prst="straightConnector1">
            <a:avLst/>
          </a:prstGeom>
          <a:ln w="41275" cmpd="sng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字方塊 15"/>
          <p:cNvSpPr txBox="1"/>
          <p:nvPr/>
        </p:nvSpPr>
        <p:spPr>
          <a:xfrm>
            <a:off x="147646" y="1052736"/>
            <a:ext cx="14000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案例</a:t>
            </a:r>
            <a:r>
              <a:rPr lang="en-US" altLang="zh-TW" sz="32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endParaRPr lang="zh-TW" altLang="en-US" sz="32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" name="標題 2"/>
          <p:cNvSpPr txBox="1">
            <a:spLocks/>
          </p:cNvSpPr>
          <p:nvPr/>
        </p:nvSpPr>
        <p:spPr bwMode="auto">
          <a:xfrm>
            <a:off x="1239838" y="188913"/>
            <a:ext cx="7077075" cy="93662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50" tIns="45674" rIns="91350" bIns="45674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5pPr>
            <a:lvl6pPr marL="456743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6pPr>
            <a:lvl7pPr marL="913487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7pPr>
            <a:lvl8pPr marL="1370230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8pPr>
            <a:lvl9pPr marL="1826971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9pPr>
          </a:lstStyle>
          <a:p>
            <a:r>
              <a:rPr lang="zh-TW" altLang="en-US" kern="0" dirty="0" smtClean="0">
                <a:solidFill>
                  <a:srgbClr val="000099"/>
                </a:solidFill>
                <a:ea typeface="標楷體" pitchFamily="65" charset="-120"/>
              </a:rPr>
              <a:t>二、差旅費法規及注意事項</a:t>
            </a: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/>
            </a:r>
            <a:b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</a:b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>-</a:t>
            </a:r>
            <a:r>
              <a:rPr lang="zh-TW" altLang="en-US" kern="0" dirty="0" smtClean="0">
                <a:solidFill>
                  <a:srgbClr val="000099"/>
                </a:solidFill>
                <a:ea typeface="標楷體" pitchFamily="65" charset="-120"/>
              </a:rPr>
              <a:t>國內差旅費</a:t>
            </a: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>(</a:t>
            </a:r>
            <a:r>
              <a:rPr lang="zh-TW" altLang="en-US" kern="0" dirty="0" smtClean="0">
                <a:solidFill>
                  <a:srgbClr val="000099"/>
                </a:solidFill>
                <a:ea typeface="標楷體" pitchFamily="65" charset="-120"/>
              </a:rPr>
              <a:t>續</a:t>
            </a: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>)</a:t>
            </a:r>
            <a:endParaRPr lang="zh-TW" altLang="en-US" kern="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911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268760"/>
            <a:ext cx="8568952" cy="5097016"/>
          </a:xfrm>
        </p:spPr>
        <p:txBody>
          <a:bodyPr/>
          <a:lstStyle/>
          <a:p>
            <a:pPr marL="0" indent="0">
              <a:lnSpc>
                <a:spcPts val="3000"/>
              </a:lnSpc>
              <a:buClr>
                <a:srgbClr val="FF3300"/>
              </a:buClr>
              <a:buNone/>
            </a:pPr>
            <a:r>
              <a:rPr lang="en-US" altLang="zh-TW" sz="2800" b="1" dirty="0" smtClean="0">
                <a:latin typeface="標楷體" pitchFamily="65" charset="-120"/>
                <a:ea typeface="標楷體" pitchFamily="65" charset="-120"/>
              </a:rPr>
              <a:t>7.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參加</a:t>
            </a: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訓練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講習報支規定</a:t>
            </a:r>
            <a:r>
              <a:rPr lang="en-US" altLang="zh-TW" sz="2800" b="1" dirty="0" smtClean="0">
                <a:latin typeface="標楷體" pitchFamily="65" charset="-120"/>
                <a:ea typeface="標楷體" pitchFamily="65" charset="-120"/>
              </a:rPr>
              <a:t>:</a:t>
            </a:r>
          </a:p>
          <a:p>
            <a:pPr>
              <a:lnSpc>
                <a:spcPts val="3000"/>
              </a:lnSpc>
              <a:buFont typeface="Wingdings" panose="05000000000000000000" pitchFamily="2" charset="2"/>
              <a:buChar char="Ø"/>
            </a:pPr>
            <a:r>
              <a:rPr lang="zh-TW" altLang="zh-TW" sz="2400" b="0" dirty="0">
                <a:latin typeface="標楷體" panose="03000509000000000000" pitchFamily="65" charset="-120"/>
                <a:ea typeface="標楷體" panose="03000509000000000000" pitchFamily="65" charset="-120"/>
              </a:rPr>
              <a:t>法規依據：</a:t>
            </a:r>
            <a:r>
              <a:rPr lang="zh-TW" altLang="zh-TW" sz="24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各機關派員參加國內各項訓練或講習</a:t>
            </a:r>
            <a:r>
              <a:rPr lang="zh-TW" altLang="zh-TW" sz="2400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費用</a:t>
            </a:r>
            <a:r>
              <a:rPr lang="zh-TW" altLang="en-US" sz="2400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補助要點。</a:t>
            </a:r>
            <a:endParaRPr lang="en-US" altLang="zh-TW" sz="2400" u="sng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3000"/>
              </a:lnSpc>
              <a:buFont typeface="Wingdings" panose="05000000000000000000" pitchFamily="2" charset="2"/>
              <a:buChar char="Ø"/>
            </a:pPr>
            <a:r>
              <a:rPr lang="zh-TW" altLang="en-US" sz="24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奉</a:t>
            </a:r>
            <a:r>
              <a:rPr lang="zh-TW" altLang="en-US" sz="2400" b="0" dirty="0">
                <a:latin typeface="標楷體" panose="03000509000000000000" pitchFamily="65" charset="-120"/>
                <a:ea typeface="標楷體" panose="03000509000000000000" pitchFamily="65" charset="-120"/>
              </a:rPr>
              <a:t>派參加訓練講習性質之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研習會、座談會、研討會、檢討會、觀摩會、說明會</a:t>
            </a:r>
            <a:r>
              <a:rPr lang="zh-TW" altLang="en-US" sz="2400" b="0" dirty="0">
                <a:latin typeface="標楷體" panose="03000509000000000000" pitchFamily="65" charset="-120"/>
                <a:ea typeface="標楷體" panose="03000509000000000000" pitchFamily="65" charset="-120"/>
              </a:rPr>
              <a:t>等屬</a:t>
            </a:r>
            <a:r>
              <a:rPr lang="zh-TW" altLang="en-US" sz="24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之。</a:t>
            </a:r>
            <a:endParaRPr lang="en-US" altLang="zh-TW" sz="2400" b="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3000"/>
              </a:lnSpc>
              <a:buFont typeface="Wingdings" panose="05000000000000000000" pitchFamily="2" charset="2"/>
              <a:buChar char="Ø"/>
            </a:pPr>
            <a:r>
              <a:rPr lang="zh-TW" altLang="en-US" sz="24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參加</a:t>
            </a:r>
            <a:r>
              <a:rPr lang="zh-TW" altLang="en-US" sz="2400" b="0" dirty="0">
                <a:latin typeface="標楷體" pitchFamily="65" charset="-120"/>
                <a:ea typeface="標楷體" pitchFamily="65" charset="-120"/>
              </a:rPr>
              <a:t>訓練</a:t>
            </a:r>
            <a:r>
              <a:rPr lang="zh-TW" altLang="en-US" sz="2400" b="0" dirty="0" smtClean="0">
                <a:latin typeface="標楷體" pitchFamily="65" charset="-120"/>
                <a:ea typeface="標楷體" pitchFamily="65" charset="-120"/>
              </a:rPr>
              <a:t>講習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僅得報支</a:t>
            </a:r>
            <a:r>
              <a:rPr lang="zh-TW" altLang="en-US" sz="2400" b="0" dirty="0" smtClean="0">
                <a:latin typeface="標楷體" pitchFamily="65" charset="-120"/>
                <a:ea typeface="標楷體" pitchFamily="65" charset="-120"/>
              </a:rPr>
              <a:t>服務</a:t>
            </a:r>
            <a:r>
              <a:rPr lang="zh-TW" altLang="en-US" sz="2400" b="0" dirty="0">
                <a:latin typeface="標楷體" pitchFamily="65" charset="-120"/>
                <a:ea typeface="標楷體" pitchFamily="65" charset="-120"/>
              </a:rPr>
              <a:t>機關至訓練機構間之</a:t>
            </a:r>
            <a:r>
              <a:rPr lang="zh-TW" altLang="en-US" sz="24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往</a:t>
            </a:r>
            <a:r>
              <a:rPr lang="zh-TW" altLang="en-US" sz="2400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24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返程交通費</a:t>
            </a:r>
            <a:r>
              <a:rPr lang="zh-TW" altLang="en-US" sz="2400" b="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400" b="0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ts val="3000"/>
              </a:lnSpc>
              <a:buFont typeface="Wingdings" panose="05000000000000000000" pitchFamily="2" charset="2"/>
              <a:buChar char="Ø"/>
            </a:pPr>
            <a:r>
              <a:rPr lang="zh-TW" altLang="en-US" sz="2400" b="0" dirty="0" smtClean="0">
                <a:latin typeface="標楷體" pitchFamily="65" charset="-120"/>
                <a:ea typeface="標楷體" pitchFamily="65" charset="-120"/>
              </a:rPr>
              <a:t>於</a:t>
            </a:r>
            <a:r>
              <a:rPr lang="zh-TW" altLang="en-US" sz="24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公差地區參訓</a:t>
            </a:r>
            <a:r>
              <a:rPr lang="zh-TW" altLang="en-US" sz="2400" b="0" dirty="0">
                <a:latin typeface="標楷體" panose="03000509000000000000" pitchFamily="65" charset="-120"/>
                <a:ea typeface="標楷體" panose="03000509000000000000" pitchFamily="65" charset="-120"/>
              </a:rPr>
              <a:t>，訓練機構</a:t>
            </a:r>
            <a:r>
              <a:rPr lang="zh-TW" altLang="en-US" sz="2400" b="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未提供住宿</a:t>
            </a:r>
            <a:r>
              <a:rPr lang="zh-TW" altLang="en-US" sz="2400" b="0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24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得</a:t>
            </a:r>
            <a:r>
              <a:rPr lang="zh-TW" altLang="en-US" sz="2400" b="0" dirty="0">
                <a:latin typeface="標楷體" panose="03000509000000000000" pitchFamily="65" charset="-120"/>
                <a:ea typeface="標楷體" panose="03000509000000000000" pitchFamily="65" charset="-120"/>
              </a:rPr>
              <a:t>於國內出差旅費報支要點規定每日上限數額內</a:t>
            </a:r>
            <a:r>
              <a:rPr lang="zh-TW" altLang="en-US" sz="24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檢據報支住宿費</a:t>
            </a:r>
            <a:r>
              <a:rPr lang="zh-TW" altLang="en-US" sz="24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400" b="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3000"/>
              </a:lnSpc>
              <a:buFont typeface="Wingdings" panose="05000000000000000000" pitchFamily="2" charset="2"/>
              <a:buChar char="Ø"/>
            </a:pPr>
            <a:r>
              <a:rPr lang="zh-TW" altLang="en-US" sz="24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奉</a:t>
            </a:r>
            <a:r>
              <a:rPr lang="zh-TW" altLang="en-US" sz="2400" b="0" dirty="0">
                <a:latin typeface="標楷體" panose="03000509000000000000" pitchFamily="65" charset="-120"/>
                <a:ea typeface="標楷體" panose="03000509000000000000" pitchFamily="65" charset="-120"/>
              </a:rPr>
              <a:t>派至公差地區</a:t>
            </a:r>
            <a:r>
              <a:rPr lang="zh-TW" altLang="en-US" sz="24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參加研討會</a:t>
            </a:r>
            <a:r>
              <a:rPr lang="zh-TW" altLang="en-US" sz="2400" u="sng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並發表</a:t>
            </a:r>
            <a:r>
              <a:rPr lang="zh-TW" altLang="en-US" sz="2400" u="sng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論文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，屬出差性質者，得</a:t>
            </a:r>
            <a:r>
              <a:rPr lang="zh-TW" altLang="en-US" sz="24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依</a:t>
            </a:r>
            <a:r>
              <a:rPr lang="zh-TW" altLang="en-US" sz="2400" b="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國內出差旅費</a:t>
            </a:r>
            <a:r>
              <a:rPr lang="zh-TW" altLang="en-US" sz="2400" b="0" dirty="0">
                <a:latin typeface="標楷體" panose="03000509000000000000" pitchFamily="65" charset="-120"/>
                <a:ea typeface="標楷體" panose="03000509000000000000" pitchFamily="65" charset="-120"/>
              </a:rPr>
              <a:t>報支</a:t>
            </a:r>
            <a:r>
              <a:rPr lang="zh-TW" altLang="en-US" sz="24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要點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報支交通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費、住宿費及雜費</a:t>
            </a:r>
            <a:r>
              <a:rPr lang="zh-TW" altLang="en-US" sz="24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sz="2400" b="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標題 2"/>
          <p:cNvSpPr txBox="1">
            <a:spLocks/>
          </p:cNvSpPr>
          <p:nvPr/>
        </p:nvSpPr>
        <p:spPr bwMode="auto">
          <a:xfrm>
            <a:off x="1239838" y="188913"/>
            <a:ext cx="7077075" cy="93662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50" tIns="45674" rIns="91350" bIns="45674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5pPr>
            <a:lvl6pPr marL="456743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6pPr>
            <a:lvl7pPr marL="913487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7pPr>
            <a:lvl8pPr marL="1370230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8pPr>
            <a:lvl9pPr marL="1826971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9pPr>
          </a:lstStyle>
          <a:p>
            <a:r>
              <a:rPr lang="zh-TW" altLang="en-US" kern="0" dirty="0" smtClean="0">
                <a:solidFill>
                  <a:srgbClr val="000099"/>
                </a:solidFill>
                <a:ea typeface="標楷體" pitchFamily="65" charset="-120"/>
              </a:rPr>
              <a:t>二、差旅費法規及注意事項</a:t>
            </a: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/>
            </a:r>
            <a:b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</a:br>
            <a:r>
              <a:rPr lang="zh-TW" altLang="en-US" kern="0" dirty="0" smtClean="0">
                <a:solidFill>
                  <a:srgbClr val="000099"/>
                </a:solidFill>
                <a:ea typeface="標楷體" pitchFamily="65" charset="-120"/>
              </a:rPr>
              <a:t>國內差旅費</a:t>
            </a: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>(</a:t>
            </a:r>
            <a:r>
              <a:rPr lang="zh-TW" altLang="en-US" kern="0" dirty="0" smtClean="0">
                <a:solidFill>
                  <a:srgbClr val="000099"/>
                </a:solidFill>
                <a:ea typeface="標楷體" pitchFamily="65" charset="-120"/>
              </a:rPr>
              <a:t>續</a:t>
            </a: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>)</a:t>
            </a:r>
            <a:endParaRPr lang="zh-TW" altLang="en-US" kern="0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40" b="26819"/>
          <a:stretch/>
        </p:blipFill>
        <p:spPr>
          <a:xfrm>
            <a:off x="755576" y="1124744"/>
            <a:ext cx="7736673" cy="5544616"/>
          </a:xfrm>
          <a:prstGeom prst="rect">
            <a:avLst/>
          </a:prstGeom>
        </p:spPr>
      </p:pic>
      <p:sp>
        <p:nvSpPr>
          <p:cNvPr id="2" name="圓角矩形圖說文字 1"/>
          <p:cNvSpPr/>
          <p:nvPr/>
        </p:nvSpPr>
        <p:spPr>
          <a:xfrm>
            <a:off x="5868144" y="3501008"/>
            <a:ext cx="2520280" cy="2808312"/>
          </a:xfrm>
          <a:prstGeom prst="wedgeRoundRectCallout">
            <a:avLst>
              <a:gd name="adj1" fmla="val -70877"/>
              <a:gd name="adj2" fmla="val 1134"/>
              <a:gd name="adj3" fmla="val 16667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受訓日期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為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3-5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日三天，僅得結報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日去程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125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元；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日返程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125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元。</a:t>
            </a:r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147646" y="1052736"/>
            <a:ext cx="14720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案例</a:t>
            </a:r>
            <a:r>
              <a:rPr lang="en-US" altLang="zh-TW" sz="32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endParaRPr lang="zh-TW" altLang="en-US" sz="32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標題 2"/>
          <p:cNvSpPr txBox="1">
            <a:spLocks/>
          </p:cNvSpPr>
          <p:nvPr/>
        </p:nvSpPr>
        <p:spPr bwMode="auto">
          <a:xfrm>
            <a:off x="1239838" y="188913"/>
            <a:ext cx="7077075" cy="93662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50" tIns="45674" rIns="91350" bIns="45674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5pPr>
            <a:lvl6pPr marL="456743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6pPr>
            <a:lvl7pPr marL="913487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7pPr>
            <a:lvl8pPr marL="1370230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8pPr>
            <a:lvl9pPr marL="1826971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9pPr>
          </a:lstStyle>
          <a:p>
            <a:r>
              <a:rPr lang="zh-TW" altLang="en-US" kern="0" dirty="0" smtClean="0">
                <a:solidFill>
                  <a:srgbClr val="000099"/>
                </a:solidFill>
                <a:ea typeface="標楷體" pitchFamily="65" charset="-120"/>
              </a:rPr>
              <a:t>二、差旅費法規及注意事項</a:t>
            </a: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/>
            </a:r>
            <a:b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</a:b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>-</a:t>
            </a:r>
            <a:r>
              <a:rPr lang="zh-TW" altLang="en-US" kern="0" dirty="0" smtClean="0">
                <a:solidFill>
                  <a:srgbClr val="000099"/>
                </a:solidFill>
                <a:ea typeface="標楷體" pitchFamily="65" charset="-120"/>
              </a:rPr>
              <a:t>國內差旅費</a:t>
            </a: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>(</a:t>
            </a:r>
            <a:r>
              <a:rPr lang="zh-TW" altLang="en-US" kern="0" dirty="0" smtClean="0">
                <a:solidFill>
                  <a:srgbClr val="000099"/>
                </a:solidFill>
                <a:ea typeface="標楷體" pitchFamily="65" charset="-120"/>
              </a:rPr>
              <a:t>續</a:t>
            </a: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>)</a:t>
            </a:r>
            <a:endParaRPr lang="zh-TW" altLang="en-US" kern="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911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07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簡報大綱</a:t>
            </a:r>
            <a:endParaRPr lang="zh-TW" altLang="en-US" dirty="0"/>
          </a:p>
        </p:txBody>
      </p:sp>
      <p:sp>
        <p:nvSpPr>
          <p:cNvPr id="48132" name="Rectangle 307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>
                <a:latin typeface="+mn-ea"/>
              </a:rPr>
              <a:t>一、主計室業務職掌</a:t>
            </a:r>
            <a:endParaRPr lang="en-US" altLang="zh-TW" dirty="0" smtClean="0">
              <a:latin typeface="+mn-ea"/>
            </a:endParaRPr>
          </a:p>
          <a:p>
            <a:pPr marL="0" indent="0">
              <a:buNone/>
            </a:pPr>
            <a:r>
              <a:rPr lang="zh-TW" altLang="en-US" dirty="0" smtClean="0">
                <a:latin typeface="+mn-ea"/>
              </a:rPr>
              <a:t>二、差旅費法規及注意事項</a:t>
            </a:r>
            <a:endParaRPr lang="en-US" altLang="zh-TW" dirty="0" smtClean="0">
              <a:latin typeface="+mn-ea"/>
            </a:endParaRPr>
          </a:p>
          <a:p>
            <a:pPr marL="1079500" lvl="2" indent="-227013"/>
            <a:r>
              <a:rPr lang="zh-TW" altLang="en-US" dirty="0" smtClean="0"/>
              <a:t>國內差旅費 </a:t>
            </a:r>
            <a:endParaRPr lang="en-US" altLang="zh-TW" dirty="0" smtClean="0"/>
          </a:p>
          <a:p>
            <a:pPr marL="1079500" lvl="2" indent="-227013"/>
            <a:r>
              <a:rPr lang="zh-TW" altLang="en-US" dirty="0" smtClean="0"/>
              <a:t>國外差旅費</a:t>
            </a:r>
            <a:endParaRPr lang="en-US" altLang="zh-TW" dirty="0" smtClean="0"/>
          </a:p>
          <a:p>
            <a:pPr marL="1079500" lvl="2" indent="-227013"/>
            <a:r>
              <a:rPr lang="zh-TW" altLang="en-US" dirty="0" smtClean="0"/>
              <a:t>法院判例</a:t>
            </a:r>
            <a:endParaRPr lang="en-US" altLang="zh-TW" dirty="0" smtClean="0"/>
          </a:p>
          <a:p>
            <a:pPr marL="0" indent="0">
              <a:spcBef>
                <a:spcPts val="1800"/>
              </a:spcBef>
              <a:buNone/>
            </a:pPr>
            <a:r>
              <a:rPr lang="zh-TW" altLang="en-US" dirty="0" smtClean="0">
                <a:latin typeface="+mn-ea"/>
              </a:rPr>
              <a:t>三、採購案件經費動支注意事項</a:t>
            </a:r>
            <a:endParaRPr lang="en-US" altLang="zh-TW" dirty="0" smtClean="0">
              <a:latin typeface="+mn-ea"/>
            </a:endParaRPr>
          </a:p>
          <a:p>
            <a:pPr marL="1076325" lvl="2" indent="-223838"/>
            <a:r>
              <a:rPr lang="zh-TW" altLang="en-US" dirty="0" smtClean="0"/>
              <a:t>購案申請   </a:t>
            </a:r>
            <a:endParaRPr lang="en-US" altLang="zh-TW" dirty="0" smtClean="0"/>
          </a:p>
          <a:p>
            <a:pPr marL="1076325" lvl="2" indent="-223838"/>
            <a:r>
              <a:rPr lang="zh-TW" altLang="en-US" dirty="0" smtClean="0"/>
              <a:t>驗收</a:t>
            </a:r>
            <a:endParaRPr lang="en-US" altLang="zh-TW" dirty="0" smtClean="0"/>
          </a:p>
          <a:p>
            <a:pPr marL="1076325" lvl="2" indent="-223838"/>
            <a:r>
              <a:rPr lang="zh-TW" altLang="en-US" dirty="0" smtClean="0"/>
              <a:t>結報</a:t>
            </a:r>
            <a:endParaRPr lang="en-US" altLang="zh-TW" dirty="0" smtClean="0"/>
          </a:p>
          <a:p>
            <a:pPr marL="0" indent="0">
              <a:buNone/>
            </a:pP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196752"/>
            <a:ext cx="8136904" cy="5040560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spcAft>
                <a:spcPts val="0"/>
              </a:spcAft>
              <a:buClr>
                <a:srgbClr val="FF3300"/>
              </a:buClr>
              <a:buNone/>
            </a:pPr>
            <a:r>
              <a:rPr lang="en-US" altLang="zh-TW" sz="2600" b="0" dirty="0" smtClean="0">
                <a:latin typeface="+mn-ea"/>
              </a:rPr>
              <a:t>1.</a:t>
            </a:r>
            <a:r>
              <a:rPr lang="zh-TW" altLang="en-US" sz="2400" b="0" dirty="0" smtClean="0">
                <a:latin typeface="+mn-ea"/>
              </a:rPr>
              <a:t>法規依據</a:t>
            </a:r>
            <a:r>
              <a:rPr lang="en-US" altLang="zh-TW" sz="2400" b="0" dirty="0" smtClean="0">
                <a:latin typeface="+mn-ea"/>
              </a:rPr>
              <a:t>:</a:t>
            </a:r>
            <a:r>
              <a:rPr lang="zh-TW" altLang="en-US" sz="2400" dirty="0" smtClean="0">
                <a:latin typeface="+mn-ea"/>
              </a:rPr>
              <a:t>國外</a:t>
            </a:r>
            <a:r>
              <a:rPr lang="zh-TW" altLang="en-US" sz="2400" dirty="0">
                <a:latin typeface="+mn-ea"/>
              </a:rPr>
              <a:t>出差旅費報支</a:t>
            </a:r>
            <a:r>
              <a:rPr lang="zh-TW" altLang="en-US" sz="2400" dirty="0" smtClean="0">
                <a:latin typeface="+mn-ea"/>
              </a:rPr>
              <a:t>要點</a:t>
            </a:r>
            <a:r>
              <a:rPr lang="zh-TW" altLang="en-US" sz="2400" b="0" dirty="0" smtClean="0">
                <a:latin typeface="+mn-ea"/>
              </a:rPr>
              <a:t>。</a:t>
            </a:r>
            <a:endParaRPr lang="en-US" altLang="zh-TW" sz="2400" b="0" dirty="0" smtClean="0">
              <a:latin typeface="+mn-ea"/>
            </a:endParaRPr>
          </a:p>
          <a:p>
            <a:pPr marL="0" indent="0">
              <a:spcBef>
                <a:spcPts val="600"/>
              </a:spcBef>
              <a:spcAft>
                <a:spcPts val="0"/>
              </a:spcAft>
              <a:buClr>
                <a:srgbClr val="FF3300"/>
              </a:buClr>
              <a:buNone/>
            </a:pPr>
            <a:r>
              <a:rPr lang="en-US" altLang="zh-TW" sz="2400" b="0" dirty="0" smtClean="0">
                <a:latin typeface="+mn-ea"/>
              </a:rPr>
              <a:t>2.</a:t>
            </a:r>
            <a:r>
              <a:rPr lang="zh-TW" altLang="en-US" sz="2400" b="0" dirty="0" smtClean="0">
                <a:latin typeface="+mn-ea"/>
              </a:rPr>
              <a:t>原則</a:t>
            </a:r>
            <a:r>
              <a:rPr lang="en-US" altLang="zh-TW" sz="2400" b="0" dirty="0" smtClean="0">
                <a:latin typeface="+mn-ea"/>
              </a:rPr>
              <a:t>:</a:t>
            </a:r>
          </a:p>
          <a:p>
            <a:pPr marL="627063" indent="-268288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zh-TW" altLang="en-US" sz="2400" b="0" dirty="0" smtClean="0">
                <a:latin typeface="+mn-ea"/>
              </a:rPr>
              <a:t>國外</a:t>
            </a:r>
            <a:r>
              <a:rPr lang="zh-TW" altLang="en-US" sz="2400" b="0" dirty="0">
                <a:latin typeface="+mn-ea"/>
              </a:rPr>
              <a:t>公差應依</a:t>
            </a:r>
            <a:r>
              <a:rPr lang="zh-TW" altLang="en-US" sz="2400" b="0" dirty="0">
                <a:solidFill>
                  <a:srgbClr val="C00000"/>
                </a:solidFill>
                <a:latin typeface="+mn-ea"/>
              </a:rPr>
              <a:t>出國計畫</a:t>
            </a:r>
            <a:r>
              <a:rPr lang="zh-TW" altLang="en-US" sz="2400" b="0" dirty="0">
                <a:latin typeface="+mn-ea"/>
              </a:rPr>
              <a:t>及</a:t>
            </a:r>
            <a:r>
              <a:rPr lang="zh-TW" altLang="en-US" sz="2400" b="0" dirty="0">
                <a:solidFill>
                  <a:srgbClr val="C00000"/>
                </a:solidFill>
                <a:latin typeface="+mn-ea"/>
              </a:rPr>
              <a:t>預算</a:t>
            </a:r>
            <a:r>
              <a:rPr lang="zh-TW" altLang="en-US" sz="2400" b="0" dirty="0">
                <a:latin typeface="+mn-ea"/>
              </a:rPr>
              <a:t>執行</a:t>
            </a:r>
            <a:r>
              <a:rPr lang="zh-TW" altLang="en-US" sz="2400" b="0" dirty="0" smtClean="0">
                <a:latin typeface="+mn-ea"/>
              </a:rPr>
              <a:t>，事先</a:t>
            </a:r>
            <a:r>
              <a:rPr lang="zh-TW" altLang="en-US" sz="2400" b="0" dirty="0">
                <a:latin typeface="+mn-ea"/>
              </a:rPr>
              <a:t>簽奉核准</a:t>
            </a:r>
            <a:r>
              <a:rPr lang="zh-TW" altLang="en-US" sz="2400" b="0" dirty="0" smtClean="0">
                <a:latin typeface="+mn-ea"/>
              </a:rPr>
              <a:t>，在</a:t>
            </a:r>
            <a:r>
              <a:rPr lang="zh-TW" altLang="en-US" sz="2400" b="0" dirty="0">
                <a:latin typeface="+mn-ea"/>
              </a:rPr>
              <a:t>國外差旅費項下支應，</a:t>
            </a:r>
            <a:r>
              <a:rPr lang="zh-TW" altLang="en-US" sz="2400" b="0" u="sng" dirty="0">
                <a:solidFill>
                  <a:srgbClr val="C00000"/>
                </a:solidFill>
                <a:latin typeface="+mn-ea"/>
              </a:rPr>
              <a:t>不得超支</a:t>
            </a:r>
            <a:r>
              <a:rPr lang="zh-TW" altLang="en-US" sz="2400" b="0" dirty="0" smtClean="0">
                <a:latin typeface="+mn-ea"/>
              </a:rPr>
              <a:t>。</a:t>
            </a:r>
            <a:endParaRPr lang="en-US" altLang="zh-TW" sz="2400" b="0" dirty="0" smtClean="0">
              <a:latin typeface="+mn-ea"/>
            </a:endParaRPr>
          </a:p>
          <a:p>
            <a:pPr marL="627063" indent="-268288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zh-TW" altLang="en-US" sz="2400" b="0" dirty="0" smtClean="0">
                <a:latin typeface="+mn-ea"/>
              </a:rPr>
              <a:t>須辦理簽證之國家</a:t>
            </a:r>
            <a:r>
              <a:rPr lang="en-US" altLang="zh-TW" sz="2400" b="0" dirty="0" smtClean="0">
                <a:latin typeface="+mn-ea"/>
              </a:rPr>
              <a:t>(</a:t>
            </a:r>
            <a:r>
              <a:rPr lang="zh-TW" altLang="en-US" sz="2400" b="0" dirty="0" smtClean="0">
                <a:latin typeface="+mn-ea"/>
              </a:rPr>
              <a:t>如美簽</a:t>
            </a:r>
            <a:r>
              <a:rPr lang="en-US" altLang="zh-TW" sz="2400" b="0" dirty="0" smtClean="0">
                <a:latin typeface="+mn-ea"/>
              </a:rPr>
              <a:t>)</a:t>
            </a:r>
            <a:r>
              <a:rPr lang="zh-TW" altLang="en-US" sz="2400" b="0" dirty="0" smtClean="0">
                <a:latin typeface="+mn-ea"/>
              </a:rPr>
              <a:t>，應俟</a:t>
            </a:r>
            <a:r>
              <a:rPr lang="zh-TW" altLang="en-US" sz="2400" u="sng" dirty="0" smtClean="0">
                <a:solidFill>
                  <a:srgbClr val="C00000"/>
                </a:solidFill>
                <a:latin typeface="+mn-ea"/>
              </a:rPr>
              <a:t>取得簽證後</a:t>
            </a:r>
            <a:r>
              <a:rPr lang="zh-TW" altLang="en-US" sz="2400" dirty="0" smtClean="0">
                <a:solidFill>
                  <a:srgbClr val="C00000"/>
                </a:solidFill>
                <a:latin typeface="+mn-ea"/>
              </a:rPr>
              <a:t>再辦理機票採購等</a:t>
            </a:r>
            <a:r>
              <a:rPr lang="zh-TW" altLang="en-US" sz="2400" b="0" dirty="0" smtClean="0">
                <a:latin typeface="+mn-ea"/>
              </a:rPr>
              <a:t>後續事宜。</a:t>
            </a:r>
            <a:endParaRPr lang="zh-TW" altLang="en-US" sz="2400" b="0" dirty="0">
              <a:latin typeface="+mn-ea"/>
            </a:endParaRPr>
          </a:p>
          <a:p>
            <a:pPr marL="0" indent="0">
              <a:spcBef>
                <a:spcPts val="600"/>
              </a:spcBef>
              <a:spcAft>
                <a:spcPts val="0"/>
              </a:spcAft>
              <a:buClr>
                <a:srgbClr val="FF3300"/>
              </a:buClr>
              <a:buNone/>
            </a:pPr>
            <a:r>
              <a:rPr lang="en-US" altLang="zh-TW" sz="2400" b="0" dirty="0" smtClean="0">
                <a:latin typeface="+mn-ea"/>
              </a:rPr>
              <a:t>3.</a:t>
            </a:r>
            <a:r>
              <a:rPr lang="zh-TW" altLang="en-US" sz="2400" b="0" dirty="0" smtClean="0">
                <a:latin typeface="+mn-ea"/>
              </a:rPr>
              <a:t>國外</a:t>
            </a:r>
            <a:r>
              <a:rPr lang="zh-TW" altLang="en-US" sz="2400" b="0" dirty="0">
                <a:latin typeface="+mn-ea"/>
              </a:rPr>
              <a:t>差旅費包括</a:t>
            </a:r>
            <a:r>
              <a:rPr lang="en-US" altLang="zh-TW" sz="2400" b="0" dirty="0" smtClean="0">
                <a:latin typeface="+mn-ea"/>
              </a:rPr>
              <a:t>:</a:t>
            </a:r>
            <a:endParaRPr lang="en-US" altLang="zh-TW" sz="2400" b="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 marL="623888" indent="-358775">
              <a:lnSpc>
                <a:spcPts val="32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zh-TW" altLang="en-US" sz="2200" b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交通費</a:t>
            </a:r>
            <a:r>
              <a:rPr lang="zh-TW" altLang="en-US" sz="2200" b="0" dirty="0" smtClean="0">
                <a:solidFill>
                  <a:srgbClr val="000000"/>
                </a:solidFill>
                <a:latin typeface="+mn-ea"/>
              </a:rPr>
              <a:t>：搭乘飛機、船舶及長途大眾陸運工具所需費用。</a:t>
            </a:r>
            <a:endParaRPr lang="en-US" altLang="zh-TW" sz="2200" b="0" dirty="0" smtClean="0">
              <a:solidFill>
                <a:srgbClr val="000000"/>
              </a:solidFill>
              <a:latin typeface="+mn-ea"/>
            </a:endParaRPr>
          </a:p>
          <a:p>
            <a:pPr marL="623888" indent="-358775">
              <a:lnSpc>
                <a:spcPts val="32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zh-TW" altLang="en-US" sz="2200" b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生活費</a:t>
            </a:r>
            <a:r>
              <a:rPr lang="zh-TW" altLang="en-US" sz="2200" b="0" dirty="0" smtClean="0">
                <a:latin typeface="+mn-ea"/>
              </a:rPr>
              <a:t>：</a:t>
            </a:r>
            <a:r>
              <a:rPr lang="zh-TW" altLang="en-US" sz="2200" b="0" dirty="0">
                <a:solidFill>
                  <a:srgbClr val="000000"/>
                </a:solidFill>
                <a:latin typeface="+mn-ea"/>
              </a:rPr>
              <a:t>出差人員之住宿費、膳食費及零用費</a:t>
            </a:r>
            <a:r>
              <a:rPr lang="zh-TW" altLang="en-US" sz="2200" b="0" dirty="0" smtClean="0">
                <a:solidFill>
                  <a:srgbClr val="000000"/>
                </a:solidFill>
                <a:latin typeface="+mn-ea"/>
              </a:rPr>
              <a:t>。</a:t>
            </a:r>
            <a:endParaRPr lang="en-US" altLang="zh-TW" sz="2200" b="0" dirty="0" smtClean="0">
              <a:solidFill>
                <a:srgbClr val="000000"/>
              </a:solidFill>
              <a:latin typeface="+mn-ea"/>
            </a:endParaRPr>
          </a:p>
          <a:p>
            <a:pPr marL="623888" indent="-358775">
              <a:lnSpc>
                <a:spcPts val="32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zh-TW" altLang="en-US" sz="2200" b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辦公費</a:t>
            </a:r>
            <a:r>
              <a:rPr lang="zh-TW" altLang="en-US" sz="2200" b="0" dirty="0">
                <a:solidFill>
                  <a:srgbClr val="000000"/>
                </a:solidFill>
                <a:latin typeface="+mn-ea"/>
              </a:rPr>
              <a:t>：出國之手續費、保險費、行政費、禮品交際</a:t>
            </a:r>
            <a:r>
              <a:rPr lang="zh-TW" altLang="en-US" sz="2200" b="0" dirty="0" smtClean="0">
                <a:solidFill>
                  <a:srgbClr val="000000"/>
                </a:solidFill>
                <a:latin typeface="+mn-ea"/>
              </a:rPr>
              <a:t>費及雜費</a:t>
            </a:r>
            <a:r>
              <a:rPr lang="zh-TW" altLang="en-US" sz="2400" b="0" dirty="0" smtClean="0">
                <a:solidFill>
                  <a:srgbClr val="000000"/>
                </a:solidFill>
                <a:latin typeface="+mn-ea"/>
              </a:rPr>
              <a:t>。</a:t>
            </a:r>
            <a:endParaRPr lang="en-US" altLang="zh-TW" sz="2400" b="0" dirty="0">
              <a:solidFill>
                <a:srgbClr val="000000"/>
              </a:solidFill>
              <a:latin typeface="+mn-ea"/>
            </a:endParaRPr>
          </a:p>
          <a:p>
            <a:pPr marL="0" indent="0">
              <a:spcAft>
                <a:spcPct val="20000"/>
              </a:spcAft>
              <a:buClr>
                <a:srgbClr val="FF3300"/>
              </a:buClr>
              <a:buNone/>
            </a:pPr>
            <a:endParaRPr lang="en-US" altLang="zh-TW" sz="2400" dirty="0" smtClean="0">
              <a:ea typeface="標楷體" pitchFamily="65" charset="-120"/>
            </a:endParaRPr>
          </a:p>
          <a:p>
            <a:pPr marL="287338" indent="-287338">
              <a:spcAft>
                <a:spcPct val="20000"/>
              </a:spcAft>
              <a:buClr>
                <a:srgbClr val="FF3300"/>
              </a:buClr>
              <a:buFont typeface="Wingdings" pitchFamily="2" charset="2"/>
              <a:buChar char="v"/>
            </a:pPr>
            <a:endParaRPr lang="en-US" altLang="zh-TW" sz="2400" dirty="0">
              <a:ea typeface="標楷體" pitchFamily="65" charset="-120"/>
            </a:endParaRPr>
          </a:p>
        </p:txBody>
      </p:sp>
      <p:sp>
        <p:nvSpPr>
          <p:cNvPr id="8" name="標題 2"/>
          <p:cNvSpPr txBox="1">
            <a:spLocks/>
          </p:cNvSpPr>
          <p:nvPr/>
        </p:nvSpPr>
        <p:spPr bwMode="auto">
          <a:xfrm>
            <a:off x="1239838" y="188913"/>
            <a:ext cx="7077075" cy="93662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50" tIns="45674" rIns="91350" bIns="45674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5pPr>
            <a:lvl6pPr marL="456743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6pPr>
            <a:lvl7pPr marL="913487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7pPr>
            <a:lvl8pPr marL="1370230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8pPr>
            <a:lvl9pPr marL="1826971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9pPr>
          </a:lstStyle>
          <a:p>
            <a:r>
              <a:rPr lang="zh-TW" altLang="en-US" kern="0" dirty="0" smtClean="0">
                <a:solidFill>
                  <a:srgbClr val="000099"/>
                </a:solidFill>
                <a:ea typeface="標楷體" pitchFamily="65" charset="-120"/>
              </a:rPr>
              <a:t>二、差旅費法規及注意事項</a:t>
            </a: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/>
            </a:r>
            <a:b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</a:b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>-</a:t>
            </a:r>
            <a:r>
              <a:rPr lang="zh-TW" altLang="en-US" kern="0" dirty="0" smtClean="0">
                <a:solidFill>
                  <a:srgbClr val="000099"/>
                </a:solidFill>
                <a:ea typeface="標楷體" pitchFamily="65" charset="-120"/>
              </a:rPr>
              <a:t>國外差旅費</a:t>
            </a:r>
            <a:endParaRPr lang="zh-TW" altLang="en-US" kern="0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4"/>
          <p:cNvSpPr>
            <a:spLocks noGrp="1" noChangeArrowheads="1"/>
          </p:cNvSpPr>
          <p:nvPr>
            <p:ph idx="1"/>
          </p:nvPr>
        </p:nvSpPr>
        <p:spPr>
          <a:xfrm>
            <a:off x="611560" y="1268760"/>
            <a:ext cx="8136904" cy="5040560"/>
          </a:xfrm>
        </p:spPr>
        <p:txBody>
          <a:bodyPr/>
          <a:lstStyle/>
          <a:p>
            <a:pPr marL="0" indent="0">
              <a:lnSpc>
                <a:spcPts val="2400"/>
              </a:lnSpc>
              <a:spcBef>
                <a:spcPts val="1200"/>
              </a:spcBef>
              <a:spcAft>
                <a:spcPts val="1200"/>
              </a:spcAft>
              <a:buClr>
                <a:srgbClr val="FF3300"/>
              </a:buClr>
              <a:buNone/>
            </a:pPr>
            <a:r>
              <a:rPr lang="en-US" altLang="zh-TW" sz="28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4.</a:t>
            </a:r>
            <a:r>
              <a:rPr lang="zh-TW" altLang="en-US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交通費報支注意事項</a:t>
            </a:r>
            <a:r>
              <a:rPr lang="en-US" altLang="zh-TW" sz="28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:</a:t>
            </a:r>
          </a:p>
          <a:p>
            <a:pPr>
              <a:lnSpc>
                <a:spcPts val="3500"/>
              </a:lnSpc>
              <a:spcAft>
                <a:spcPct val="200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zh-TW" altLang="en-US" sz="2400" b="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搭乘飛機</a:t>
            </a:r>
            <a:r>
              <a:rPr lang="zh-TW" altLang="en-US" sz="2400" b="0" dirty="0">
                <a:latin typeface="標楷體" panose="03000509000000000000" pitchFamily="65" charset="-120"/>
                <a:ea typeface="標楷體" panose="03000509000000000000" pitchFamily="65" charset="-120"/>
              </a:rPr>
              <a:t>、 船舶及長途大眾</a:t>
            </a:r>
            <a:r>
              <a:rPr lang="zh-TW" altLang="en-US" sz="24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陸運所需費用，須檢附單據結報，</a:t>
            </a:r>
            <a:r>
              <a:rPr lang="zh-TW" altLang="en-US" sz="2400" b="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市區車費</a:t>
            </a:r>
            <a:r>
              <a:rPr lang="zh-TW" altLang="en-US" sz="24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已含在生活費內</a:t>
            </a:r>
            <a:r>
              <a:rPr lang="zh-TW" altLang="en-US" sz="2400" b="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sz="2400" b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不得再行報支</a:t>
            </a:r>
            <a:r>
              <a:rPr lang="zh-TW" altLang="en-US" sz="2400" b="0" dirty="0">
                <a:latin typeface="標楷體" panose="03000509000000000000" pitchFamily="65" charset="-120"/>
                <a:ea typeface="標楷體" panose="03000509000000000000" pitchFamily="65" charset="-120"/>
              </a:rPr>
              <a:t> 。</a:t>
            </a:r>
          </a:p>
          <a:p>
            <a:pPr>
              <a:lnSpc>
                <a:spcPts val="3500"/>
              </a:lnSpc>
              <a:spcAft>
                <a:spcPct val="200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zh-TW" altLang="en-US" sz="24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飛機艙等之限制</a:t>
            </a:r>
            <a:r>
              <a:rPr lang="en-US" altLang="zh-TW" sz="24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pPr marL="1703388" indent="-1362075">
              <a:lnSpc>
                <a:spcPts val="35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None/>
            </a:pP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商務艙</a:t>
            </a:r>
            <a:r>
              <a:rPr lang="en-US" altLang="zh-TW" sz="24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---</a:t>
            </a:r>
            <a:r>
              <a:rPr lang="zh-TW" altLang="en-US" sz="24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簡任</a:t>
            </a:r>
            <a:r>
              <a:rPr lang="en-US" altLang="zh-TW" sz="24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12</a:t>
            </a:r>
            <a:r>
              <a:rPr lang="zh-TW" altLang="en-US" sz="24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職等以上人員領有該職等全額主管加給人員。</a:t>
            </a:r>
          </a:p>
          <a:p>
            <a:pPr marL="1703388" indent="-1344613">
              <a:lnSpc>
                <a:spcPts val="35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None/>
            </a:pPr>
            <a:r>
              <a:rPr lang="zh-TW" altLang="en-US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經濟艙</a:t>
            </a:r>
            <a:r>
              <a:rPr lang="en-US" altLang="zh-TW" sz="24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---</a:t>
            </a:r>
            <a:r>
              <a:rPr lang="zh-TW" altLang="en-US" sz="24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上述其餘人員乘坐經濟</a:t>
            </a:r>
            <a:r>
              <a:rPr lang="en-US" altLang="zh-TW" sz="24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標準</a:t>
            </a:r>
            <a:r>
              <a:rPr lang="en-US" altLang="zh-TW" sz="24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4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座艙；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不得報支豪華經濟艙</a:t>
            </a:r>
            <a:r>
              <a:rPr lang="zh-TW" altLang="en-US" sz="24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400" b="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35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zh-TW" altLang="en-US" sz="24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以搭乘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本國航空</a:t>
            </a:r>
            <a:r>
              <a:rPr lang="zh-TW" altLang="en-US" sz="24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為原則。</a:t>
            </a:r>
            <a:endParaRPr lang="en-US" altLang="zh-TW" sz="2400" b="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360363">
              <a:lnSpc>
                <a:spcPts val="2400"/>
              </a:lnSpc>
              <a:spcBef>
                <a:spcPct val="10000"/>
              </a:spcBef>
              <a:spcAft>
                <a:spcPct val="10000"/>
              </a:spcAft>
              <a:buClr>
                <a:srgbClr val="FF3300"/>
              </a:buClr>
              <a:buNone/>
            </a:pPr>
            <a:endParaRPr lang="en-US" altLang="zh-TW" sz="2400" b="1" dirty="0" smtClean="0">
              <a:latin typeface="新細明體"/>
              <a:ea typeface="新細明體"/>
            </a:endParaRPr>
          </a:p>
          <a:p>
            <a:pPr>
              <a:lnSpc>
                <a:spcPts val="2400"/>
              </a:lnSpc>
              <a:spcBef>
                <a:spcPct val="10000"/>
              </a:spcBef>
              <a:spcAft>
                <a:spcPct val="10000"/>
              </a:spcAft>
              <a:buClr>
                <a:srgbClr val="FF3300"/>
              </a:buClr>
              <a:buFont typeface="Wingdings" pitchFamily="2" charset="2"/>
              <a:buNone/>
            </a:pPr>
            <a:endParaRPr lang="en-US" altLang="zh-TW" sz="24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ts val="2400"/>
              </a:lnSpc>
              <a:spcBef>
                <a:spcPct val="10000"/>
              </a:spcBef>
              <a:spcAft>
                <a:spcPct val="10000"/>
              </a:spcAft>
              <a:buClr>
                <a:srgbClr val="FF3300"/>
              </a:buClr>
              <a:buNone/>
            </a:pPr>
            <a:endParaRPr lang="zh-TW" altLang="en-US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ts val="2400"/>
              </a:lnSpc>
              <a:spcBef>
                <a:spcPct val="10000"/>
              </a:spcBef>
              <a:spcAft>
                <a:spcPct val="10000"/>
              </a:spcAft>
              <a:buClr>
                <a:srgbClr val="FF3300"/>
              </a:buClr>
              <a:buNone/>
            </a:pPr>
            <a:endParaRPr lang="en-US" altLang="zh-TW" sz="24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2400"/>
              </a:lnSpc>
              <a:spcBef>
                <a:spcPct val="10000"/>
              </a:spcBef>
              <a:spcAft>
                <a:spcPct val="10000"/>
              </a:spcAft>
              <a:buClr>
                <a:srgbClr val="FF3300"/>
              </a:buClr>
              <a:buFont typeface="Wingdings" pitchFamily="2" charset="2"/>
              <a:buNone/>
            </a:pPr>
            <a:endParaRPr lang="zh-TW" altLang="en-US" sz="24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ts val="2400"/>
              </a:lnSpc>
              <a:spcAft>
                <a:spcPct val="30000"/>
              </a:spcAft>
              <a:buClr>
                <a:srgbClr val="FF3300"/>
              </a:buClr>
              <a:buNone/>
            </a:pP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標題 2"/>
          <p:cNvSpPr txBox="1">
            <a:spLocks/>
          </p:cNvSpPr>
          <p:nvPr/>
        </p:nvSpPr>
        <p:spPr bwMode="auto">
          <a:xfrm>
            <a:off x="1239838" y="188913"/>
            <a:ext cx="7077075" cy="93662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50" tIns="45674" rIns="91350" bIns="45674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5pPr>
            <a:lvl6pPr marL="456743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6pPr>
            <a:lvl7pPr marL="913487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7pPr>
            <a:lvl8pPr marL="1370230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8pPr>
            <a:lvl9pPr marL="1826971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9pPr>
          </a:lstStyle>
          <a:p>
            <a:r>
              <a:rPr lang="zh-TW" altLang="en-US" kern="0" dirty="0" smtClean="0">
                <a:solidFill>
                  <a:srgbClr val="000099"/>
                </a:solidFill>
                <a:ea typeface="標楷體" pitchFamily="65" charset="-120"/>
              </a:rPr>
              <a:t>二、差旅費法規及注意事項</a:t>
            </a: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/>
            </a:r>
            <a:b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</a:b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>-</a:t>
            </a:r>
            <a:r>
              <a:rPr lang="zh-TW" altLang="en-US" kern="0" dirty="0" smtClean="0">
                <a:solidFill>
                  <a:srgbClr val="000099"/>
                </a:solidFill>
                <a:ea typeface="標楷體" pitchFamily="65" charset="-120"/>
              </a:rPr>
              <a:t>國外差旅費</a:t>
            </a: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>(</a:t>
            </a:r>
            <a:r>
              <a:rPr lang="zh-TW" altLang="en-US" kern="0" dirty="0" smtClean="0">
                <a:solidFill>
                  <a:srgbClr val="000099"/>
                </a:solidFill>
                <a:ea typeface="標楷體" pitchFamily="65" charset="-120"/>
              </a:rPr>
              <a:t>續</a:t>
            </a: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>)</a:t>
            </a:r>
            <a:endParaRPr lang="zh-TW" altLang="en-US" kern="0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4"/>
          <p:cNvSpPr>
            <a:spLocks noGrp="1" noChangeArrowheads="1"/>
          </p:cNvSpPr>
          <p:nvPr>
            <p:ph idx="1"/>
          </p:nvPr>
        </p:nvSpPr>
        <p:spPr>
          <a:xfrm>
            <a:off x="755576" y="1268760"/>
            <a:ext cx="7704856" cy="5040560"/>
          </a:xfrm>
        </p:spPr>
        <p:txBody>
          <a:bodyPr/>
          <a:lstStyle/>
          <a:p>
            <a:pPr marL="0" indent="0">
              <a:lnSpc>
                <a:spcPts val="2400"/>
              </a:lnSpc>
              <a:spcBef>
                <a:spcPts val="1200"/>
              </a:spcBef>
              <a:spcAft>
                <a:spcPts val="1200"/>
              </a:spcAft>
              <a:buClr>
                <a:srgbClr val="FF3300"/>
              </a:buClr>
              <a:buNone/>
            </a:pPr>
            <a:r>
              <a:rPr lang="en-US" altLang="zh-TW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4.</a:t>
            </a:r>
            <a:r>
              <a:rPr lang="zh-TW" altLang="en-US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交通費報支</a:t>
            </a:r>
            <a:r>
              <a:rPr lang="zh-TW" altLang="en-US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注意事項</a:t>
            </a:r>
            <a:r>
              <a:rPr lang="en-US" altLang="zh-TW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續</a:t>
            </a:r>
            <a:r>
              <a:rPr lang="en-US" altLang="zh-TW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en-US" altLang="zh-TW" sz="28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:</a:t>
            </a:r>
          </a:p>
          <a:p>
            <a:pPr>
              <a:lnSpc>
                <a:spcPts val="3500"/>
              </a:lnSpc>
              <a:spcBef>
                <a:spcPct val="10000"/>
              </a:spcBef>
              <a:spcAft>
                <a:spcPct val="10000"/>
              </a:spcAft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zh-TW" altLang="en-US" sz="24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機票結報</a:t>
            </a:r>
            <a:r>
              <a:rPr lang="zh-TW" altLang="en-US" sz="2400" b="0" dirty="0" smtClean="0">
                <a:latin typeface="標楷體"/>
                <a:ea typeface="標楷體"/>
              </a:rPr>
              <a:t>，應檢附下列單據</a:t>
            </a:r>
            <a:r>
              <a:rPr lang="zh-TW" altLang="en-US" sz="2400" b="0" dirty="0" smtClean="0">
                <a:latin typeface="新細明體"/>
                <a:ea typeface="新細明體"/>
              </a:rPr>
              <a:t>：</a:t>
            </a:r>
            <a:endParaRPr lang="en-US" altLang="zh-TW" sz="2400" b="0" dirty="0" smtClean="0">
              <a:latin typeface="新細明體"/>
              <a:ea typeface="新細明體"/>
            </a:endParaRPr>
          </a:p>
          <a:p>
            <a:pPr marL="341313" indent="17463">
              <a:lnSpc>
                <a:spcPts val="35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Wingdings" panose="05000000000000000000" pitchFamily="2" charset="2"/>
              <a:buChar char="l"/>
            </a:pP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機票票根</a:t>
            </a:r>
            <a:r>
              <a:rPr lang="zh-TW" altLang="en-US" sz="24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或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電子機票</a:t>
            </a:r>
            <a:r>
              <a:rPr lang="zh-TW" altLang="en-US" sz="24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或其他足資</a:t>
            </a:r>
            <a:r>
              <a:rPr lang="zh-TW" altLang="en-US" sz="2400" b="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證明行程</a:t>
            </a:r>
            <a:r>
              <a:rPr lang="zh-TW" altLang="en-US" sz="24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之文件</a:t>
            </a:r>
            <a:r>
              <a:rPr lang="zh-TW" altLang="en-US" sz="2400" b="0" dirty="0" smtClean="0">
                <a:latin typeface="新細明體"/>
                <a:ea typeface="新細明體"/>
              </a:rPr>
              <a:t>。</a:t>
            </a:r>
            <a:endParaRPr lang="en-US" altLang="zh-TW" sz="2400" b="0" dirty="0" smtClean="0">
              <a:latin typeface="新細明體"/>
              <a:ea typeface="新細明體"/>
            </a:endParaRPr>
          </a:p>
          <a:p>
            <a:pPr marL="627063" indent="-268288">
              <a:lnSpc>
                <a:spcPts val="35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Wingdings" panose="05000000000000000000" pitchFamily="2" charset="2"/>
              <a:buChar char="l"/>
            </a:pPr>
            <a:r>
              <a:rPr lang="zh-TW" altLang="en-US" sz="24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機票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購票證明</a:t>
            </a:r>
            <a:r>
              <a:rPr lang="zh-TW" altLang="en-US" sz="2400" b="0" dirty="0">
                <a:latin typeface="標楷體" panose="03000509000000000000" pitchFamily="65" charset="-120"/>
                <a:ea typeface="標楷體" panose="03000509000000000000" pitchFamily="65" charset="-120"/>
              </a:rPr>
              <a:t>或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旅行業代收轉付收據</a:t>
            </a:r>
            <a:r>
              <a:rPr lang="zh-TW" altLang="en-US" sz="2400" b="0" dirty="0">
                <a:latin typeface="標楷體" panose="03000509000000000000" pitchFamily="65" charset="-120"/>
                <a:ea typeface="標楷體" panose="03000509000000000000" pitchFamily="65" charset="-120"/>
              </a:rPr>
              <a:t>或其他足資</a:t>
            </a:r>
            <a:r>
              <a:rPr lang="zh-TW" altLang="en-US" sz="2400" b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證明支付票款</a:t>
            </a:r>
            <a:r>
              <a:rPr lang="zh-TW" altLang="en-US" sz="2400" b="0" dirty="0">
                <a:latin typeface="標楷體" panose="03000509000000000000" pitchFamily="65" charset="-120"/>
                <a:ea typeface="標楷體" panose="03000509000000000000" pitchFamily="65" charset="-120"/>
              </a:rPr>
              <a:t>之文件</a:t>
            </a:r>
            <a:r>
              <a:rPr lang="zh-TW" altLang="en-US" sz="2400" b="0" dirty="0" smtClean="0">
                <a:latin typeface="新細明體"/>
              </a:rPr>
              <a:t>。</a:t>
            </a:r>
            <a:endParaRPr lang="en-US" altLang="zh-TW" sz="2400" b="0" dirty="0" smtClean="0">
              <a:latin typeface="新細明體"/>
            </a:endParaRPr>
          </a:p>
          <a:p>
            <a:pPr marL="627063" indent="-268288">
              <a:lnSpc>
                <a:spcPts val="35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Wingdings" panose="05000000000000000000" pitchFamily="2" charset="2"/>
              <a:buChar char="l"/>
            </a:pP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登機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證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存根</a:t>
            </a:r>
            <a:r>
              <a:rPr lang="en-US" altLang="zh-TW" sz="24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b="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含電子登機證</a:t>
            </a:r>
            <a:r>
              <a:rPr lang="en-US" altLang="zh-TW" sz="24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4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或</a:t>
            </a:r>
            <a:r>
              <a:rPr lang="zh-TW" altLang="en-US" sz="2400" b="0" dirty="0">
                <a:latin typeface="標楷體" panose="03000509000000000000" pitchFamily="65" charset="-120"/>
                <a:ea typeface="標楷體" panose="03000509000000000000" pitchFamily="65" charset="-120"/>
              </a:rPr>
              <a:t>護照影本或航空公司開立之搭機</a:t>
            </a:r>
            <a:r>
              <a:rPr lang="zh-TW" altLang="en-US" sz="24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證明，</a:t>
            </a:r>
            <a:r>
              <a:rPr lang="zh-TW" altLang="en-US" sz="2400" b="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電子登機證紙本自網路</a:t>
            </a:r>
            <a:r>
              <a:rPr lang="zh-TW" altLang="en-US" sz="2400" b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下載</a:t>
            </a:r>
            <a:r>
              <a:rPr lang="zh-TW" altLang="en-US" sz="2400" b="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列印並</a:t>
            </a:r>
            <a:r>
              <a:rPr lang="zh-TW" altLang="en-US" sz="2400" b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簽名</a:t>
            </a:r>
            <a:r>
              <a:rPr lang="zh-TW" altLang="en-US" sz="2400" b="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400" b="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360363">
              <a:lnSpc>
                <a:spcPts val="2400"/>
              </a:lnSpc>
              <a:spcBef>
                <a:spcPct val="10000"/>
              </a:spcBef>
              <a:spcAft>
                <a:spcPct val="10000"/>
              </a:spcAft>
              <a:buClr>
                <a:srgbClr val="FF3300"/>
              </a:buClr>
              <a:buNone/>
            </a:pPr>
            <a:endParaRPr lang="en-US" altLang="zh-TW" sz="2400" b="1" dirty="0" smtClean="0">
              <a:latin typeface="新細明體"/>
              <a:ea typeface="新細明體"/>
            </a:endParaRPr>
          </a:p>
          <a:p>
            <a:pPr>
              <a:lnSpc>
                <a:spcPts val="2400"/>
              </a:lnSpc>
              <a:spcBef>
                <a:spcPct val="10000"/>
              </a:spcBef>
              <a:spcAft>
                <a:spcPct val="10000"/>
              </a:spcAft>
              <a:buClr>
                <a:srgbClr val="FF3300"/>
              </a:buClr>
              <a:buFont typeface="Wingdings" pitchFamily="2" charset="2"/>
              <a:buNone/>
            </a:pPr>
            <a:endParaRPr lang="en-US" altLang="zh-TW" sz="24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ts val="2400"/>
              </a:lnSpc>
              <a:spcBef>
                <a:spcPct val="10000"/>
              </a:spcBef>
              <a:spcAft>
                <a:spcPct val="10000"/>
              </a:spcAft>
              <a:buClr>
                <a:srgbClr val="FF3300"/>
              </a:buClr>
              <a:buNone/>
            </a:pPr>
            <a:endParaRPr lang="zh-TW" altLang="en-US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ts val="2400"/>
              </a:lnSpc>
              <a:spcBef>
                <a:spcPct val="10000"/>
              </a:spcBef>
              <a:spcAft>
                <a:spcPct val="10000"/>
              </a:spcAft>
              <a:buClr>
                <a:srgbClr val="FF3300"/>
              </a:buClr>
              <a:buNone/>
            </a:pPr>
            <a:endParaRPr lang="en-US" altLang="zh-TW" sz="24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2400"/>
              </a:lnSpc>
              <a:spcBef>
                <a:spcPct val="10000"/>
              </a:spcBef>
              <a:spcAft>
                <a:spcPct val="10000"/>
              </a:spcAft>
              <a:buClr>
                <a:srgbClr val="FF3300"/>
              </a:buClr>
              <a:buFont typeface="Wingdings" pitchFamily="2" charset="2"/>
              <a:buNone/>
            </a:pPr>
            <a:endParaRPr lang="zh-TW" altLang="en-US" sz="24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ts val="2400"/>
              </a:lnSpc>
              <a:spcAft>
                <a:spcPct val="30000"/>
              </a:spcAft>
              <a:buClr>
                <a:srgbClr val="FF3300"/>
              </a:buClr>
              <a:buNone/>
            </a:pP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標題 2"/>
          <p:cNvSpPr txBox="1">
            <a:spLocks/>
          </p:cNvSpPr>
          <p:nvPr/>
        </p:nvSpPr>
        <p:spPr bwMode="auto">
          <a:xfrm>
            <a:off x="1239838" y="188913"/>
            <a:ext cx="7077075" cy="93662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50" tIns="45674" rIns="91350" bIns="45674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5pPr>
            <a:lvl6pPr marL="456743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6pPr>
            <a:lvl7pPr marL="913487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7pPr>
            <a:lvl8pPr marL="1370230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8pPr>
            <a:lvl9pPr marL="1826971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9pPr>
          </a:lstStyle>
          <a:p>
            <a:r>
              <a:rPr lang="zh-TW" altLang="en-US" kern="0" dirty="0" smtClean="0">
                <a:solidFill>
                  <a:srgbClr val="000099"/>
                </a:solidFill>
                <a:ea typeface="標楷體" pitchFamily="65" charset="-120"/>
              </a:rPr>
              <a:t>二、差旅費法規及注意事項</a:t>
            </a: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/>
            </a:r>
            <a:b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</a:b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>-</a:t>
            </a:r>
            <a:r>
              <a:rPr lang="zh-TW" altLang="en-US" kern="0" dirty="0" smtClean="0">
                <a:solidFill>
                  <a:srgbClr val="000099"/>
                </a:solidFill>
                <a:ea typeface="標楷體" pitchFamily="65" charset="-120"/>
              </a:rPr>
              <a:t>國外差旅費</a:t>
            </a: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>(</a:t>
            </a:r>
            <a:r>
              <a:rPr lang="zh-TW" altLang="en-US" kern="0" dirty="0" smtClean="0">
                <a:solidFill>
                  <a:srgbClr val="000099"/>
                </a:solidFill>
                <a:ea typeface="標楷體" pitchFamily="65" charset="-120"/>
              </a:rPr>
              <a:t>續</a:t>
            </a: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>)</a:t>
            </a:r>
            <a:endParaRPr lang="zh-TW" altLang="en-US" kern="0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4"/>
          <p:cNvSpPr>
            <a:spLocks noGrp="1" noChangeArrowheads="1"/>
          </p:cNvSpPr>
          <p:nvPr>
            <p:ph idx="1"/>
          </p:nvPr>
        </p:nvSpPr>
        <p:spPr>
          <a:xfrm>
            <a:off x="611560" y="1196752"/>
            <a:ext cx="8280920" cy="4968552"/>
          </a:xfrm>
          <a:noFill/>
        </p:spPr>
        <p:txBody>
          <a:bodyPr/>
          <a:lstStyle/>
          <a:p>
            <a:pPr marL="0" indent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None/>
            </a:pPr>
            <a:r>
              <a:rPr lang="en-US" altLang="zh-TW" sz="2400" b="0" dirty="0" smtClean="0">
                <a:latin typeface="+mn-ea"/>
              </a:rPr>
              <a:t>5.</a:t>
            </a:r>
            <a:r>
              <a:rPr lang="zh-TW" altLang="en-US" sz="2400" dirty="0">
                <a:latin typeface="+mn-ea"/>
              </a:rPr>
              <a:t>生活費報支注意事項</a:t>
            </a:r>
            <a:r>
              <a:rPr lang="zh-TW" altLang="en-US" sz="2400" b="0" dirty="0">
                <a:latin typeface="+mn-ea"/>
              </a:rPr>
              <a:t>：</a:t>
            </a:r>
            <a:endParaRPr lang="en-US" altLang="zh-TW" sz="2400" b="0" dirty="0" smtClean="0">
              <a:latin typeface="+mn-ea"/>
            </a:endParaRPr>
          </a:p>
          <a:p>
            <a:pPr marL="745200" lvl="1" indent="-342900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zh-TW" altLang="en-US" sz="2400" b="1" dirty="0" smtClean="0">
                <a:latin typeface="+mn-ea"/>
              </a:rPr>
              <a:t>依行政院核定之</a:t>
            </a:r>
            <a:r>
              <a:rPr lang="zh-TW" altLang="zh-TW" sz="2400" b="1" dirty="0">
                <a:latin typeface="+mn-ea"/>
              </a:rPr>
              <a:t>生活費日支數額表</a:t>
            </a:r>
            <a:r>
              <a:rPr lang="zh-TW" altLang="en-US" sz="2400" b="1" dirty="0" smtClean="0">
                <a:latin typeface="+mn-ea"/>
              </a:rPr>
              <a:t>報支，免檢附單據，</a:t>
            </a:r>
            <a:r>
              <a:rPr lang="zh-TW" altLang="en-US" sz="2400" dirty="0" smtClean="0">
                <a:solidFill>
                  <a:srgbClr val="000000"/>
                </a:solidFill>
                <a:latin typeface="+mn-ea"/>
              </a:rPr>
              <a:t>其中</a:t>
            </a:r>
            <a:r>
              <a:rPr lang="zh-TW" altLang="en-US" sz="2400" b="1" dirty="0" smtClean="0">
                <a:solidFill>
                  <a:srgbClr val="FF0000"/>
                </a:solidFill>
                <a:latin typeface="+mn-ea"/>
              </a:rPr>
              <a:t>住宿費為</a:t>
            </a:r>
            <a:r>
              <a:rPr lang="en-US" altLang="zh-TW" sz="2400" b="1" dirty="0" smtClean="0">
                <a:solidFill>
                  <a:srgbClr val="FF0000"/>
                </a:solidFill>
                <a:latin typeface="+mn-ea"/>
              </a:rPr>
              <a:t>70</a:t>
            </a:r>
            <a:r>
              <a:rPr lang="en-US" altLang="zh-TW" sz="2400" b="1" dirty="0">
                <a:solidFill>
                  <a:srgbClr val="FF0000"/>
                </a:solidFill>
                <a:latin typeface="+mn-ea"/>
              </a:rPr>
              <a:t>%</a:t>
            </a:r>
            <a:r>
              <a:rPr lang="zh-TW" altLang="en-US" sz="2400" b="1" dirty="0">
                <a:solidFill>
                  <a:srgbClr val="FF0000"/>
                </a:solidFill>
                <a:latin typeface="+mn-ea"/>
              </a:rPr>
              <a:t>、</a:t>
            </a:r>
            <a:r>
              <a:rPr lang="zh-TW" altLang="en-US" sz="2400" b="1" dirty="0" smtClean="0">
                <a:solidFill>
                  <a:srgbClr val="FF0000"/>
                </a:solidFill>
                <a:latin typeface="+mn-ea"/>
              </a:rPr>
              <a:t>膳食費為</a:t>
            </a:r>
            <a:r>
              <a:rPr lang="en-US" altLang="zh-TW" sz="2400" b="1" dirty="0" smtClean="0">
                <a:solidFill>
                  <a:srgbClr val="FF0000"/>
                </a:solidFill>
                <a:latin typeface="+mn-ea"/>
              </a:rPr>
              <a:t>20</a:t>
            </a:r>
            <a:r>
              <a:rPr lang="en-US" altLang="zh-TW" sz="2400" b="1" dirty="0">
                <a:solidFill>
                  <a:srgbClr val="FF0000"/>
                </a:solidFill>
                <a:latin typeface="+mn-ea"/>
              </a:rPr>
              <a:t>% </a:t>
            </a:r>
            <a:r>
              <a:rPr lang="zh-TW" altLang="en-US" sz="2400" b="1" dirty="0" smtClean="0">
                <a:solidFill>
                  <a:srgbClr val="FF0000"/>
                </a:solidFill>
                <a:latin typeface="+mn-ea"/>
              </a:rPr>
              <a:t>、零用費為</a:t>
            </a:r>
            <a:r>
              <a:rPr lang="en-US" altLang="zh-TW" sz="2400" b="1" dirty="0" smtClean="0">
                <a:solidFill>
                  <a:srgbClr val="FF0000"/>
                </a:solidFill>
                <a:latin typeface="+mn-ea"/>
              </a:rPr>
              <a:t>10</a:t>
            </a:r>
            <a:r>
              <a:rPr lang="en-US" altLang="zh-TW" sz="2400" b="1" dirty="0">
                <a:solidFill>
                  <a:srgbClr val="FF0000"/>
                </a:solidFill>
                <a:latin typeface="+mn-ea"/>
              </a:rPr>
              <a:t>%</a:t>
            </a:r>
            <a:r>
              <a:rPr lang="zh-TW" altLang="en-US" sz="2400" b="1" dirty="0" smtClean="0">
                <a:solidFill>
                  <a:srgbClr val="FF0000"/>
                </a:solidFill>
                <a:latin typeface="+mn-ea"/>
              </a:rPr>
              <a:t>。</a:t>
            </a:r>
            <a:r>
              <a:rPr lang="zh-TW" altLang="en-US" sz="2400" dirty="0" smtClean="0">
                <a:solidFill>
                  <a:srgbClr val="000000"/>
                </a:solidFill>
                <a:latin typeface="+mn-ea"/>
              </a:rPr>
              <a:t>一日</a:t>
            </a:r>
            <a:r>
              <a:rPr lang="zh-TW" altLang="en-US" sz="2400" dirty="0">
                <a:solidFill>
                  <a:srgbClr val="000000"/>
                </a:solidFill>
                <a:latin typeface="+mn-ea"/>
              </a:rPr>
              <a:t>跨多</a:t>
            </a:r>
            <a:r>
              <a:rPr lang="zh-TW" altLang="en-US" sz="2400" dirty="0" smtClean="0">
                <a:solidFill>
                  <a:srgbClr val="000000"/>
                </a:solidFill>
                <a:latin typeface="+mn-ea"/>
              </a:rPr>
              <a:t>個出差點</a:t>
            </a:r>
            <a:r>
              <a:rPr lang="zh-TW" altLang="en-US" sz="2400" dirty="0">
                <a:latin typeface="+mn-ea"/>
              </a:rPr>
              <a:t>，</a:t>
            </a:r>
            <a:r>
              <a:rPr lang="zh-TW" altLang="en-US" sz="2400" b="1" dirty="0">
                <a:latin typeface="+mn-ea"/>
              </a:rPr>
              <a:t>以留宿</a:t>
            </a:r>
            <a:r>
              <a:rPr lang="zh-TW" altLang="en-US" sz="2400" b="1" dirty="0" smtClean="0">
                <a:latin typeface="+mn-ea"/>
              </a:rPr>
              <a:t>之出差城市為</a:t>
            </a:r>
            <a:r>
              <a:rPr lang="zh-TW" altLang="en-US" sz="2400" dirty="0" smtClean="0">
                <a:latin typeface="+mn-ea"/>
              </a:rPr>
              <a:t>報支標準</a:t>
            </a:r>
            <a:r>
              <a:rPr lang="zh-TW" altLang="en-US" sz="2400" dirty="0" smtClean="0">
                <a:solidFill>
                  <a:srgbClr val="000000"/>
                </a:solidFill>
                <a:latin typeface="+mn-ea"/>
              </a:rPr>
              <a:t>。</a:t>
            </a:r>
            <a:endParaRPr lang="en-US" altLang="zh-TW" sz="2400" dirty="0" smtClean="0">
              <a:solidFill>
                <a:srgbClr val="000000"/>
              </a:solidFill>
              <a:latin typeface="+mn-ea"/>
            </a:endParaRPr>
          </a:p>
          <a:p>
            <a:pPr marL="0" indent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2400" dirty="0" smtClean="0">
                <a:latin typeface="+mn-ea"/>
              </a:rPr>
              <a:t>6</a:t>
            </a:r>
            <a:r>
              <a:rPr lang="en-US" altLang="zh-TW" sz="2400" b="0" dirty="0" smtClean="0">
                <a:latin typeface="+mn-ea"/>
              </a:rPr>
              <a:t>.</a:t>
            </a:r>
            <a:r>
              <a:rPr lang="zh-TW" altLang="en-US" sz="2400" dirty="0" smtClean="0">
                <a:latin typeface="+mn-ea"/>
              </a:rPr>
              <a:t>住宿費報支注意事項</a:t>
            </a:r>
            <a:r>
              <a:rPr lang="zh-TW" altLang="en-US" sz="2400" b="0" dirty="0" smtClean="0">
                <a:latin typeface="+mn-ea"/>
              </a:rPr>
              <a:t>：</a:t>
            </a:r>
            <a:endParaRPr lang="en-US" altLang="zh-TW" sz="2400" b="0" dirty="0" smtClean="0">
              <a:latin typeface="+mn-ea"/>
            </a:endParaRPr>
          </a:p>
          <a:p>
            <a:pPr marL="745200" lvl="1" indent="-342900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zh-TW" altLang="en-US" sz="2400" dirty="0" smtClean="0">
                <a:latin typeface="+mn-ea"/>
              </a:rPr>
              <a:t>出席國際會議如住宿主辦單位</a:t>
            </a:r>
            <a:r>
              <a:rPr lang="zh-TW" altLang="en-US" sz="2400" b="1" dirty="0" smtClean="0">
                <a:solidFill>
                  <a:srgbClr val="C00000"/>
                </a:solidFill>
                <a:latin typeface="+mn-ea"/>
              </a:rPr>
              <a:t>指定旅館</a:t>
            </a:r>
            <a:r>
              <a:rPr lang="zh-TW" altLang="en-US" sz="2400" b="1" dirty="0" smtClean="0">
                <a:latin typeface="+mn-ea"/>
              </a:rPr>
              <a:t> </a:t>
            </a:r>
            <a:r>
              <a:rPr lang="en-US" altLang="zh-TW" sz="2400" b="1" dirty="0" smtClean="0">
                <a:latin typeface="+mn-ea"/>
              </a:rPr>
              <a:t>(</a:t>
            </a:r>
            <a:r>
              <a:rPr lang="zh-TW" altLang="en-US" sz="2400" b="1" dirty="0" smtClean="0">
                <a:latin typeface="+mn-ea"/>
              </a:rPr>
              <a:t>檢附證明</a:t>
            </a:r>
            <a:r>
              <a:rPr lang="en-US" altLang="zh-TW" sz="2400" b="1" dirty="0" smtClean="0">
                <a:latin typeface="+mn-ea"/>
              </a:rPr>
              <a:t>)</a:t>
            </a:r>
            <a:r>
              <a:rPr lang="zh-TW" altLang="en-US" sz="2400" b="1" dirty="0" smtClean="0">
                <a:latin typeface="+mn-ea"/>
              </a:rPr>
              <a:t>，</a:t>
            </a:r>
            <a:r>
              <a:rPr lang="zh-TW" altLang="en-US" sz="2400" b="1" dirty="0" smtClean="0">
                <a:solidFill>
                  <a:srgbClr val="C00000"/>
                </a:solidFill>
                <a:latin typeface="+mn-ea"/>
              </a:rPr>
              <a:t>得檢據核實報支</a:t>
            </a:r>
            <a:r>
              <a:rPr lang="zh-TW" altLang="en-US" sz="2400" dirty="0" smtClean="0">
                <a:latin typeface="+mn-ea"/>
              </a:rPr>
              <a:t>，</a:t>
            </a:r>
            <a:r>
              <a:rPr lang="zh-TW" altLang="en-US" sz="2400" b="1" dirty="0">
                <a:latin typeface="+mn-ea"/>
              </a:rPr>
              <a:t>但</a:t>
            </a:r>
            <a:r>
              <a:rPr lang="zh-TW" altLang="en-US" sz="2400" dirty="0">
                <a:latin typeface="+mn-ea"/>
              </a:rPr>
              <a:t>日支生活費應扣除住宿費部分</a:t>
            </a:r>
            <a:r>
              <a:rPr lang="en-US" altLang="zh-TW" sz="2400" dirty="0">
                <a:latin typeface="+mn-ea"/>
              </a:rPr>
              <a:t>(</a:t>
            </a:r>
            <a:r>
              <a:rPr lang="zh-TW" altLang="en-US" sz="2400" dirty="0">
                <a:latin typeface="+mn-ea"/>
              </a:rPr>
              <a:t>日支數額</a:t>
            </a:r>
            <a:r>
              <a:rPr lang="en-US" altLang="zh-TW" sz="2400" dirty="0">
                <a:latin typeface="+mn-ea"/>
              </a:rPr>
              <a:t>70%)</a:t>
            </a:r>
            <a:r>
              <a:rPr lang="zh-TW" altLang="en-US" sz="2400" dirty="0">
                <a:latin typeface="+mn-ea"/>
              </a:rPr>
              <a:t>。</a:t>
            </a:r>
            <a:endParaRPr lang="en-US" altLang="zh-TW" sz="2400" dirty="0" smtClean="0">
              <a:latin typeface="+mn-ea"/>
            </a:endParaRPr>
          </a:p>
          <a:p>
            <a:pPr marL="745200" lvl="1" indent="-342900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zh-TW" altLang="en-US" sz="2400" dirty="0" smtClean="0">
                <a:latin typeface="+mn-ea"/>
              </a:rPr>
              <a:t>與民間</a:t>
            </a:r>
            <a:r>
              <a:rPr lang="zh-TW" altLang="en-US" sz="2400" dirty="0">
                <a:latin typeface="+mn-ea"/>
              </a:rPr>
              <a:t>企業</a:t>
            </a:r>
            <a:r>
              <a:rPr lang="zh-TW" altLang="en-US" sz="2400" u="sng" dirty="0">
                <a:latin typeface="+mn-ea"/>
              </a:rPr>
              <a:t>共同赴</a:t>
            </a:r>
            <a:r>
              <a:rPr lang="zh-TW" altLang="en-US" sz="2400" u="sng" dirty="0" smtClean="0">
                <a:latin typeface="+mn-ea"/>
              </a:rPr>
              <a:t>國外考察、參展</a:t>
            </a:r>
            <a:r>
              <a:rPr lang="zh-TW" altLang="en-US" sz="2400" dirty="0" smtClean="0">
                <a:latin typeface="+mn-ea"/>
              </a:rPr>
              <a:t>，經</a:t>
            </a:r>
            <a:r>
              <a:rPr lang="zh-TW" altLang="en-US" sz="2400" b="1" dirty="0" smtClean="0">
                <a:solidFill>
                  <a:srgbClr val="C00000"/>
                </a:solidFill>
                <a:latin typeface="+mn-ea"/>
              </a:rPr>
              <a:t>主辦單位安排旅館</a:t>
            </a:r>
            <a:r>
              <a:rPr lang="zh-TW" altLang="en-US" sz="2400" b="1" dirty="0" smtClean="0">
                <a:latin typeface="+mn-ea"/>
              </a:rPr>
              <a:t>，住宿費超過日支生活費</a:t>
            </a:r>
            <a:r>
              <a:rPr lang="en-US" altLang="zh-TW" sz="2400" b="1" dirty="0" smtClean="0">
                <a:latin typeface="+mn-ea"/>
              </a:rPr>
              <a:t>70%</a:t>
            </a:r>
            <a:r>
              <a:rPr lang="zh-TW" altLang="en-US" sz="2400" b="1" dirty="0" smtClean="0">
                <a:latin typeface="+mn-ea"/>
              </a:rPr>
              <a:t>者，得在日支生活費</a:t>
            </a:r>
            <a:r>
              <a:rPr lang="zh-TW" altLang="en-US" sz="2400" b="1" dirty="0">
                <a:latin typeface="+mn-ea"/>
              </a:rPr>
              <a:t>數額</a:t>
            </a:r>
            <a:r>
              <a:rPr lang="zh-TW" altLang="en-US" sz="2400" b="1" dirty="0" smtClean="0">
                <a:latin typeface="+mn-ea"/>
              </a:rPr>
              <a:t>內核實</a:t>
            </a:r>
            <a:r>
              <a:rPr lang="zh-TW" altLang="en-US" sz="2400" b="1" dirty="0">
                <a:latin typeface="+mn-ea"/>
              </a:rPr>
              <a:t>檢據</a:t>
            </a:r>
            <a:r>
              <a:rPr lang="zh-TW" altLang="en-US" sz="2400" b="1" dirty="0" smtClean="0">
                <a:latin typeface="+mn-ea"/>
              </a:rPr>
              <a:t>結</a:t>
            </a:r>
            <a:r>
              <a:rPr lang="zh-TW" altLang="en-US" sz="2400" b="1" dirty="0">
                <a:latin typeface="+mn-ea"/>
              </a:rPr>
              <a:t>報</a:t>
            </a:r>
            <a:r>
              <a:rPr lang="zh-TW" altLang="en-US" sz="2400" b="1" dirty="0" smtClean="0">
                <a:latin typeface="+mn-ea"/>
              </a:rPr>
              <a:t>。但</a:t>
            </a:r>
            <a:r>
              <a:rPr lang="zh-TW" altLang="en-US" sz="2400" dirty="0">
                <a:latin typeface="+mn-ea"/>
              </a:rPr>
              <a:t>日支生活費應</a:t>
            </a:r>
            <a:r>
              <a:rPr lang="zh-TW" altLang="en-US" sz="2400" dirty="0" smtClean="0">
                <a:latin typeface="+mn-ea"/>
              </a:rPr>
              <a:t>扣除住宿費部分</a:t>
            </a:r>
            <a:r>
              <a:rPr lang="en-US" altLang="zh-TW" sz="2400" dirty="0" smtClean="0">
                <a:latin typeface="+mn-ea"/>
              </a:rPr>
              <a:t>(</a:t>
            </a:r>
            <a:r>
              <a:rPr lang="zh-TW" altLang="en-US" sz="2400" dirty="0" smtClean="0">
                <a:latin typeface="+mn-ea"/>
              </a:rPr>
              <a:t>日支數額</a:t>
            </a:r>
            <a:r>
              <a:rPr lang="en-US" altLang="zh-TW" sz="2400" dirty="0">
                <a:latin typeface="+mn-ea"/>
              </a:rPr>
              <a:t>70</a:t>
            </a:r>
            <a:r>
              <a:rPr lang="en-US" altLang="zh-TW" sz="2400" dirty="0" smtClean="0">
                <a:latin typeface="+mn-ea"/>
              </a:rPr>
              <a:t>%)</a:t>
            </a:r>
            <a:r>
              <a:rPr lang="zh-TW" altLang="en-US" sz="2400" dirty="0" smtClean="0">
                <a:latin typeface="+mn-ea"/>
              </a:rPr>
              <a:t>。</a:t>
            </a:r>
            <a:endParaRPr lang="zh-TW" altLang="en-US" sz="2000" dirty="0" smtClean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8" name="標題 2"/>
          <p:cNvSpPr txBox="1">
            <a:spLocks/>
          </p:cNvSpPr>
          <p:nvPr/>
        </p:nvSpPr>
        <p:spPr bwMode="auto">
          <a:xfrm>
            <a:off x="1239838" y="188913"/>
            <a:ext cx="7077075" cy="93662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50" tIns="45674" rIns="91350" bIns="45674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5pPr>
            <a:lvl6pPr marL="456743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6pPr>
            <a:lvl7pPr marL="913487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7pPr>
            <a:lvl8pPr marL="1370230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8pPr>
            <a:lvl9pPr marL="1826971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9pPr>
          </a:lstStyle>
          <a:p>
            <a:r>
              <a:rPr lang="zh-TW" altLang="en-US" kern="0" dirty="0" smtClean="0">
                <a:solidFill>
                  <a:srgbClr val="000099"/>
                </a:solidFill>
                <a:ea typeface="標楷體" pitchFamily="65" charset="-120"/>
              </a:rPr>
              <a:t>二、差旅費法規及注意事項</a:t>
            </a: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/>
            </a:r>
            <a:b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</a:b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>-</a:t>
            </a:r>
            <a:r>
              <a:rPr lang="zh-TW" altLang="en-US" kern="0" dirty="0" smtClean="0">
                <a:solidFill>
                  <a:srgbClr val="000099"/>
                </a:solidFill>
                <a:ea typeface="標楷體" pitchFamily="65" charset="-120"/>
              </a:rPr>
              <a:t>國外差旅費</a:t>
            </a: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>(</a:t>
            </a:r>
            <a:r>
              <a:rPr lang="zh-TW" altLang="en-US" kern="0" dirty="0" smtClean="0">
                <a:solidFill>
                  <a:srgbClr val="000099"/>
                </a:solidFill>
                <a:ea typeface="標楷體" pitchFamily="65" charset="-120"/>
              </a:rPr>
              <a:t>續</a:t>
            </a: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>)</a:t>
            </a:r>
            <a:endParaRPr lang="zh-TW" altLang="en-US" kern="0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4"/>
          <p:cNvSpPr>
            <a:spLocks noGrp="1" noChangeArrowheads="1"/>
          </p:cNvSpPr>
          <p:nvPr>
            <p:ph idx="1"/>
          </p:nvPr>
        </p:nvSpPr>
        <p:spPr>
          <a:xfrm>
            <a:off x="323528" y="1268760"/>
            <a:ext cx="8352928" cy="4824536"/>
          </a:xfrm>
        </p:spPr>
        <p:txBody>
          <a:bodyPr/>
          <a:lstStyle/>
          <a:p>
            <a:pPr marL="0" indent="0" algn="just">
              <a:spcAft>
                <a:spcPct val="20000"/>
              </a:spcAft>
              <a:buClr>
                <a:srgbClr val="FF3300"/>
              </a:buClr>
              <a:buNone/>
            </a:pP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en-US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7.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膳食費報支注意事項：</a:t>
            </a:r>
            <a:endParaRPr lang="en-US" altLang="zh-TW" sz="24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717550" lvl="1" indent="-260350" algn="just">
              <a:spcAft>
                <a:spcPct val="20000"/>
              </a:spcAft>
              <a:buClr>
                <a:srgbClr val="FF3300"/>
              </a:buClr>
              <a:buFont typeface="Wingdings" pitchFamily="2" charset="2"/>
              <a:buChar char="Ø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會議報名費、住宿費檢據報支者、或洽公單位等如</a:t>
            </a:r>
            <a:r>
              <a:rPr lang="zh-TW" altLang="en-US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有供膳食，應自生活費中扣除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提供</a:t>
            </a:r>
            <a:r>
              <a:rPr lang="zh-TW" altLang="en-US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早餐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者扣除日支生活費</a:t>
            </a:r>
            <a:r>
              <a:rPr lang="en-US" altLang="zh-TW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4%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；提供</a:t>
            </a:r>
            <a:r>
              <a:rPr lang="zh-TW" altLang="en-US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午、晚餐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者，</a:t>
            </a:r>
            <a:r>
              <a:rPr lang="zh-TW" altLang="en-US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各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扣除日支生活費</a:t>
            </a:r>
            <a:r>
              <a:rPr lang="en-US" altLang="zh-TW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8%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lvl="1" indent="0" algn="just">
              <a:spcAft>
                <a:spcPct val="20000"/>
              </a:spcAft>
              <a:buClr>
                <a:srgbClr val="FF3300"/>
              </a:buClr>
              <a:buNone/>
            </a:pP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8.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零用費：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lvl="1" indent="0" algn="just">
              <a:spcAft>
                <a:spcPct val="20000"/>
              </a:spcAft>
              <a:buClr>
                <a:srgbClr val="FF3300"/>
              </a:buClr>
              <a:buFont typeface="Wingdings" pitchFamily="2" charset="2"/>
              <a:buChar char="Ø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包括市區火車票費、市區公共汽車票費、市區捷運車  票費、個人信用卡手續費、洗衣費、小費及其他與生活有關之各項費用。</a:t>
            </a:r>
            <a:endParaRPr lang="en-US" altLang="zh-TW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just">
              <a:spcAft>
                <a:spcPct val="20000"/>
              </a:spcAft>
              <a:buClr>
                <a:srgbClr val="FF3300"/>
              </a:buClr>
              <a:buNone/>
            </a:pP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en-US" altLang="zh-TW" sz="24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just">
              <a:spcAft>
                <a:spcPct val="20000"/>
              </a:spcAft>
              <a:buClr>
                <a:srgbClr val="FF3300"/>
              </a:buClr>
              <a:buNone/>
            </a:pP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>
              <a:spcAft>
                <a:spcPct val="20000"/>
              </a:spcAft>
              <a:buClr>
                <a:srgbClr val="FF3300"/>
              </a:buClr>
              <a:buFont typeface="Wingdings" pitchFamily="2" charset="2"/>
              <a:buChar char="v"/>
            </a:pPr>
            <a:endParaRPr lang="zh-TW" altLang="en-US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標題 2"/>
          <p:cNvSpPr txBox="1">
            <a:spLocks/>
          </p:cNvSpPr>
          <p:nvPr/>
        </p:nvSpPr>
        <p:spPr bwMode="auto">
          <a:xfrm>
            <a:off x="1239838" y="188913"/>
            <a:ext cx="7077075" cy="93662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50" tIns="45674" rIns="91350" bIns="45674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5pPr>
            <a:lvl6pPr marL="456743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6pPr>
            <a:lvl7pPr marL="913487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7pPr>
            <a:lvl8pPr marL="1370230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8pPr>
            <a:lvl9pPr marL="1826971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9pPr>
          </a:lstStyle>
          <a:p>
            <a:r>
              <a:rPr lang="zh-TW" altLang="en-US" kern="0" dirty="0" smtClean="0">
                <a:solidFill>
                  <a:srgbClr val="000099"/>
                </a:solidFill>
                <a:ea typeface="標楷體" pitchFamily="65" charset="-120"/>
              </a:rPr>
              <a:t>二、差旅費法規及注意事項</a:t>
            </a: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/>
            </a:r>
            <a:b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</a:b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>-</a:t>
            </a:r>
            <a:r>
              <a:rPr lang="zh-TW" altLang="en-US" kern="0" dirty="0" smtClean="0">
                <a:solidFill>
                  <a:srgbClr val="000099"/>
                </a:solidFill>
                <a:ea typeface="標楷體" pitchFamily="65" charset="-120"/>
              </a:rPr>
              <a:t>國外差旅費</a:t>
            </a: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>(</a:t>
            </a:r>
            <a:r>
              <a:rPr lang="zh-TW" altLang="en-US" kern="0" dirty="0" smtClean="0">
                <a:solidFill>
                  <a:srgbClr val="000099"/>
                </a:solidFill>
                <a:ea typeface="標楷體" pitchFamily="65" charset="-120"/>
              </a:rPr>
              <a:t>續</a:t>
            </a: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>)</a:t>
            </a:r>
            <a:endParaRPr lang="zh-TW" altLang="en-US" kern="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56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11560" y="1268760"/>
            <a:ext cx="8006690" cy="4374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  <a:spcAft>
                <a:spcPct val="30000"/>
              </a:spcAft>
              <a:buClr>
                <a:srgbClr val="FF3300"/>
              </a:buClr>
            </a:pPr>
            <a:r>
              <a:rPr lang="en-US" altLang="zh-TW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9.</a:t>
            </a:r>
            <a:r>
              <a:rPr lang="zh-TW" alt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雜費報支注意事項</a:t>
            </a:r>
            <a:endParaRPr lang="en-US" altLang="zh-TW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marL="342900" indent="-342900">
              <a:lnSpc>
                <a:spcPts val="3500"/>
              </a:lnSpc>
              <a:spcAft>
                <a:spcPct val="30000"/>
              </a:spcAft>
              <a:buClr>
                <a:schemeClr val="tx1"/>
              </a:buClr>
              <a:buFont typeface="Wingdings" pitchFamily="2" charset="2"/>
              <a:buChar char="Ø"/>
            </a:pPr>
            <a:r>
              <a:rPr lang="zh-TW" altLang="en-US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按出差日數</a:t>
            </a:r>
            <a:r>
              <a:rPr lang="zh-TW" altLang="en-US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每日新臺幣六百元</a:t>
            </a:r>
            <a:r>
              <a:rPr lang="zh-TW" altLang="en-US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為限額，</a:t>
            </a:r>
            <a:r>
              <a:rPr lang="zh-TW" altLang="en-US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檢據</a:t>
            </a:r>
            <a:r>
              <a:rPr lang="zh-TW" altLang="en-US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於總額度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例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:5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天*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600=3,000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元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結報，報支內容包括</a:t>
            </a:r>
            <a:r>
              <a:rPr lang="en-US" altLang="zh-TW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計程車費</a:t>
            </a:r>
            <a:r>
              <a:rPr lang="zh-TW" altLang="en-US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租車費、禮品費、交際費</a:t>
            </a:r>
            <a:r>
              <a:rPr lang="zh-TW" altLang="en-US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等，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其中禮品交際費用係指與國外人員之禮品交際，請於結報單據中敘明饋贈對象。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lnSpc>
                <a:spcPts val="3500"/>
              </a:lnSpc>
              <a:spcAft>
                <a:spcPct val="30000"/>
              </a:spcAft>
              <a:buFont typeface="Wingdings" pitchFamily="2" charset="2"/>
              <a:buChar char="Ø"/>
            </a:pPr>
            <a:r>
              <a:rPr lang="zh-TW" altLang="en-US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非隨團出差人員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如有需要租車者，檢附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租車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較長途陸運票價</a:t>
            </a:r>
            <a:r>
              <a:rPr lang="zh-TW" altLang="en-US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節省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之證明文件，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得於雜費限額外檢據核實報支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自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106.11.1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起適用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342900" indent="-342900">
              <a:lnSpc>
                <a:spcPts val="2800"/>
              </a:lnSpc>
              <a:spcAft>
                <a:spcPct val="30000"/>
              </a:spcAft>
              <a:buClr>
                <a:srgbClr val="FF3300"/>
              </a:buClr>
            </a:pPr>
            <a:endParaRPr lang="zh-TW" altLang="en-US" dirty="0"/>
          </a:p>
        </p:txBody>
      </p:sp>
      <p:sp>
        <p:nvSpPr>
          <p:cNvPr id="8" name="標題 2"/>
          <p:cNvSpPr txBox="1">
            <a:spLocks/>
          </p:cNvSpPr>
          <p:nvPr/>
        </p:nvSpPr>
        <p:spPr bwMode="auto">
          <a:xfrm>
            <a:off x="1239838" y="188913"/>
            <a:ext cx="7077075" cy="93662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50" tIns="45674" rIns="91350" bIns="45674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5pPr>
            <a:lvl6pPr marL="456743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6pPr>
            <a:lvl7pPr marL="913487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7pPr>
            <a:lvl8pPr marL="1370230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8pPr>
            <a:lvl9pPr marL="1826971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9pPr>
          </a:lstStyle>
          <a:p>
            <a:r>
              <a:rPr lang="zh-TW" altLang="en-US" kern="0" dirty="0" smtClean="0">
                <a:solidFill>
                  <a:srgbClr val="000099"/>
                </a:solidFill>
                <a:ea typeface="標楷體" pitchFamily="65" charset="-120"/>
              </a:rPr>
              <a:t>二、差旅費法規及注意事項</a:t>
            </a: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/>
            </a:r>
            <a:b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</a:b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>-</a:t>
            </a:r>
            <a:r>
              <a:rPr lang="zh-TW" altLang="en-US" kern="0" dirty="0" smtClean="0">
                <a:solidFill>
                  <a:srgbClr val="000099"/>
                </a:solidFill>
                <a:ea typeface="標楷體" pitchFamily="65" charset="-120"/>
              </a:rPr>
              <a:t>國外差旅費</a:t>
            </a: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>(</a:t>
            </a:r>
            <a:r>
              <a:rPr lang="zh-TW" altLang="en-US" kern="0" dirty="0" smtClean="0">
                <a:solidFill>
                  <a:srgbClr val="000099"/>
                </a:solidFill>
                <a:ea typeface="標楷體" pitchFamily="65" charset="-120"/>
              </a:rPr>
              <a:t>續</a:t>
            </a: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>)</a:t>
            </a:r>
            <a:endParaRPr lang="zh-TW" altLang="en-US" kern="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93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88985" y="1412776"/>
            <a:ext cx="8006690" cy="4538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500"/>
              </a:lnSpc>
              <a:spcAft>
                <a:spcPct val="20000"/>
              </a:spcAft>
              <a:buClr>
                <a:srgbClr val="FF3300"/>
              </a:buClr>
            </a:pP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10.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其他注意事項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pPr marL="342900" indent="-342900" algn="just">
              <a:lnSpc>
                <a:spcPts val="3500"/>
              </a:lnSpc>
              <a:spcAft>
                <a:spcPct val="200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匯率：</a:t>
            </a:r>
          </a:p>
          <a:p>
            <a:pPr marL="800100" lvl="1" indent="-342900" algn="just">
              <a:lnSpc>
                <a:spcPts val="3500"/>
              </a:lnSpc>
              <a:spcAft>
                <a:spcPct val="20000"/>
              </a:spcAft>
              <a:buClr>
                <a:schemeClr val="tx1"/>
              </a:buClr>
              <a:buFont typeface="Wingdings" panose="05000000000000000000" pitchFamily="2" charset="2"/>
              <a:buChar char="l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辦理結匯者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檢附結匯水單。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800100" lvl="1" indent="-342900" algn="just">
              <a:lnSpc>
                <a:spcPts val="3500"/>
              </a:lnSpc>
              <a:spcAft>
                <a:spcPct val="20000"/>
              </a:spcAft>
              <a:buClr>
                <a:schemeClr val="tx1"/>
              </a:buClr>
              <a:buFont typeface="Wingdings" panose="05000000000000000000" pitchFamily="2" charset="2"/>
              <a:buChar char="l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未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辦理結匯者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以</a:t>
            </a: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出國前</a:t>
            </a:r>
            <a:r>
              <a:rPr lang="en-US" altLang="zh-TW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如逢假日往前順推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臺灣銀行即期賣出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美元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參考匯價。（台銀網頁查詢列印匯率表）。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lnSpc>
                <a:spcPts val="3500"/>
              </a:lnSpc>
              <a:spcAft>
                <a:spcPct val="300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國外差費預借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 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請於出國前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天辦理。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填寫預借款單黏貼於憑證上並影印核准簽陳及經費需求表</a:t>
            </a:r>
            <a:r>
              <a:rPr lang="zh-TW" altLang="en-US" b="1" dirty="0" smtClean="0">
                <a:latin typeface="新細明體"/>
                <a:ea typeface="新細明體"/>
              </a:rPr>
              <a:t>。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 algn="just">
              <a:lnSpc>
                <a:spcPts val="3500"/>
              </a:lnSpc>
              <a:spcAft>
                <a:spcPct val="30000"/>
              </a:spcAft>
              <a:buFont typeface="Wingdings" panose="05000000000000000000" pitchFamily="2" charset="2"/>
              <a:buChar char="Ø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出差人員應本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誠信原則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辦理結報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，並於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差畢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15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日內結報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dirty="0"/>
          </a:p>
        </p:txBody>
      </p:sp>
      <p:sp>
        <p:nvSpPr>
          <p:cNvPr id="8" name="標題 2"/>
          <p:cNvSpPr txBox="1">
            <a:spLocks/>
          </p:cNvSpPr>
          <p:nvPr/>
        </p:nvSpPr>
        <p:spPr bwMode="auto">
          <a:xfrm>
            <a:off x="1239838" y="188913"/>
            <a:ext cx="7077075" cy="93662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50" tIns="45674" rIns="91350" bIns="45674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5pPr>
            <a:lvl6pPr marL="456743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6pPr>
            <a:lvl7pPr marL="913487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7pPr>
            <a:lvl8pPr marL="1370230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8pPr>
            <a:lvl9pPr marL="1826971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9pPr>
          </a:lstStyle>
          <a:p>
            <a:r>
              <a:rPr lang="zh-TW" altLang="en-US" kern="0" dirty="0" smtClean="0">
                <a:solidFill>
                  <a:srgbClr val="000099"/>
                </a:solidFill>
                <a:ea typeface="標楷體" pitchFamily="65" charset="-120"/>
              </a:rPr>
              <a:t>二、差旅費法規及注意事項</a:t>
            </a: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/>
            </a:r>
            <a:b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</a:b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>-</a:t>
            </a:r>
            <a:r>
              <a:rPr lang="zh-TW" altLang="en-US" kern="0" dirty="0" smtClean="0">
                <a:solidFill>
                  <a:srgbClr val="000099"/>
                </a:solidFill>
                <a:ea typeface="標楷體" pitchFamily="65" charset="-120"/>
              </a:rPr>
              <a:t>國外差旅費</a:t>
            </a: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>(</a:t>
            </a:r>
            <a:r>
              <a:rPr lang="zh-TW" altLang="en-US" kern="0" dirty="0" smtClean="0">
                <a:solidFill>
                  <a:srgbClr val="000099"/>
                </a:solidFill>
                <a:ea typeface="標楷體" pitchFamily="65" charset="-120"/>
              </a:rPr>
              <a:t>續</a:t>
            </a: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>)</a:t>
            </a:r>
            <a:endParaRPr lang="zh-TW" altLang="en-US" kern="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93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83568" y="1059043"/>
            <a:ext cx="777686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buClr>
                <a:srgbClr val="FF3300"/>
              </a:buClr>
            </a:pPr>
            <a:r>
              <a:rPr lang="en-US" altLang="zh-TW" sz="2800" b="1" dirty="0" smtClean="0">
                <a:ea typeface="標楷體" pitchFamily="65" charset="-120"/>
              </a:rPr>
              <a:t>1.</a:t>
            </a:r>
            <a:r>
              <a:rPr lang="zh-TW" altLang="en-US" sz="2800" b="1" dirty="0" smtClean="0">
                <a:ea typeface="標楷體" pitchFamily="65" charset="-120"/>
              </a:rPr>
              <a:t>無</a:t>
            </a:r>
            <a:r>
              <a:rPr lang="zh-TW" altLang="en-US" sz="2800" b="1" dirty="0">
                <a:ea typeface="標楷體" pitchFamily="65" charset="-120"/>
              </a:rPr>
              <a:t>住宿</a:t>
            </a:r>
            <a:r>
              <a:rPr lang="zh-TW" altLang="en-US" sz="2800" b="1" dirty="0" smtClean="0">
                <a:ea typeface="標楷體" pitchFamily="65" charset="-120"/>
              </a:rPr>
              <a:t>事實、出差日期不符浮報</a:t>
            </a:r>
            <a:r>
              <a:rPr lang="zh-TW" altLang="en-US" sz="2800" b="1" dirty="0">
                <a:ea typeface="標楷體" pitchFamily="65" charset="-120"/>
              </a:rPr>
              <a:t>差旅費</a:t>
            </a:r>
            <a:endParaRPr lang="en-US" altLang="zh-TW" sz="28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lnSpc>
                <a:spcPct val="150000"/>
              </a:lnSpc>
              <a:spcAft>
                <a:spcPct val="30000"/>
              </a:spcAft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○○市政府○工程處工務所○技工及○工程員，負責○抽水站新建工程機電部分監工及主驗，以辦理該工程舌閥及蝶閥材質取樣送驗為由，</a:t>
            </a:r>
            <a:r>
              <a:rPr lang="zh-TW" altLang="en-US" sz="2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赴他縣市出差</a:t>
            </a:r>
            <a:r>
              <a:rPr lang="en-US" altLang="zh-TW" sz="2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2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日；卻當日來回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。又以辦理抽水機試車為由，申請</a:t>
            </a:r>
            <a:r>
              <a:rPr lang="zh-TW" altLang="en-US" sz="2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赴他縣市出差</a:t>
            </a:r>
            <a:r>
              <a:rPr lang="en-US" altLang="zh-TW" sz="2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sz="2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日，卻延後</a:t>
            </a:r>
            <a:r>
              <a:rPr lang="en-US" altLang="zh-TW" sz="2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日出差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。事後填寫出差旅費報告表，○技工支領</a:t>
            </a:r>
            <a:r>
              <a:rPr lang="zh-TW" altLang="en-US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浮報</a:t>
            </a:r>
            <a:r>
              <a:rPr lang="en-US" altLang="zh-TW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2,100</a:t>
            </a:r>
            <a:r>
              <a:rPr lang="zh-TW" altLang="en-US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元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、○工程員支領</a:t>
            </a:r>
            <a:r>
              <a:rPr lang="zh-TW" altLang="en-US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浮報</a:t>
            </a:r>
            <a:r>
              <a:rPr lang="en-US" altLang="zh-TW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2,900</a:t>
            </a:r>
            <a:r>
              <a:rPr lang="zh-TW" altLang="en-US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元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。涉嫌觸犯</a:t>
            </a:r>
            <a:r>
              <a:rPr lang="zh-TW" altLang="en-US" sz="2000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貪污治罪條例第</a:t>
            </a:r>
            <a:r>
              <a:rPr lang="en-US" altLang="zh-TW" sz="2000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sz="2000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條第</a:t>
            </a:r>
            <a:r>
              <a:rPr lang="en-US" altLang="zh-TW" sz="2000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000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項第</a:t>
            </a:r>
            <a:r>
              <a:rPr lang="en-US" altLang="zh-TW" sz="2000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2000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款之</a:t>
            </a:r>
            <a:r>
              <a:rPr lang="zh-TW" altLang="en-US" sz="2000" b="1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利用職務上機會詐取財物</a:t>
            </a:r>
            <a:r>
              <a:rPr lang="zh-TW" altLang="en-US" sz="2000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等罪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，案經檢察官偵查，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人於偵查中自白，犯罪所得均未滿五萬元，偵查中繳回全部所得財物，向法院請求予</a:t>
            </a:r>
            <a:r>
              <a:rPr lang="zh-TW" altLang="en-US" sz="2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緩刑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之宣告。行政責任部分該處核定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人，</a:t>
            </a:r>
            <a:r>
              <a:rPr lang="zh-TW" altLang="en-US" sz="2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各記過</a:t>
            </a:r>
            <a:r>
              <a:rPr lang="en-US" altLang="zh-TW" sz="2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次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標題 2"/>
          <p:cNvSpPr txBox="1">
            <a:spLocks/>
          </p:cNvSpPr>
          <p:nvPr/>
        </p:nvSpPr>
        <p:spPr bwMode="auto">
          <a:xfrm>
            <a:off x="1239838" y="188913"/>
            <a:ext cx="7077075" cy="93662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50" tIns="45674" rIns="91350" bIns="45674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5pPr>
            <a:lvl6pPr marL="456743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6pPr>
            <a:lvl7pPr marL="913487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7pPr>
            <a:lvl8pPr marL="1370230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8pPr>
            <a:lvl9pPr marL="1826971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9pPr>
          </a:lstStyle>
          <a:p>
            <a:r>
              <a:rPr lang="zh-TW" altLang="en-US" kern="0" dirty="0" smtClean="0">
                <a:solidFill>
                  <a:srgbClr val="000099"/>
                </a:solidFill>
                <a:ea typeface="標楷體" pitchFamily="65" charset="-120"/>
              </a:rPr>
              <a:t>二、差旅費法規及注意事項</a:t>
            </a: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/>
            </a:r>
            <a:b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</a:b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>-</a:t>
            </a:r>
            <a:r>
              <a:rPr lang="zh-TW" altLang="en-US" kern="0" dirty="0" smtClean="0">
                <a:solidFill>
                  <a:srgbClr val="000099"/>
                </a:solidFill>
                <a:ea typeface="標楷體" pitchFamily="65" charset="-120"/>
              </a:rPr>
              <a:t>法院判例</a:t>
            </a:r>
            <a:endParaRPr lang="zh-TW" altLang="en-US" kern="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33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990496" y="1124744"/>
            <a:ext cx="7632848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buClr>
                <a:srgbClr val="FF3300"/>
              </a:buClr>
            </a:pPr>
            <a:r>
              <a:rPr lang="en-US" altLang="zh-TW" sz="2800" b="1" dirty="0" smtClean="0">
                <a:ea typeface="標楷體" pitchFamily="65" charset="-120"/>
              </a:rPr>
              <a:t>2.</a:t>
            </a:r>
            <a:r>
              <a:rPr lang="zh-TW" altLang="en-US" sz="2800" b="1" dirty="0" smtClean="0">
                <a:ea typeface="標楷體" pitchFamily="65" charset="-120"/>
              </a:rPr>
              <a:t>無</a:t>
            </a:r>
            <a:r>
              <a:rPr lang="zh-TW" altLang="en-US" sz="2800" b="1" dirty="0">
                <a:ea typeface="標楷體" pitchFamily="65" charset="-120"/>
              </a:rPr>
              <a:t>住宿事實浮報差旅費</a:t>
            </a:r>
            <a:endParaRPr lang="en-US" altLang="zh-TW" sz="2800" b="1" dirty="0" smtClean="0">
              <a:ea typeface="標楷體" pitchFamily="65" charset="-120"/>
            </a:endParaRP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○○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署○組長、○編審，於週六、週日赴花蓮參加教育訓練及臺南地區督導業務，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均未住宿於當日返回臺北；惟</a:t>
            </a:r>
            <a:r>
              <a:rPr lang="en-US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人均分別報支</a:t>
            </a:r>
            <a:r>
              <a:rPr lang="en-US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天住宿費及</a:t>
            </a: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半天雜費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，○組長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浮報差旅費</a:t>
            </a:r>
            <a:r>
              <a:rPr lang="en-US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4,239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元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，○編審浮報差旅費</a:t>
            </a:r>
            <a:r>
              <a:rPr lang="en-US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2,238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元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。案經檢察官偵查，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人假日出差，事後均未報領加班費或補休，分別以</a:t>
            </a:r>
            <a:r>
              <a:rPr lang="zh-TW" altLang="en-US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偽造文書罪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向法院聲請簡易判決及緩起訴處分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標題 2"/>
          <p:cNvSpPr txBox="1">
            <a:spLocks/>
          </p:cNvSpPr>
          <p:nvPr/>
        </p:nvSpPr>
        <p:spPr bwMode="auto">
          <a:xfrm>
            <a:off x="1239838" y="188913"/>
            <a:ext cx="7077075" cy="93662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50" tIns="45674" rIns="91350" bIns="45674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5pPr>
            <a:lvl6pPr marL="456743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6pPr>
            <a:lvl7pPr marL="913487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7pPr>
            <a:lvl8pPr marL="1370230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8pPr>
            <a:lvl9pPr marL="1826971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9pPr>
          </a:lstStyle>
          <a:p>
            <a:r>
              <a:rPr lang="zh-TW" altLang="en-US" kern="0" dirty="0" smtClean="0">
                <a:solidFill>
                  <a:srgbClr val="000099"/>
                </a:solidFill>
                <a:ea typeface="標楷體" pitchFamily="65" charset="-120"/>
              </a:rPr>
              <a:t>二、差旅費法規及注意事項</a:t>
            </a: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/>
            </a:r>
            <a:b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</a:b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>-</a:t>
            </a:r>
            <a:r>
              <a:rPr lang="zh-TW" altLang="en-US" kern="0" dirty="0" smtClean="0">
                <a:solidFill>
                  <a:srgbClr val="000099"/>
                </a:solidFill>
                <a:ea typeface="標楷體" pitchFamily="65" charset="-120"/>
              </a:rPr>
              <a:t>法院判例</a:t>
            </a: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>(</a:t>
            </a:r>
            <a:r>
              <a:rPr lang="zh-TW" altLang="en-US" kern="0" dirty="0" smtClean="0">
                <a:solidFill>
                  <a:srgbClr val="000099"/>
                </a:solidFill>
                <a:ea typeface="標楷體" pitchFamily="65" charset="-120"/>
              </a:rPr>
              <a:t>續</a:t>
            </a: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>)</a:t>
            </a:r>
            <a:endParaRPr lang="zh-TW" altLang="en-US" kern="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00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83568" y="1484784"/>
            <a:ext cx="7776864" cy="41077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ct val="30000"/>
              </a:spcAft>
              <a:buClr>
                <a:srgbClr val="FF3300"/>
              </a:buClr>
            </a:pPr>
            <a:r>
              <a:rPr lang="en-US" altLang="zh-TW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以空白收據詐領住宿費</a:t>
            </a:r>
            <a:endParaRPr lang="en-US" altLang="zh-TW" sz="28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lnSpc>
                <a:spcPct val="150000"/>
              </a:lnSpc>
              <a:spcAft>
                <a:spcPct val="30000"/>
              </a:spcAft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內政部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○○署○○服務站○前主任奉派出差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實際住宿費是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680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元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，卻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向旅館索取空白收據，自行在收據上填寫住宿費</a:t>
            </a:r>
            <a:r>
              <a:rPr lang="en-US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1,400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元申請差旅費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次浮報計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2,880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元。案經檢察官依依</a:t>
            </a:r>
            <a:r>
              <a:rPr lang="zh-TW" altLang="en-US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貪污治罪條例第</a:t>
            </a:r>
            <a:r>
              <a:rPr lang="en-US" altLang="zh-TW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條第</a:t>
            </a:r>
            <a:r>
              <a:rPr lang="en-US" altLang="zh-TW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項</a:t>
            </a:r>
            <a:r>
              <a:rPr lang="en-US" altLang="zh-TW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款</a:t>
            </a:r>
            <a:r>
              <a:rPr lang="zh-TW" altLang="en-US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利用職務上機會詐取財物罪</a:t>
            </a:r>
            <a:r>
              <a:rPr lang="zh-TW" altLang="en-US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提起公訴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lnSpc>
                <a:spcPts val="2800"/>
              </a:lnSpc>
              <a:spcAft>
                <a:spcPct val="30000"/>
              </a:spcAft>
              <a:buClr>
                <a:srgbClr val="FF3300"/>
              </a:buClr>
              <a:buFont typeface="Wingdings" panose="05000000000000000000" pitchFamily="2" charset="2"/>
              <a:buChar char="Ø"/>
            </a:pP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標題 2"/>
          <p:cNvSpPr txBox="1">
            <a:spLocks/>
          </p:cNvSpPr>
          <p:nvPr/>
        </p:nvSpPr>
        <p:spPr bwMode="auto">
          <a:xfrm>
            <a:off x="1239838" y="188913"/>
            <a:ext cx="7077075" cy="93662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50" tIns="45674" rIns="91350" bIns="45674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5pPr>
            <a:lvl6pPr marL="456743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6pPr>
            <a:lvl7pPr marL="913487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7pPr>
            <a:lvl8pPr marL="1370230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8pPr>
            <a:lvl9pPr marL="1826971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9pPr>
          </a:lstStyle>
          <a:p>
            <a:r>
              <a:rPr lang="zh-TW" altLang="en-US" kern="0" dirty="0" smtClean="0">
                <a:solidFill>
                  <a:srgbClr val="000099"/>
                </a:solidFill>
                <a:ea typeface="標楷體" pitchFamily="65" charset="-120"/>
              </a:rPr>
              <a:t>二、差旅費法規及注意事項</a:t>
            </a: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/>
            </a:r>
            <a:b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</a:b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>-</a:t>
            </a:r>
            <a:r>
              <a:rPr lang="zh-TW" altLang="en-US" kern="0" dirty="0" smtClean="0">
                <a:solidFill>
                  <a:srgbClr val="000099"/>
                </a:solidFill>
                <a:ea typeface="標楷體" pitchFamily="65" charset="-120"/>
              </a:rPr>
              <a:t>法院判例</a:t>
            </a: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>(</a:t>
            </a:r>
            <a:r>
              <a:rPr lang="zh-TW" altLang="en-US" kern="0" dirty="0" smtClean="0">
                <a:solidFill>
                  <a:srgbClr val="000099"/>
                </a:solidFill>
                <a:ea typeface="標楷體" pitchFamily="65" charset="-120"/>
              </a:rPr>
              <a:t>續</a:t>
            </a: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>)</a:t>
            </a:r>
            <a:endParaRPr lang="zh-TW" altLang="en-US" kern="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09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0" name="Text Box 10"/>
          <p:cNvSpPr txBox="1">
            <a:spLocks noGrp="1" noChangeArrowheads="1"/>
          </p:cNvSpPr>
          <p:nvPr>
            <p:ph idx="1"/>
          </p:nvPr>
        </p:nvSpPr>
        <p:spPr>
          <a:xfrm>
            <a:off x="2057400" y="2895600"/>
            <a:ext cx="4800600" cy="2667000"/>
          </a:xfrm>
          <a:noFill/>
          <a:ln/>
        </p:spPr>
        <p:txBody>
          <a:bodyPr/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zh-TW" sz="2800" b="1">
                <a:solidFill>
                  <a:srgbClr val="000066"/>
                </a:solidFill>
                <a:latin typeface="標楷體" pitchFamily="65" charset="-120"/>
                <a:ea typeface="標楷體" pitchFamily="65" charset="-120"/>
              </a:rPr>
              <a:t>           </a:t>
            </a:r>
          </a:p>
        </p:txBody>
      </p:sp>
      <p:graphicFrame>
        <p:nvGraphicFramePr>
          <p:cNvPr id="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0263046"/>
              </p:ext>
            </p:extLst>
          </p:nvPr>
        </p:nvGraphicFramePr>
        <p:xfrm>
          <a:off x="1454448" y="2123166"/>
          <a:ext cx="5997575" cy="3292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2514600" y="1600200"/>
            <a:ext cx="3505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800" b="1" dirty="0">
                <a:solidFill>
                  <a:srgbClr val="000066"/>
                </a:solidFill>
                <a:latin typeface="標楷體" pitchFamily="65" charset="-120"/>
                <a:ea typeface="標楷體" pitchFamily="65" charset="-120"/>
              </a:rPr>
              <a:t>本室現有人員</a:t>
            </a:r>
            <a:r>
              <a:rPr lang="zh-TW" altLang="en-US" sz="2800" b="1" dirty="0" smtClean="0">
                <a:solidFill>
                  <a:srgbClr val="000066"/>
                </a:solidFill>
                <a:latin typeface="標楷體" pitchFamily="65" charset="-120"/>
                <a:ea typeface="標楷體" pitchFamily="65" charset="-120"/>
              </a:rPr>
              <a:t>共</a:t>
            </a:r>
            <a:r>
              <a:rPr lang="en-US" altLang="zh-TW" sz="2800" b="1" dirty="0" smtClean="0">
                <a:solidFill>
                  <a:srgbClr val="000066"/>
                </a:solidFill>
                <a:latin typeface="標楷體" pitchFamily="65" charset="-120"/>
                <a:ea typeface="標楷體" pitchFamily="65" charset="-120"/>
              </a:rPr>
              <a:t>21</a:t>
            </a:r>
            <a:r>
              <a:rPr lang="zh-TW" altLang="en-US" sz="2800" b="1" dirty="0" smtClean="0">
                <a:solidFill>
                  <a:srgbClr val="000066"/>
                </a:solidFill>
                <a:latin typeface="標楷體" pitchFamily="65" charset="-120"/>
                <a:ea typeface="標楷體" pitchFamily="65" charset="-120"/>
              </a:rPr>
              <a:t>人</a:t>
            </a:r>
            <a:endParaRPr lang="zh-TW" altLang="en-US" sz="2800" b="1" dirty="0">
              <a:solidFill>
                <a:srgbClr val="000066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5375" name="Text Box 15"/>
          <p:cNvSpPr txBox="1">
            <a:spLocks noChangeArrowheads="1"/>
          </p:cNvSpPr>
          <p:nvPr/>
        </p:nvSpPr>
        <p:spPr bwMode="auto">
          <a:xfrm>
            <a:off x="5940152" y="2658495"/>
            <a:ext cx="2667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TW" altLang="en-US" b="1" dirty="0">
                <a:solidFill>
                  <a:schemeClr val="accent2"/>
                </a:solidFill>
                <a:ea typeface="標楷體" pitchFamily="65" charset="-120"/>
              </a:rPr>
              <a:t>二科</a:t>
            </a:r>
            <a:r>
              <a:rPr lang="en-US" altLang="zh-TW" b="1" dirty="0">
                <a:solidFill>
                  <a:schemeClr val="accent2"/>
                </a:solidFill>
                <a:ea typeface="標楷體" pitchFamily="65" charset="-120"/>
              </a:rPr>
              <a:t>:</a:t>
            </a:r>
          </a:p>
          <a:p>
            <a:r>
              <a:rPr lang="zh-TW" altLang="en-US" dirty="0">
                <a:solidFill>
                  <a:srgbClr val="006666"/>
                </a:solidFill>
                <a:latin typeface="標楷體" pitchFamily="65" charset="-120"/>
                <a:ea typeface="標楷體" pitchFamily="65" charset="-120"/>
              </a:rPr>
              <a:t>行政人員共</a:t>
            </a:r>
            <a:r>
              <a:rPr lang="en-US" altLang="zh-TW" dirty="0">
                <a:solidFill>
                  <a:srgbClr val="006666"/>
                </a:solidFill>
                <a:latin typeface="標楷體" pitchFamily="65" charset="-120"/>
                <a:ea typeface="標楷體" pitchFamily="65" charset="-120"/>
              </a:rPr>
              <a:t>6</a:t>
            </a:r>
            <a:r>
              <a:rPr lang="zh-TW" altLang="en-US" dirty="0">
                <a:solidFill>
                  <a:srgbClr val="006666"/>
                </a:solidFill>
                <a:latin typeface="標楷體" pitchFamily="65" charset="-120"/>
                <a:ea typeface="標楷體" pitchFamily="65" charset="-120"/>
              </a:rPr>
              <a:t>人</a:t>
            </a:r>
            <a:endParaRPr lang="zh-TW" altLang="en-US" dirty="0">
              <a:solidFill>
                <a:srgbClr val="006666"/>
              </a:solidFill>
              <a:ea typeface="標楷體" pitchFamily="65" charset="-120"/>
            </a:endParaRPr>
          </a:p>
        </p:txBody>
      </p:sp>
      <p:sp>
        <p:nvSpPr>
          <p:cNvPr id="15376" name="Text Box 16"/>
          <p:cNvSpPr txBox="1">
            <a:spLocks noChangeArrowheads="1"/>
          </p:cNvSpPr>
          <p:nvPr/>
        </p:nvSpPr>
        <p:spPr bwMode="auto">
          <a:xfrm>
            <a:off x="614754" y="2667000"/>
            <a:ext cx="2438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TW" altLang="en-US" b="1" dirty="0">
                <a:solidFill>
                  <a:schemeClr val="accent2"/>
                </a:solidFill>
                <a:ea typeface="標楷體" pitchFamily="65" charset="-120"/>
              </a:rPr>
              <a:t>一科</a:t>
            </a:r>
          </a:p>
          <a:p>
            <a:r>
              <a:rPr lang="zh-TW" altLang="en-US" dirty="0">
                <a:solidFill>
                  <a:srgbClr val="006666"/>
                </a:solidFill>
                <a:latin typeface="標楷體" pitchFamily="65" charset="-120"/>
                <a:ea typeface="標楷體" pitchFamily="65" charset="-120"/>
              </a:rPr>
              <a:t>行政</a:t>
            </a:r>
            <a:r>
              <a:rPr lang="zh-TW" altLang="en-US" dirty="0" smtClean="0">
                <a:solidFill>
                  <a:srgbClr val="006666"/>
                </a:solidFill>
                <a:latin typeface="標楷體" pitchFamily="65" charset="-120"/>
                <a:ea typeface="標楷體" pitchFamily="65" charset="-120"/>
              </a:rPr>
              <a:t>人員</a:t>
            </a:r>
            <a:r>
              <a:rPr lang="en-US" altLang="zh-TW" dirty="0" smtClean="0">
                <a:solidFill>
                  <a:srgbClr val="006666"/>
                </a:solidFill>
                <a:latin typeface="標楷體" pitchFamily="65" charset="-120"/>
                <a:ea typeface="標楷體" pitchFamily="65" charset="-120"/>
              </a:rPr>
              <a:t>7</a:t>
            </a:r>
            <a:r>
              <a:rPr lang="zh-TW" altLang="en-US" dirty="0" smtClean="0">
                <a:solidFill>
                  <a:srgbClr val="006666"/>
                </a:solidFill>
                <a:latin typeface="標楷體" pitchFamily="65" charset="-120"/>
                <a:ea typeface="標楷體" pitchFamily="65" charset="-120"/>
              </a:rPr>
              <a:t>人</a:t>
            </a:r>
            <a:endParaRPr lang="zh-TW" altLang="en-US" dirty="0">
              <a:solidFill>
                <a:srgbClr val="006666"/>
              </a:solidFill>
              <a:ea typeface="標楷體" pitchFamily="65" charset="-120"/>
            </a:endParaRPr>
          </a:p>
        </p:txBody>
      </p:sp>
      <p:sp>
        <p:nvSpPr>
          <p:cNvPr id="15377" name="Text Box 17"/>
          <p:cNvSpPr txBox="1">
            <a:spLocks noChangeArrowheads="1"/>
          </p:cNvSpPr>
          <p:nvPr/>
        </p:nvSpPr>
        <p:spPr bwMode="auto">
          <a:xfrm>
            <a:off x="1833954" y="4797152"/>
            <a:ext cx="6172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TW" altLang="en-US" b="1" dirty="0">
                <a:solidFill>
                  <a:schemeClr val="accent2"/>
                </a:solidFill>
                <a:ea typeface="標楷體" pitchFamily="65" charset="-120"/>
              </a:rPr>
              <a:t>三科</a:t>
            </a:r>
            <a:r>
              <a:rPr lang="en-US" altLang="zh-TW" b="1" dirty="0">
                <a:solidFill>
                  <a:schemeClr val="accent2"/>
                </a:solidFill>
                <a:ea typeface="標楷體" pitchFamily="65" charset="-120"/>
              </a:rPr>
              <a:t>:</a:t>
            </a:r>
          </a:p>
          <a:p>
            <a:r>
              <a:rPr lang="zh-TW" altLang="en-US" dirty="0">
                <a:solidFill>
                  <a:srgbClr val="006666"/>
                </a:solidFill>
                <a:latin typeface="標楷體" pitchFamily="65" charset="-120"/>
                <a:ea typeface="標楷體" pitchFamily="65" charset="-120"/>
              </a:rPr>
              <a:t>行政人員</a:t>
            </a:r>
            <a:r>
              <a:rPr lang="en-US" altLang="zh-TW" dirty="0">
                <a:solidFill>
                  <a:srgbClr val="006666"/>
                </a:solidFill>
                <a:latin typeface="標楷體" pitchFamily="65" charset="-120"/>
                <a:ea typeface="標楷體" pitchFamily="65" charset="-120"/>
              </a:rPr>
              <a:t>5</a:t>
            </a:r>
            <a:r>
              <a:rPr lang="zh-TW" altLang="en-US" dirty="0">
                <a:solidFill>
                  <a:srgbClr val="006666"/>
                </a:solidFill>
                <a:latin typeface="標楷體" pitchFamily="65" charset="-120"/>
                <a:ea typeface="標楷體" pitchFamily="65" charset="-120"/>
              </a:rPr>
              <a:t>人</a:t>
            </a:r>
            <a:r>
              <a:rPr lang="zh-TW" altLang="en-US" dirty="0">
                <a:solidFill>
                  <a:srgbClr val="006666"/>
                </a:solidFill>
                <a:ea typeface="標楷體" pitchFamily="65" charset="-120"/>
              </a:rPr>
              <a:t>、技術員</a:t>
            </a:r>
            <a:r>
              <a:rPr lang="en-US" altLang="zh-TW" dirty="0">
                <a:solidFill>
                  <a:srgbClr val="006666"/>
                </a:solidFill>
                <a:ea typeface="標楷體" pitchFamily="65" charset="-120"/>
              </a:rPr>
              <a:t>1</a:t>
            </a:r>
            <a:r>
              <a:rPr lang="zh-TW" altLang="en-US" dirty="0">
                <a:solidFill>
                  <a:srgbClr val="006666"/>
                </a:solidFill>
                <a:ea typeface="標楷體" pitchFamily="65" charset="-120"/>
              </a:rPr>
              <a:t>人、專支</a:t>
            </a:r>
            <a:r>
              <a:rPr lang="en-US" altLang="zh-TW" dirty="0">
                <a:solidFill>
                  <a:srgbClr val="006666"/>
                </a:solidFill>
                <a:ea typeface="標楷體" pitchFamily="65" charset="-120"/>
              </a:rPr>
              <a:t>1</a:t>
            </a:r>
            <a:r>
              <a:rPr lang="zh-TW" altLang="en-US" dirty="0">
                <a:solidFill>
                  <a:srgbClr val="006666"/>
                </a:solidFill>
                <a:ea typeface="標楷體" pitchFamily="65" charset="-120"/>
              </a:rPr>
              <a:t>人</a:t>
            </a:r>
            <a:r>
              <a:rPr lang="en-US" altLang="zh-TW" dirty="0">
                <a:solidFill>
                  <a:srgbClr val="006666"/>
                </a:solidFill>
                <a:ea typeface="標楷體" pitchFamily="65" charset="-120"/>
              </a:rPr>
              <a:t>, </a:t>
            </a:r>
            <a:r>
              <a:rPr lang="zh-TW" altLang="en-US" dirty="0">
                <a:solidFill>
                  <a:srgbClr val="006666"/>
                </a:solidFill>
                <a:ea typeface="標楷體" pitchFamily="65" charset="-120"/>
              </a:rPr>
              <a:t>共</a:t>
            </a:r>
            <a:r>
              <a:rPr lang="en-US" altLang="zh-TW" dirty="0">
                <a:solidFill>
                  <a:srgbClr val="006666"/>
                </a:solidFill>
                <a:ea typeface="標楷體" pitchFamily="65" charset="-120"/>
              </a:rPr>
              <a:t>7</a:t>
            </a:r>
            <a:r>
              <a:rPr lang="zh-TW" altLang="en-US" dirty="0">
                <a:solidFill>
                  <a:srgbClr val="006666"/>
                </a:solidFill>
                <a:ea typeface="標楷體" pitchFamily="65" charset="-120"/>
              </a:rPr>
              <a:t>人</a:t>
            </a:r>
          </a:p>
        </p:txBody>
      </p:sp>
      <p:sp>
        <p:nvSpPr>
          <p:cNvPr id="15378" name="Text Box 18"/>
          <p:cNvSpPr txBox="1">
            <a:spLocks noChangeArrowheads="1"/>
          </p:cNvSpPr>
          <p:nvPr/>
        </p:nvSpPr>
        <p:spPr bwMode="auto">
          <a:xfrm>
            <a:off x="3124200" y="2209800"/>
            <a:ext cx="198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b="1">
                <a:solidFill>
                  <a:schemeClr val="accent2"/>
                </a:solidFill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en-US" b="1">
                <a:solidFill>
                  <a:schemeClr val="accent2"/>
                </a:solidFill>
                <a:latin typeface="標楷體" pitchFamily="65" charset="-120"/>
                <a:ea typeface="標楷體" pitchFamily="65" charset="-120"/>
              </a:rPr>
              <a:t>主任</a:t>
            </a:r>
            <a:r>
              <a:rPr lang="en-US" altLang="zh-TW" b="1">
                <a:solidFill>
                  <a:schemeClr val="accent2"/>
                </a:solidFill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b="1">
                <a:solidFill>
                  <a:schemeClr val="accent2"/>
                </a:solidFill>
                <a:latin typeface="標楷體" pitchFamily="65" charset="-120"/>
                <a:ea typeface="標楷體" pitchFamily="65" charset="-120"/>
              </a:rPr>
              <a:t>人</a:t>
            </a: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000099"/>
                </a:solidFill>
                <a:ea typeface="標楷體" pitchFamily="65" charset="-120"/>
              </a:rPr>
              <a:t>一、主 計 室 業 務 職 掌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9602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827584" y="1196752"/>
            <a:ext cx="7632848" cy="46351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ct val="30000"/>
              </a:spcAft>
              <a:buClr>
                <a:srgbClr val="FF3300"/>
              </a:buClr>
            </a:pP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未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實際出差詐領出差旅費刑事責任案件</a:t>
            </a:r>
            <a:endParaRPr lang="en-US" altLang="zh-TW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lnSpc>
                <a:spcPct val="150000"/>
              </a:lnSpc>
              <a:spcAft>
                <a:spcPct val="30000"/>
              </a:spcAft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○○鄉公所工務課○課長填寫出差報告單，於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89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年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13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14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日出差赴臺北參加內政部○○署專案會議，後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因故未及參加會議；惟仍填具出差旅費報告表支領</a:t>
            </a:r>
            <a:r>
              <a:rPr lang="en-US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日差旅費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2,096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元，於偵查期間自動繳還國庫，案經管轄法院</a:t>
            </a:r>
            <a:r>
              <a:rPr lang="zh-TW" altLang="en-US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依貪污治罪條例第</a:t>
            </a:r>
            <a:r>
              <a:rPr lang="en-US" altLang="zh-TW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條第</a:t>
            </a:r>
            <a:r>
              <a:rPr lang="en-US" altLang="zh-TW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項第</a:t>
            </a:r>
            <a:r>
              <a:rPr lang="en-US" altLang="zh-TW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款規定，</a:t>
            </a:r>
            <a:r>
              <a:rPr lang="zh-TW" altLang="en-US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利用職務上之機會詐取財物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，判決處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有期徒刑</a:t>
            </a:r>
            <a:r>
              <a:rPr lang="en-US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年</a:t>
            </a:r>
            <a:r>
              <a:rPr lang="en-US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月，褫奪公權</a:t>
            </a:r>
            <a:r>
              <a:rPr lang="en-US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年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標題 2"/>
          <p:cNvSpPr txBox="1">
            <a:spLocks/>
          </p:cNvSpPr>
          <p:nvPr/>
        </p:nvSpPr>
        <p:spPr bwMode="auto">
          <a:xfrm>
            <a:off x="1239838" y="188913"/>
            <a:ext cx="7077075" cy="93662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50" tIns="45674" rIns="91350" bIns="45674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5pPr>
            <a:lvl6pPr marL="456743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6pPr>
            <a:lvl7pPr marL="913487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7pPr>
            <a:lvl8pPr marL="1370230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8pPr>
            <a:lvl9pPr marL="1826971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9pPr>
          </a:lstStyle>
          <a:p>
            <a:r>
              <a:rPr lang="zh-TW" altLang="en-US" kern="0" dirty="0" smtClean="0">
                <a:solidFill>
                  <a:srgbClr val="000099"/>
                </a:solidFill>
                <a:ea typeface="標楷體" pitchFamily="65" charset="-120"/>
              </a:rPr>
              <a:t>二、差旅費法規及注意事項</a:t>
            </a: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/>
            </a:r>
            <a:b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</a:b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>-</a:t>
            </a:r>
            <a:r>
              <a:rPr lang="zh-TW" altLang="en-US" kern="0" dirty="0" smtClean="0">
                <a:solidFill>
                  <a:srgbClr val="000099"/>
                </a:solidFill>
                <a:ea typeface="標楷體" pitchFamily="65" charset="-120"/>
              </a:rPr>
              <a:t>法院判例</a:t>
            </a: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>(</a:t>
            </a:r>
            <a:r>
              <a:rPr lang="zh-TW" altLang="en-US" kern="0" dirty="0" smtClean="0">
                <a:solidFill>
                  <a:srgbClr val="000099"/>
                </a:solidFill>
                <a:ea typeface="標楷體" pitchFamily="65" charset="-120"/>
              </a:rPr>
              <a:t>續</a:t>
            </a: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>)</a:t>
            </a:r>
            <a:endParaRPr lang="zh-TW" altLang="en-US" kern="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7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83568" y="1196752"/>
            <a:ext cx="7714928" cy="4081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ct val="30000"/>
              </a:spcAft>
              <a:buClr>
                <a:srgbClr val="FF3300"/>
              </a:buClr>
            </a:pP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5.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實際出差日數與原核定不符，仍依核定日數支領</a:t>
            </a:r>
            <a:endParaRPr lang="en-US" altLang="zh-TW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lnSpc>
                <a:spcPct val="150000"/>
              </a:lnSpc>
              <a:spcAft>
                <a:spcPct val="30000"/>
              </a:spcAft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○○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縣政府環保局○稽查員，奉派出差參加研討會未參與及會同稽查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未全程參與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；卻填寫出差旅費報告表支領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3,170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元出差旅費用。於調查時自動繳還國庫，案經管轄法院依</a:t>
            </a:r>
            <a:r>
              <a:rPr lang="zh-TW" altLang="en-US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貪污治罪條例第</a:t>
            </a:r>
            <a:r>
              <a:rPr lang="en-US" altLang="zh-TW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條第</a:t>
            </a:r>
            <a:r>
              <a:rPr lang="en-US" altLang="zh-TW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項第</a:t>
            </a:r>
            <a:r>
              <a:rPr lang="en-US" altLang="zh-TW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款規定，</a:t>
            </a:r>
            <a:r>
              <a:rPr lang="zh-TW" altLang="en-US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利用職務上之機會詐取財</a:t>
            </a:r>
            <a:r>
              <a:rPr lang="zh-TW" altLang="en-US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物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，判決處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有期徒刑</a:t>
            </a:r>
            <a:r>
              <a:rPr lang="en-US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年，褫奪公權</a:t>
            </a:r>
            <a:r>
              <a:rPr lang="en-US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年，減為有期徒刑</a:t>
            </a:r>
            <a:r>
              <a:rPr lang="en-US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年，褫奪公權</a:t>
            </a:r>
            <a:r>
              <a:rPr lang="en-US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年，緩刑</a:t>
            </a:r>
            <a:r>
              <a:rPr lang="en-US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年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  <p:sp>
        <p:nvSpPr>
          <p:cNvPr id="8" name="標題 2"/>
          <p:cNvSpPr txBox="1">
            <a:spLocks/>
          </p:cNvSpPr>
          <p:nvPr/>
        </p:nvSpPr>
        <p:spPr bwMode="auto">
          <a:xfrm>
            <a:off x="1239838" y="188913"/>
            <a:ext cx="7077075" cy="93662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50" tIns="45674" rIns="91350" bIns="45674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5pPr>
            <a:lvl6pPr marL="456743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6pPr>
            <a:lvl7pPr marL="913487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7pPr>
            <a:lvl8pPr marL="1370230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8pPr>
            <a:lvl9pPr marL="1826971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9pPr>
          </a:lstStyle>
          <a:p>
            <a:r>
              <a:rPr lang="zh-TW" altLang="en-US" kern="0" dirty="0" smtClean="0">
                <a:solidFill>
                  <a:srgbClr val="000099"/>
                </a:solidFill>
                <a:ea typeface="標楷體" pitchFamily="65" charset="-120"/>
              </a:rPr>
              <a:t>二、差旅費法規及注意事項</a:t>
            </a: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/>
            </a:r>
            <a:b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</a:b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>-</a:t>
            </a:r>
            <a:r>
              <a:rPr lang="zh-TW" altLang="en-US" kern="0" dirty="0" smtClean="0">
                <a:solidFill>
                  <a:srgbClr val="000099"/>
                </a:solidFill>
                <a:ea typeface="標楷體" pitchFamily="65" charset="-120"/>
              </a:rPr>
              <a:t>法院判例</a:t>
            </a: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>(</a:t>
            </a:r>
            <a:r>
              <a:rPr lang="zh-TW" altLang="en-US" kern="0" dirty="0" smtClean="0">
                <a:solidFill>
                  <a:srgbClr val="000099"/>
                </a:solidFill>
                <a:ea typeface="標楷體" pitchFamily="65" charset="-120"/>
              </a:rPr>
              <a:t>續</a:t>
            </a: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>)</a:t>
            </a:r>
            <a:endParaRPr lang="zh-TW" altLang="en-US" kern="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87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36449" y="1412776"/>
            <a:ext cx="7654543" cy="32808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  <a:spcAft>
                <a:spcPct val="30000"/>
              </a:spcAft>
              <a:buClr>
                <a:srgbClr val="FF3300"/>
              </a:buClr>
            </a:pP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6.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重複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申請詐領出差旅費刑事責任案件。</a:t>
            </a:r>
            <a:endParaRPr lang="en-US" altLang="zh-TW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lnSpc>
                <a:spcPct val="150000"/>
              </a:lnSpc>
              <a:spcAft>
                <a:spcPct val="30000"/>
              </a:spcAft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○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機關預算委員會○專門委員，任職○○會主任秘書期間，陪同民意代表赴臺灣南部及金門等地參訪，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明知其差旅費係由○○部專案核銷，仍利用職權詐領差旅費</a:t>
            </a:r>
            <a:r>
              <a:rPr lang="en-US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1,000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元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，案經管轄法院判決處</a:t>
            </a:r>
            <a:r>
              <a:rPr lang="zh-TW" altLang="en-US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有期徒刑</a:t>
            </a:r>
            <a:r>
              <a:rPr lang="en-US" altLang="zh-TW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年</a:t>
            </a:r>
            <a:r>
              <a:rPr lang="en-US" altLang="zh-TW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r>
            <a:r>
              <a:rPr lang="zh-TW" altLang="en-US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個月，褫奪公</a:t>
            </a:r>
            <a:r>
              <a:rPr lang="en-US" altLang="zh-TW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年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  <p:sp>
        <p:nvSpPr>
          <p:cNvPr id="8" name="標題 2"/>
          <p:cNvSpPr txBox="1">
            <a:spLocks/>
          </p:cNvSpPr>
          <p:nvPr/>
        </p:nvSpPr>
        <p:spPr bwMode="auto">
          <a:xfrm>
            <a:off x="1239838" y="188913"/>
            <a:ext cx="7077075" cy="93662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50" tIns="45674" rIns="91350" bIns="45674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5pPr>
            <a:lvl6pPr marL="456743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6pPr>
            <a:lvl7pPr marL="913487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7pPr>
            <a:lvl8pPr marL="1370230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8pPr>
            <a:lvl9pPr marL="1826971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9pPr>
          </a:lstStyle>
          <a:p>
            <a:r>
              <a:rPr lang="zh-TW" altLang="en-US" kern="0" dirty="0" smtClean="0">
                <a:solidFill>
                  <a:srgbClr val="000099"/>
                </a:solidFill>
                <a:ea typeface="標楷體" pitchFamily="65" charset="-120"/>
              </a:rPr>
              <a:t>二、差旅費法規及注意事項</a:t>
            </a: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/>
            </a:r>
            <a:b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</a:b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>-</a:t>
            </a:r>
            <a:r>
              <a:rPr lang="zh-TW" altLang="en-US" kern="0" dirty="0" smtClean="0">
                <a:solidFill>
                  <a:srgbClr val="000099"/>
                </a:solidFill>
                <a:ea typeface="標楷體" pitchFamily="65" charset="-120"/>
              </a:rPr>
              <a:t>法院判例</a:t>
            </a: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>(</a:t>
            </a:r>
            <a:r>
              <a:rPr lang="zh-TW" altLang="en-US" kern="0" dirty="0" smtClean="0">
                <a:solidFill>
                  <a:srgbClr val="000099"/>
                </a:solidFill>
                <a:ea typeface="標楷體" pitchFamily="65" charset="-120"/>
              </a:rPr>
              <a:t>續</a:t>
            </a: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>)</a:t>
            </a:r>
            <a:endParaRPr lang="zh-TW" altLang="en-US" kern="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776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66834" y="1340768"/>
            <a:ext cx="7654543" cy="4081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Aft>
                <a:spcPct val="30000"/>
              </a:spcAft>
              <a:buClr>
                <a:srgbClr val="FF3300"/>
              </a:buClr>
            </a:pP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7.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接受招待交通接送及住宿仍申請支領差旅費</a:t>
            </a:r>
            <a:endParaRPr lang="en-US" altLang="zh-TW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lnSpc>
                <a:spcPct val="150000"/>
              </a:lnSpc>
              <a:spcAft>
                <a:spcPct val="30000"/>
              </a:spcAft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某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機關同仁奉派出差辦理廠驗及檢驗作業，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搭乘承商之交通車並接受廠商支付商務旅館旅費等招待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，卻仍向服務機關申報前揭費用新台幣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3,458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元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。該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員偵查中自白坦承犯行並自動繳交犯罪所得，法院因此認為被告一時失慮事後深具悔意，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判處有期徒刑</a:t>
            </a:r>
            <a:r>
              <a:rPr lang="en-US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個月，緩刑</a:t>
            </a:r>
            <a:r>
              <a:rPr lang="en-US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年，並褫奪公權</a:t>
            </a:r>
            <a:r>
              <a:rPr lang="en-US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  <p:sp>
        <p:nvSpPr>
          <p:cNvPr id="8" name="標題 2"/>
          <p:cNvSpPr txBox="1">
            <a:spLocks/>
          </p:cNvSpPr>
          <p:nvPr/>
        </p:nvSpPr>
        <p:spPr bwMode="auto">
          <a:xfrm>
            <a:off x="1239838" y="188913"/>
            <a:ext cx="7077075" cy="93662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50" tIns="45674" rIns="91350" bIns="45674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5pPr>
            <a:lvl6pPr marL="456743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6pPr>
            <a:lvl7pPr marL="913487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7pPr>
            <a:lvl8pPr marL="1370230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8pPr>
            <a:lvl9pPr marL="1826971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9pPr>
          </a:lstStyle>
          <a:p>
            <a:r>
              <a:rPr lang="zh-TW" altLang="en-US" kern="0" dirty="0" smtClean="0">
                <a:solidFill>
                  <a:srgbClr val="000099"/>
                </a:solidFill>
                <a:ea typeface="標楷體" pitchFamily="65" charset="-120"/>
              </a:rPr>
              <a:t>二、差旅費法規及注意事項</a:t>
            </a: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/>
            </a:r>
            <a:b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</a:b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>-</a:t>
            </a:r>
            <a:r>
              <a:rPr lang="zh-TW" altLang="en-US" kern="0" dirty="0" smtClean="0">
                <a:solidFill>
                  <a:srgbClr val="000099"/>
                </a:solidFill>
                <a:ea typeface="標楷體" pitchFamily="65" charset="-120"/>
              </a:rPr>
              <a:t>法院判例</a:t>
            </a: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>(</a:t>
            </a:r>
            <a:r>
              <a:rPr lang="zh-TW" altLang="en-US" kern="0" dirty="0" smtClean="0">
                <a:solidFill>
                  <a:srgbClr val="000099"/>
                </a:solidFill>
                <a:ea typeface="標楷體" pitchFamily="65" charset="-120"/>
              </a:rPr>
              <a:t>續</a:t>
            </a: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>)</a:t>
            </a:r>
            <a:endParaRPr lang="zh-TW" altLang="en-US" kern="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3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線接點 11"/>
          <p:cNvCxnSpPr/>
          <p:nvPr/>
        </p:nvCxnSpPr>
        <p:spPr>
          <a:xfrm flipH="1">
            <a:off x="1016586" y="4098004"/>
            <a:ext cx="464822" cy="360705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17" name="群組 16"/>
          <p:cNvGrpSpPr/>
          <p:nvPr/>
        </p:nvGrpSpPr>
        <p:grpSpPr>
          <a:xfrm>
            <a:off x="1043608" y="3876199"/>
            <a:ext cx="1944217" cy="1053202"/>
            <a:chOff x="971600" y="4272928"/>
            <a:chExt cx="1944217" cy="1053202"/>
          </a:xfrm>
        </p:grpSpPr>
        <p:sp>
          <p:nvSpPr>
            <p:cNvPr id="9" name="文字方塊 8"/>
            <p:cNvSpPr txBox="1"/>
            <p:nvPr/>
          </p:nvSpPr>
          <p:spPr>
            <a:xfrm>
              <a:off x="1436422" y="4272928"/>
              <a:ext cx="1435605" cy="46166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effectLst>
              <a:outerShdw blurRad="50800" dist="50800" dir="5400000" algn="ctr" rotWithShape="0">
                <a:srgbClr val="002060"/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zh-TW" altLang="en-US" b="1" dirty="0">
                  <a:solidFill>
                    <a:srgbClr val="000066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中央</a:t>
              </a:r>
              <a:r>
                <a:rPr lang="zh-TW" altLang="en-US" b="1" dirty="0" smtClean="0">
                  <a:solidFill>
                    <a:srgbClr val="000066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預算</a:t>
              </a:r>
              <a:endParaRPr lang="zh-TW" altLang="en-US" b="1" dirty="0">
                <a:solidFill>
                  <a:srgbClr val="000066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1436423" y="4864465"/>
              <a:ext cx="1479394" cy="46166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50800" dist="50800" dir="5400000" algn="ctr" rotWithShape="0">
                <a:srgbClr val="002060"/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zh-TW" altLang="en-US" b="1" dirty="0" smtClean="0">
                  <a:solidFill>
                    <a:srgbClr val="000066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代收款</a:t>
              </a:r>
              <a:r>
                <a:rPr lang="zh-TW" altLang="en-US" dirty="0" smtClean="0"/>
                <a:t>　</a:t>
              </a:r>
              <a:endParaRPr lang="zh-TW" altLang="en-US" dirty="0"/>
            </a:p>
          </p:txBody>
        </p:sp>
        <p:cxnSp>
          <p:nvCxnSpPr>
            <p:cNvPr id="14" name="直線接點 13"/>
            <p:cNvCxnSpPr>
              <a:endCxn id="10" idx="1"/>
            </p:cNvCxnSpPr>
            <p:nvPr/>
          </p:nvCxnSpPr>
          <p:spPr>
            <a:xfrm>
              <a:off x="971600" y="4864465"/>
              <a:ext cx="464823" cy="230833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18" name="群組 17"/>
          <p:cNvGrpSpPr/>
          <p:nvPr/>
        </p:nvGrpSpPr>
        <p:grpSpPr>
          <a:xfrm>
            <a:off x="1004881" y="5212836"/>
            <a:ext cx="1944217" cy="1053202"/>
            <a:chOff x="971600" y="4272928"/>
            <a:chExt cx="1944217" cy="1053202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9" name="文字方塊 18"/>
            <p:cNvSpPr txBox="1"/>
            <p:nvPr/>
          </p:nvSpPr>
          <p:spPr>
            <a:xfrm>
              <a:off x="1436422" y="4272928"/>
              <a:ext cx="1435605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 smtClean="0">
                  <a:solidFill>
                    <a:srgbClr val="000066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經常門</a:t>
              </a:r>
              <a:endParaRPr lang="zh-TW" altLang="en-US" b="1" dirty="0">
                <a:solidFill>
                  <a:srgbClr val="000066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20" name="文字方塊 19"/>
            <p:cNvSpPr txBox="1"/>
            <p:nvPr/>
          </p:nvSpPr>
          <p:spPr>
            <a:xfrm>
              <a:off x="1436423" y="4864465"/>
              <a:ext cx="1479394" cy="461665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zh-TW" altLang="en-US" b="1" smtClean="0">
                  <a:solidFill>
                    <a:srgbClr val="000066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資本門</a:t>
              </a:r>
              <a:r>
                <a:rPr lang="zh-TW" altLang="en-US" dirty="0" smtClean="0"/>
                <a:t>　</a:t>
              </a:r>
              <a:endParaRPr lang="zh-TW" altLang="en-US" dirty="0"/>
            </a:p>
          </p:txBody>
        </p:sp>
        <p:cxnSp>
          <p:nvCxnSpPr>
            <p:cNvPr id="21" name="直線接點 20"/>
            <p:cNvCxnSpPr>
              <a:endCxn id="20" idx="1"/>
            </p:cNvCxnSpPr>
            <p:nvPr/>
          </p:nvCxnSpPr>
          <p:spPr>
            <a:xfrm>
              <a:off x="971600" y="4864465"/>
              <a:ext cx="464823" cy="230833"/>
            </a:xfrm>
            <a:prstGeom prst="line">
              <a:avLst/>
            </a:prstGeom>
            <a:grpFill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cxnSp>
        <p:nvCxnSpPr>
          <p:cNvPr id="22" name="直線接點 21"/>
          <p:cNvCxnSpPr/>
          <p:nvPr/>
        </p:nvCxnSpPr>
        <p:spPr>
          <a:xfrm flipH="1">
            <a:off x="1019745" y="5413097"/>
            <a:ext cx="464822" cy="360705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" name="文字方塊 2"/>
          <p:cNvSpPr txBox="1"/>
          <p:nvPr/>
        </p:nvSpPr>
        <p:spPr>
          <a:xfrm>
            <a:off x="3952999" y="5278172"/>
            <a:ext cx="1827820" cy="830997"/>
          </a:xfrm>
          <a:prstGeom prst="rect">
            <a:avLst/>
          </a:prstGeom>
          <a:solidFill>
            <a:srgbClr val="C00000">
              <a:alpha val="64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 smtClean="0">
                <a:solidFill>
                  <a:srgbClr val="FFCC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依合約規範</a:t>
            </a:r>
            <a:endParaRPr lang="en-US" altLang="zh-TW" b="1" dirty="0" smtClean="0">
              <a:solidFill>
                <a:srgbClr val="FFCC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b="1" dirty="0" smtClean="0">
                <a:solidFill>
                  <a:srgbClr val="FFCC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執行驗收</a:t>
            </a:r>
            <a:endParaRPr lang="zh-TW" altLang="en-US" b="1" dirty="0">
              <a:solidFill>
                <a:srgbClr val="FFCC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3925525" y="4328340"/>
            <a:ext cx="1827820" cy="830997"/>
          </a:xfrm>
          <a:prstGeom prst="rect">
            <a:avLst/>
          </a:prstGeom>
          <a:solidFill>
            <a:srgbClr val="C00000">
              <a:alpha val="71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 smtClean="0">
                <a:solidFill>
                  <a:srgbClr val="FFCC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確認廠商</a:t>
            </a:r>
            <a:endParaRPr lang="en-US" altLang="zh-TW" b="1" dirty="0" smtClean="0">
              <a:solidFill>
                <a:srgbClr val="FFCC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b="1" dirty="0" smtClean="0">
                <a:solidFill>
                  <a:srgbClr val="FFCC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履約完成</a:t>
            </a:r>
            <a:endParaRPr lang="zh-TW" altLang="en-US" b="1" dirty="0">
              <a:solidFill>
                <a:srgbClr val="FFCC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6560277" y="3802635"/>
            <a:ext cx="1872208" cy="830997"/>
          </a:xfrm>
          <a:prstGeom prst="rect">
            <a:avLst/>
          </a:prstGeom>
          <a:solidFill>
            <a:srgbClr val="66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廠商開立</a:t>
            </a:r>
            <a:endParaRPr lang="en-US" altLang="zh-TW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發票或收據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6582489" y="4684112"/>
            <a:ext cx="1872208" cy="830997"/>
          </a:xfrm>
          <a:prstGeom prst="rect">
            <a:avLst/>
          </a:prstGeom>
          <a:solidFill>
            <a:srgbClr val="66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財產列管</a:t>
            </a:r>
            <a:endParaRPr lang="en-US" altLang="zh-TW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所得稅代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扣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..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6579077" y="5643485"/>
            <a:ext cx="1872208" cy="461665"/>
          </a:xfrm>
          <a:prstGeom prst="rect">
            <a:avLst/>
          </a:prstGeom>
          <a:solidFill>
            <a:srgbClr val="66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移送單</a:t>
            </a:r>
            <a:endParaRPr lang="en-US" altLang="zh-TW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23" name="資料庫圖表 22"/>
          <p:cNvGraphicFramePr/>
          <p:nvPr>
            <p:extLst>
              <p:ext uri="{D42A27DB-BD31-4B8C-83A1-F6EECF244321}">
                <p14:modId xmlns:p14="http://schemas.microsoft.com/office/powerpoint/2010/main" val="2367946299"/>
              </p:ext>
            </p:extLst>
          </p:nvPr>
        </p:nvGraphicFramePr>
        <p:xfrm>
          <a:off x="991515" y="1036338"/>
          <a:ext cx="7494213" cy="32865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5" name="標題 2"/>
          <p:cNvSpPr txBox="1">
            <a:spLocks/>
          </p:cNvSpPr>
          <p:nvPr/>
        </p:nvSpPr>
        <p:spPr bwMode="auto">
          <a:xfrm>
            <a:off x="1239838" y="188913"/>
            <a:ext cx="7077075" cy="93662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50" tIns="45674" rIns="91350" bIns="45674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5pPr>
            <a:lvl6pPr marL="456743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6pPr>
            <a:lvl7pPr marL="913487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7pPr>
            <a:lvl8pPr marL="1370230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8pPr>
            <a:lvl9pPr marL="1826971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9pPr>
          </a:lstStyle>
          <a:p>
            <a:r>
              <a:rPr lang="zh-TW" altLang="en-US" kern="0" dirty="0" smtClean="0">
                <a:solidFill>
                  <a:srgbClr val="000099"/>
                </a:solidFill>
                <a:ea typeface="標楷體" pitchFamily="65" charset="-120"/>
              </a:rPr>
              <a:t>三、</a:t>
            </a:r>
            <a:r>
              <a:rPr lang="zh-TW" altLang="en-US" kern="0" dirty="0">
                <a:solidFill>
                  <a:srgbClr val="000099"/>
                </a:solidFill>
                <a:ea typeface="標楷體" pitchFamily="65" charset="-120"/>
              </a:rPr>
              <a:t>採購案件經費動支</a:t>
            </a:r>
            <a:r>
              <a:rPr lang="zh-TW" altLang="en-US" kern="0" dirty="0" smtClean="0">
                <a:solidFill>
                  <a:srgbClr val="000099"/>
                </a:solidFill>
                <a:ea typeface="標楷體" pitchFamily="65" charset="-120"/>
              </a:rPr>
              <a:t>注意事項</a:t>
            </a:r>
            <a:endParaRPr lang="zh-TW" altLang="en-US" kern="0" dirty="0">
              <a:solidFill>
                <a:srgbClr val="0033CC"/>
              </a:solidFill>
            </a:endParaRPr>
          </a:p>
        </p:txBody>
      </p:sp>
      <p:sp>
        <p:nvSpPr>
          <p:cNvPr id="26" name="文字方塊 25"/>
          <p:cNvSpPr txBox="1"/>
          <p:nvPr/>
        </p:nvSpPr>
        <p:spPr>
          <a:xfrm>
            <a:off x="3896308" y="3681732"/>
            <a:ext cx="1827820" cy="461665"/>
          </a:xfrm>
          <a:prstGeom prst="rect">
            <a:avLst/>
          </a:prstGeom>
          <a:solidFill>
            <a:srgbClr val="C00000">
              <a:alpha val="71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 smtClean="0">
                <a:solidFill>
                  <a:srgbClr val="FFCC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履約管理</a:t>
            </a:r>
            <a:endParaRPr lang="zh-TW" altLang="en-US" b="1" dirty="0">
              <a:solidFill>
                <a:srgbClr val="FFCC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4379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內容版面配置區 7"/>
          <p:cNvSpPr>
            <a:spLocks noGrp="1"/>
          </p:cNvSpPr>
          <p:nvPr>
            <p:ph sz="half" idx="1"/>
          </p:nvPr>
        </p:nvSpPr>
        <p:spPr>
          <a:xfrm>
            <a:off x="685800" y="1700808"/>
            <a:ext cx="3810000" cy="4680520"/>
          </a:xfrm>
        </p:spPr>
        <p:txBody>
          <a:bodyPr/>
          <a:lstStyle/>
          <a:p>
            <a:pPr>
              <a:buFont typeface="Wingdings" panose="05000000000000000000" pitchFamily="2" charset="2"/>
              <a:buChar char="u"/>
            </a:pPr>
            <a:r>
              <a:rPr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中央預算</a:t>
            </a:r>
            <a:endParaRPr lang="en-US" altLang="zh-TW" sz="24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3000"/>
              </a:lnSpc>
              <a:buFont typeface="Wingdings" panose="05000000000000000000" pitchFamily="2" charset="2"/>
              <a:buChar char="Ø"/>
            </a:pP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依預算法循預算程序編列預算送立法院審議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基本需求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經費</a:t>
            </a:r>
            <a:endParaRPr lang="en-US" altLang="zh-TW" sz="24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ts val="2500"/>
              </a:lnSpc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1800" dirty="0" smtClean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(MIS</a:t>
            </a:r>
            <a:r>
              <a:rPr lang="zh-TW" altLang="en-US" sz="1800" dirty="0" smtClean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預算代碼</a:t>
            </a:r>
            <a:r>
              <a:rPr lang="en-US" altLang="zh-TW" sz="1800" dirty="0" smtClean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:00</a:t>
            </a:r>
            <a:r>
              <a:rPr lang="zh-TW" altLang="en-US" sz="1800" dirty="0" smtClean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sz="1800" dirty="0" smtClean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01</a:t>
            </a:r>
            <a:r>
              <a:rPr lang="zh-TW" altLang="en-US" sz="1800" dirty="0" smtClean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sz="1800" dirty="0" smtClean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20)</a:t>
            </a:r>
          </a:p>
          <a:p>
            <a:pPr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科技研究計畫經費</a:t>
            </a:r>
            <a:endParaRPr lang="en-US" altLang="zh-TW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ts val="2500"/>
              </a:lnSpc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1800" dirty="0" smtClean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(MIS</a:t>
            </a:r>
            <a:r>
              <a:rPr lang="zh-TW" altLang="en-US" sz="1800" dirty="0" smtClean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預算代碼</a:t>
            </a:r>
            <a:r>
              <a:rPr lang="en-US" altLang="zh-TW" sz="1800" dirty="0" smtClean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:80)</a:t>
            </a:r>
          </a:p>
          <a:p>
            <a:pPr>
              <a:lnSpc>
                <a:spcPts val="2500"/>
              </a:lnSpc>
            </a:pP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特別預算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58775" lvl="0" indent="0">
              <a:lnSpc>
                <a:spcPts val="2500"/>
              </a:lnSpc>
              <a:buNone/>
            </a:pPr>
            <a:r>
              <a:rPr lang="en-US" altLang="zh-TW" sz="1800" dirty="0" smtClean="0">
                <a:solidFill>
                  <a:srgbClr val="333399">
                    <a:lumMod val="7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sz="1800" dirty="0">
                <a:solidFill>
                  <a:srgbClr val="333399">
                    <a:lumMod val="7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MIS</a:t>
            </a:r>
            <a:r>
              <a:rPr lang="zh-TW" altLang="en-US" sz="1800" dirty="0">
                <a:solidFill>
                  <a:srgbClr val="333399">
                    <a:lumMod val="7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預算代碼</a:t>
            </a:r>
            <a:r>
              <a:rPr lang="en-US" altLang="zh-TW" sz="1800" dirty="0" smtClean="0">
                <a:solidFill>
                  <a:srgbClr val="333399">
                    <a:lumMod val="7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:10)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收支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並列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經費</a:t>
            </a:r>
            <a:r>
              <a:rPr lang="en-US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技服、技轉案</a:t>
            </a:r>
            <a:r>
              <a:rPr lang="en-US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en-US" altLang="zh-TW" sz="2400" dirty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en-US" altLang="zh-TW" sz="2400" dirty="0" smtClean="0">
              <a:solidFill>
                <a:schemeClr val="accent2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ts val="2500"/>
              </a:lnSpc>
              <a:buNone/>
            </a:pPr>
            <a:r>
              <a:rPr lang="zh-TW" altLang="en-US" sz="2400" dirty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400" dirty="0" smtClean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1800" dirty="0" smtClean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(MIS</a:t>
            </a:r>
            <a:r>
              <a:rPr lang="zh-TW" altLang="en-US" sz="1800" dirty="0" smtClean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預算代碼</a:t>
            </a:r>
            <a:r>
              <a:rPr lang="en-US" altLang="zh-TW" sz="1800" dirty="0" smtClean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:30)</a:t>
            </a:r>
          </a:p>
          <a:p>
            <a:pPr marL="0" indent="0">
              <a:lnSpc>
                <a:spcPts val="2500"/>
              </a:lnSpc>
              <a:buNone/>
            </a:pPr>
            <a:endParaRPr lang="en-US" altLang="zh-TW" sz="1800" dirty="0">
              <a:solidFill>
                <a:schemeClr val="accent2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zh-TW" dirty="0" smtClean="0"/>
          </a:p>
          <a:p>
            <a:pPr>
              <a:buFont typeface="Wingdings" panose="05000000000000000000" pitchFamily="2" charset="2"/>
              <a:buChar char="Ø"/>
            </a:pPr>
            <a:endParaRPr lang="zh-TW" altLang="en-US" dirty="0"/>
          </a:p>
        </p:txBody>
      </p:sp>
      <p:sp>
        <p:nvSpPr>
          <p:cNvPr id="9" name="內容版面配置區 8"/>
          <p:cNvSpPr>
            <a:spLocks noGrp="1"/>
          </p:cNvSpPr>
          <p:nvPr>
            <p:ph sz="half" idx="2"/>
          </p:nvPr>
        </p:nvSpPr>
        <p:spPr>
          <a:xfrm>
            <a:off x="4648200" y="1700808"/>
            <a:ext cx="3810000" cy="4395192"/>
          </a:xfrm>
        </p:spPr>
        <p:txBody>
          <a:bodyPr/>
          <a:lstStyle/>
          <a:p>
            <a:pPr>
              <a:buFont typeface="Wingdings" panose="05000000000000000000" pitchFamily="2" charset="2"/>
              <a:buChar char="u"/>
            </a:pPr>
            <a:r>
              <a:rPr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代收款</a:t>
            </a:r>
            <a:endParaRPr lang="en-US" altLang="zh-TW" sz="24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台電及民間委託案件</a:t>
            </a:r>
            <a:endParaRPr lang="en-US" altLang="zh-TW" sz="24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政府機關委託或補助計畫</a:t>
            </a:r>
            <a:endParaRPr lang="en-US" altLang="zh-TW" sz="24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1313" indent="17463">
              <a:buFont typeface="Arial" panose="020B0604020202020204" pitchFamily="34" charset="0"/>
              <a:buChar char="•"/>
            </a:pPr>
            <a:r>
              <a:rPr lang="zh-TW" altLang="en-US" sz="2400" dirty="0" smtClean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原能會</a:t>
            </a:r>
            <a:endParaRPr lang="en-US" altLang="zh-TW" sz="2400" dirty="0" smtClean="0">
              <a:solidFill>
                <a:schemeClr val="accent2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1313" indent="17463">
              <a:buFont typeface="Arial" panose="020B0604020202020204" pitchFamily="34" charset="0"/>
              <a:buChar char="•"/>
            </a:pPr>
            <a:r>
              <a:rPr lang="zh-TW" altLang="en-US" sz="2400" dirty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科技</a:t>
            </a:r>
            <a:r>
              <a:rPr lang="zh-TW" altLang="en-US" sz="2400" dirty="0" smtClean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部</a:t>
            </a:r>
            <a:endParaRPr lang="en-US" altLang="zh-TW" sz="2400" dirty="0" smtClean="0">
              <a:solidFill>
                <a:schemeClr val="accent2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1313" indent="17463">
              <a:buFont typeface="Arial" panose="020B0604020202020204" pitchFamily="34" charset="0"/>
              <a:buChar char="•"/>
            </a:pPr>
            <a:r>
              <a:rPr lang="zh-TW" altLang="en-US" sz="2400" dirty="0" smtClean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經濟部</a:t>
            </a:r>
            <a:r>
              <a:rPr lang="en-US" altLang="zh-TW" sz="2400" dirty="0" smtClean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dirty="0" smtClean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含能源局、標準局</a:t>
            </a:r>
            <a:r>
              <a:rPr lang="en-US" altLang="zh-TW" sz="2400" dirty="0" smtClean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341313" indent="17463">
              <a:buFont typeface="Arial" panose="020B0604020202020204" pitchFamily="34" charset="0"/>
              <a:buChar char="•"/>
            </a:pPr>
            <a:r>
              <a:rPr lang="zh-TW" altLang="en-US" sz="2400" dirty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其他政府機關</a:t>
            </a:r>
            <a:endParaRPr lang="en-US" altLang="zh-TW" sz="2400" dirty="0" smtClean="0">
              <a:solidFill>
                <a:schemeClr val="accent2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zh-TW" altLang="en-US" sz="2000" dirty="0"/>
          </a:p>
        </p:txBody>
      </p:sp>
      <p:sp>
        <p:nvSpPr>
          <p:cNvPr id="6" name="標題 2"/>
          <p:cNvSpPr txBox="1">
            <a:spLocks/>
          </p:cNvSpPr>
          <p:nvPr/>
        </p:nvSpPr>
        <p:spPr bwMode="auto">
          <a:xfrm>
            <a:off x="1239838" y="188913"/>
            <a:ext cx="7436618" cy="93662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50" tIns="45674" rIns="91350" bIns="45674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5pPr>
            <a:lvl6pPr marL="456743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6pPr>
            <a:lvl7pPr marL="913487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7pPr>
            <a:lvl8pPr marL="1370230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8pPr>
            <a:lvl9pPr marL="1826971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9pPr>
          </a:lstStyle>
          <a:p>
            <a:r>
              <a:rPr lang="zh-TW" altLang="en-US" kern="0" dirty="0" smtClean="0">
                <a:solidFill>
                  <a:srgbClr val="000099"/>
                </a:solidFill>
                <a:ea typeface="標楷體" pitchFamily="65" charset="-120"/>
              </a:rPr>
              <a:t>三、</a:t>
            </a:r>
            <a:r>
              <a:rPr lang="zh-TW" altLang="en-US" kern="0" dirty="0">
                <a:solidFill>
                  <a:srgbClr val="000099"/>
                </a:solidFill>
                <a:ea typeface="標楷體" pitchFamily="65" charset="-120"/>
              </a:rPr>
              <a:t>採購案件經費動支</a:t>
            </a:r>
            <a:r>
              <a:rPr lang="zh-TW" altLang="en-US" kern="0" dirty="0" smtClean="0">
                <a:solidFill>
                  <a:srgbClr val="000099"/>
                </a:solidFill>
                <a:ea typeface="標楷體" pitchFamily="65" charset="-120"/>
              </a:rPr>
              <a:t>注意事項</a:t>
            </a: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>(</a:t>
            </a:r>
            <a:r>
              <a:rPr lang="zh-TW" altLang="en-US" kern="0" dirty="0" smtClean="0">
                <a:solidFill>
                  <a:srgbClr val="000099"/>
                </a:solidFill>
                <a:ea typeface="標楷體" pitchFamily="65" charset="-120"/>
              </a:rPr>
              <a:t>續</a:t>
            </a: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>)</a:t>
            </a:r>
            <a:endParaRPr lang="zh-TW" altLang="en-US" kern="0" dirty="0">
              <a:solidFill>
                <a:srgbClr val="0033CC"/>
              </a:solidFill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755576" y="1125538"/>
            <a:ext cx="619268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 smtClean="0">
                <a:latin typeface="+mn-ea"/>
                <a:ea typeface="+mn-ea"/>
              </a:rPr>
              <a:t>1.</a:t>
            </a:r>
            <a:r>
              <a:rPr lang="zh-TW" altLang="en-US" b="1" dirty="0" smtClean="0">
                <a:latin typeface="+mn-ea"/>
                <a:ea typeface="+mn-ea"/>
              </a:rPr>
              <a:t>採購前請先確認經費來源</a:t>
            </a:r>
            <a:endParaRPr lang="en-US" altLang="zh-TW" b="1" dirty="0" smtClean="0">
              <a:latin typeface="+mn-ea"/>
              <a:ea typeface="+mn-ea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4269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表格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3467135"/>
              </p:ext>
            </p:extLst>
          </p:nvPr>
        </p:nvGraphicFramePr>
        <p:xfrm>
          <a:off x="611560" y="1484784"/>
          <a:ext cx="7876606" cy="499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7199"/>
                <a:gridCol w="6209407"/>
              </a:tblGrid>
              <a:tr h="358095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tx1"/>
                          </a:solidFill>
                        </a:rPr>
                        <a:t>階段</a:t>
                      </a:r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tx1"/>
                          </a:solidFill>
                        </a:rPr>
                        <a:t>執行方式</a:t>
                      </a:r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9922">
                <a:tc>
                  <a:txBody>
                    <a:bodyPr/>
                    <a:lstStyle/>
                    <a:p>
                      <a:r>
                        <a:rPr lang="zh-TW" altLang="en-US" sz="2000" b="1" dirty="0" smtClean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</a:rPr>
                        <a:t>申請</a:t>
                      </a:r>
                      <a:endParaRPr lang="en-US" altLang="zh-TW" sz="2000" b="1" dirty="0" smtClean="0">
                        <a:solidFill>
                          <a:schemeClr val="accent4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r>
                        <a:rPr lang="zh-TW" altLang="en-US" sz="2000" dirty="0" smtClean="0">
                          <a:solidFill>
                            <a:srgbClr val="0000FF"/>
                          </a:solidFill>
                        </a:rPr>
                        <a:t>提案及發債</a:t>
                      </a:r>
                      <a:endParaRPr lang="en-US" altLang="zh-TW" sz="2000" dirty="0" smtClean="0">
                        <a:solidFill>
                          <a:srgbClr val="0000FF"/>
                        </a:solidFill>
                      </a:endParaRPr>
                    </a:p>
                    <a:p>
                      <a:endParaRPr lang="zh-TW" altLang="en-US" sz="20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2000" dirty="0" smtClean="0">
                          <a:solidFill>
                            <a:srgbClr val="0000FF"/>
                          </a:solidFill>
                        </a:rPr>
                        <a:t>1.</a:t>
                      </a:r>
                      <a:r>
                        <a:rPr lang="zh-TW" altLang="en-US" sz="2000" dirty="0" smtClean="0">
                          <a:solidFill>
                            <a:srgbClr val="0000FF"/>
                          </a:solidFill>
                        </a:rPr>
                        <a:t>採購案於採購管理系統提案陳核</a:t>
                      </a:r>
                      <a:endParaRPr lang="en-US" altLang="zh-TW" sz="2000" dirty="0" smtClean="0">
                        <a:solidFill>
                          <a:srgbClr val="0000FF"/>
                        </a:solidFill>
                      </a:endParaRPr>
                    </a:p>
                    <a:p>
                      <a:r>
                        <a:rPr lang="en-US" altLang="zh-TW" sz="2000" dirty="0" smtClean="0">
                          <a:solidFill>
                            <a:srgbClr val="0000FF"/>
                          </a:solidFill>
                        </a:rPr>
                        <a:t>2.</a:t>
                      </a:r>
                      <a:r>
                        <a:rPr lang="zh-TW" altLang="en-US" sz="2000" dirty="0" smtClean="0">
                          <a:solidFill>
                            <a:srgbClr val="0000FF"/>
                          </a:solidFill>
                        </a:rPr>
                        <a:t>簽陳</a:t>
                      </a:r>
                      <a:r>
                        <a:rPr lang="en-US" altLang="zh-TW" sz="2000" dirty="0" smtClean="0">
                          <a:solidFill>
                            <a:srgbClr val="0000FF"/>
                          </a:solidFill>
                        </a:rPr>
                        <a:t>(</a:t>
                      </a:r>
                      <a:r>
                        <a:rPr lang="zh-TW" altLang="en-US" sz="2000" dirty="0" smtClean="0">
                          <a:solidFill>
                            <a:srgbClr val="0000FF"/>
                          </a:solidFill>
                        </a:rPr>
                        <a:t>國外出差、辦理研討會、更換證照、</a:t>
                      </a:r>
                      <a:r>
                        <a:rPr lang="en-US" altLang="zh-TW" sz="2000" dirty="0" smtClean="0">
                          <a:solidFill>
                            <a:srgbClr val="0000FF"/>
                          </a:solidFill>
                        </a:rPr>
                        <a:t>...</a:t>
                      </a:r>
                      <a:r>
                        <a:rPr lang="zh-TW" altLang="en-US" sz="2000" dirty="0" smtClean="0">
                          <a:solidFill>
                            <a:srgbClr val="0000FF"/>
                          </a:solidFill>
                        </a:rPr>
                        <a:t>等</a:t>
                      </a:r>
                      <a:r>
                        <a:rPr lang="en-US" altLang="zh-TW" sz="2000" dirty="0" smtClean="0">
                          <a:solidFill>
                            <a:srgbClr val="0000FF"/>
                          </a:solidFill>
                        </a:rPr>
                        <a:t>)</a:t>
                      </a:r>
                    </a:p>
                    <a:p>
                      <a:r>
                        <a:rPr lang="en-US" altLang="zh-TW" sz="2000" dirty="0" smtClean="0">
                          <a:solidFill>
                            <a:srgbClr val="0000FF"/>
                          </a:solidFill>
                        </a:rPr>
                        <a:t>3.</a:t>
                      </a:r>
                      <a:r>
                        <a:rPr lang="zh-TW" altLang="en-US" sz="2000" dirty="0" smtClean="0">
                          <a:solidFill>
                            <a:srgbClr val="0000FF"/>
                          </a:solidFill>
                        </a:rPr>
                        <a:t>表單系統</a:t>
                      </a:r>
                      <a:r>
                        <a:rPr lang="en-US" altLang="zh-TW" sz="2000" dirty="0" smtClean="0">
                          <a:solidFill>
                            <a:srgbClr val="0000FF"/>
                          </a:solidFill>
                        </a:rPr>
                        <a:t>(</a:t>
                      </a:r>
                      <a:r>
                        <a:rPr lang="zh-TW" altLang="en-US" sz="2000" dirty="0" smtClean="0">
                          <a:solidFill>
                            <a:srgbClr val="0000FF"/>
                          </a:solidFill>
                        </a:rPr>
                        <a:t>來賓蒞所參訪</a:t>
                      </a:r>
                      <a:r>
                        <a:rPr lang="en-US" altLang="zh-TW" sz="2000" dirty="0" smtClean="0">
                          <a:solidFill>
                            <a:srgbClr val="0000FF"/>
                          </a:solidFill>
                        </a:rPr>
                        <a:t>/</a:t>
                      </a:r>
                      <a:r>
                        <a:rPr lang="zh-TW" altLang="en-US" sz="2000" dirty="0" smtClean="0">
                          <a:solidFill>
                            <a:srgbClr val="0000FF"/>
                          </a:solidFill>
                        </a:rPr>
                        <a:t>演講、積彭講座等</a:t>
                      </a:r>
                      <a:r>
                        <a:rPr lang="en-US" altLang="zh-TW" sz="2000" dirty="0" smtClean="0">
                          <a:solidFill>
                            <a:srgbClr val="0000FF"/>
                          </a:solidFill>
                        </a:rPr>
                        <a:t>)</a:t>
                      </a:r>
                    </a:p>
                    <a:p>
                      <a:r>
                        <a:rPr lang="en-US" altLang="zh-TW" sz="2000" dirty="0" smtClean="0">
                          <a:solidFill>
                            <a:srgbClr val="0000FF"/>
                          </a:solidFill>
                        </a:rPr>
                        <a:t>4.</a:t>
                      </a:r>
                      <a:r>
                        <a:rPr lang="zh-TW" altLang="en-US" sz="2000" b="1" dirty="0" smtClean="0">
                          <a:solidFill>
                            <a:srgbClr val="C00000"/>
                          </a:solidFill>
                        </a:rPr>
                        <a:t>預管人員</a:t>
                      </a:r>
                      <a:r>
                        <a:rPr lang="zh-TW" altLang="en-US" sz="2000" dirty="0" smtClean="0">
                          <a:solidFill>
                            <a:srgbClr val="0000FF"/>
                          </a:solidFill>
                        </a:rPr>
                        <a:t>至預算管理系統</a:t>
                      </a:r>
                      <a:r>
                        <a:rPr lang="en-US" altLang="zh-TW" sz="2000" dirty="0" smtClean="0">
                          <a:solidFill>
                            <a:srgbClr val="0000FF"/>
                          </a:solidFill>
                        </a:rPr>
                        <a:t>/</a:t>
                      </a:r>
                      <a:r>
                        <a:rPr lang="zh-TW" altLang="en-US" sz="2000" dirty="0" smtClean="0">
                          <a:solidFill>
                            <a:srgbClr val="0000FF"/>
                          </a:solidFill>
                        </a:rPr>
                        <a:t>代收代支系統登錄發債金額。</a:t>
                      </a:r>
                      <a:endParaRPr lang="zh-TW" altLang="en-US" sz="20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6947">
                <a:tc>
                  <a:txBody>
                    <a:bodyPr/>
                    <a:lstStyle/>
                    <a:p>
                      <a:r>
                        <a:rPr lang="zh-TW" altLang="en-US" sz="2000" dirty="0" smtClean="0"/>
                        <a:t>購案招標</a:t>
                      </a:r>
                      <a:endParaRPr lang="zh-TW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4625" indent="-174625"/>
                      <a:r>
                        <a:rPr lang="en-US" altLang="zh-TW" sz="2000" dirty="0" smtClean="0"/>
                        <a:t>1.</a:t>
                      </a:r>
                      <a:r>
                        <a:rPr lang="zh-TW" altLang="en-US" sz="2000" dirty="0" smtClean="0"/>
                        <a:t>集中採購或</a:t>
                      </a:r>
                      <a:r>
                        <a:rPr lang="en-US" altLang="zh-TW" sz="2000" dirty="0" smtClean="0"/>
                        <a:t>10</a:t>
                      </a:r>
                      <a:r>
                        <a:rPr lang="zh-TW" altLang="en-US" sz="2000" dirty="0" smtClean="0"/>
                        <a:t>萬元以上購案由</a:t>
                      </a:r>
                      <a:r>
                        <a:rPr lang="zh-TW" altLang="en-US" sz="2000" b="1" u="sng" dirty="0" smtClean="0"/>
                        <a:t>秘書室</a:t>
                      </a:r>
                      <a:r>
                        <a:rPr lang="zh-TW" altLang="en-US" sz="2000" dirty="0" smtClean="0"/>
                        <a:t>辦理招標。</a:t>
                      </a:r>
                    </a:p>
                    <a:p>
                      <a:pPr marL="174625" indent="-174625"/>
                      <a:r>
                        <a:rPr lang="en-US" altLang="zh-TW" sz="2000" dirty="0" smtClean="0"/>
                        <a:t>2.10</a:t>
                      </a:r>
                      <a:r>
                        <a:rPr lang="zh-TW" altLang="en-US" sz="2000" dirty="0" smtClean="0"/>
                        <a:t>萬元以下小額購案</a:t>
                      </a:r>
                      <a:r>
                        <a:rPr lang="en-US" altLang="zh-TW" sz="2000" dirty="0" smtClean="0"/>
                        <a:t>/</a:t>
                      </a:r>
                      <a:r>
                        <a:rPr lang="zh-TW" altLang="en-US" sz="2000" dirty="0" smtClean="0"/>
                        <a:t>開口合約 由</a:t>
                      </a:r>
                      <a:r>
                        <a:rPr lang="zh-TW" altLang="en-US" sz="2000" b="1" u="sng" dirty="0" smtClean="0"/>
                        <a:t>單位自行辦理</a:t>
                      </a:r>
                      <a:r>
                        <a:rPr lang="zh-TW" altLang="en-US" sz="2000" dirty="0" smtClean="0"/>
                        <a:t>。</a:t>
                      </a:r>
                      <a:endParaRPr lang="zh-TW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6947"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solidFill>
                            <a:srgbClr val="0000FF"/>
                          </a:solidFill>
                        </a:rPr>
                        <a:t>履約驗收</a:t>
                      </a:r>
                    </a:p>
                    <a:p>
                      <a:endParaRPr lang="zh-TW" altLang="en-US" sz="20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2000" dirty="0" smtClean="0">
                          <a:solidFill>
                            <a:srgbClr val="0000FF"/>
                          </a:solidFill>
                        </a:rPr>
                        <a:t>1.</a:t>
                      </a:r>
                      <a:r>
                        <a:rPr lang="zh-TW" altLang="en-US" sz="2000" dirty="0" smtClean="0">
                          <a:solidFill>
                            <a:srgbClr val="0000FF"/>
                          </a:solidFill>
                        </a:rPr>
                        <a:t>由單位自行辦理驗收。</a:t>
                      </a:r>
                    </a:p>
                    <a:p>
                      <a:r>
                        <a:rPr lang="en-US" altLang="zh-TW" sz="2000" dirty="0" smtClean="0">
                          <a:solidFill>
                            <a:srgbClr val="0000FF"/>
                          </a:solidFill>
                        </a:rPr>
                        <a:t>2.</a:t>
                      </a:r>
                      <a:r>
                        <a:rPr lang="zh-TW" altLang="en-US" sz="2000" dirty="0" smtClean="0">
                          <a:solidFill>
                            <a:srgbClr val="0000FF"/>
                          </a:solidFill>
                        </a:rPr>
                        <a:t>工程案</a:t>
                      </a:r>
                      <a:r>
                        <a:rPr lang="en-US" altLang="zh-TW" sz="2000" dirty="0" smtClean="0">
                          <a:solidFill>
                            <a:srgbClr val="0000FF"/>
                          </a:solidFill>
                        </a:rPr>
                        <a:t>100</a:t>
                      </a:r>
                      <a:r>
                        <a:rPr lang="zh-TW" altLang="en-US" sz="2000" dirty="0" smtClean="0">
                          <a:solidFill>
                            <a:srgbClr val="0000FF"/>
                          </a:solidFill>
                        </a:rPr>
                        <a:t>萬以上由秘書室營繕科協驗。</a:t>
                      </a:r>
                      <a:endParaRPr lang="zh-TW" altLang="en-US" sz="20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9922">
                <a:tc>
                  <a:txBody>
                    <a:bodyPr/>
                    <a:lstStyle/>
                    <a:p>
                      <a:r>
                        <a:rPr lang="zh-TW" altLang="en-US" sz="2000" dirty="0" smtClean="0"/>
                        <a:t>結報</a:t>
                      </a:r>
                    </a:p>
                    <a:p>
                      <a:endParaRPr lang="zh-TW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4625" indent="-174625"/>
                      <a:r>
                        <a:rPr lang="en-US" altLang="zh-TW" sz="2000" dirty="0" smtClean="0"/>
                        <a:t>1.</a:t>
                      </a:r>
                      <a:r>
                        <a:rPr lang="zh-TW" altLang="en-US" sz="2000" dirty="0" smtClean="0"/>
                        <a:t>集中採購或</a:t>
                      </a:r>
                      <a:r>
                        <a:rPr lang="en-US" altLang="zh-TW" sz="2000" dirty="0" smtClean="0"/>
                        <a:t>10</a:t>
                      </a:r>
                      <a:r>
                        <a:rPr lang="zh-TW" altLang="en-US" sz="2000" dirty="0" smtClean="0"/>
                        <a:t>萬元以上購案</a:t>
                      </a:r>
                      <a:r>
                        <a:rPr lang="en-US" altLang="zh-TW" sz="2000" dirty="0" smtClean="0"/>
                        <a:t>(</a:t>
                      </a:r>
                      <a:r>
                        <a:rPr lang="zh-TW" altLang="en-US" sz="2000" dirty="0" smtClean="0"/>
                        <a:t>不含委辦費案件</a:t>
                      </a:r>
                      <a:r>
                        <a:rPr lang="en-US" altLang="zh-TW" sz="2000" dirty="0" smtClean="0"/>
                        <a:t>) </a:t>
                      </a:r>
                      <a:r>
                        <a:rPr lang="zh-TW" altLang="en-US" sz="2000" dirty="0" smtClean="0"/>
                        <a:t>驗收合格後，通知廠商開立發票，檢附相關文件送秘書室辦理結報。</a:t>
                      </a:r>
                    </a:p>
                    <a:p>
                      <a:pPr marL="174625" indent="-174625"/>
                      <a:r>
                        <a:rPr lang="en-US" altLang="zh-TW" sz="2000" dirty="0" smtClean="0"/>
                        <a:t>2.</a:t>
                      </a:r>
                      <a:r>
                        <a:rPr lang="zh-TW" altLang="en-US" sz="2000" dirty="0" smtClean="0"/>
                        <a:t>其餘經費動支案件由單位自行結報。</a:t>
                      </a:r>
                      <a:endParaRPr lang="en-US" altLang="zh-TW" sz="2000" dirty="0" smtClean="0"/>
                    </a:p>
                    <a:p>
                      <a:pPr marL="174625" indent="-174625"/>
                      <a:r>
                        <a:rPr lang="en-US" altLang="zh-TW" sz="2000" dirty="0" smtClean="0"/>
                        <a:t>3.</a:t>
                      </a:r>
                      <a:r>
                        <a:rPr lang="zh-TW" altLang="en-US" sz="2000" b="1" dirty="0" smtClean="0">
                          <a:solidFill>
                            <a:srgbClr val="C00000"/>
                          </a:solidFill>
                        </a:rPr>
                        <a:t>預管人員</a:t>
                      </a:r>
                      <a:r>
                        <a:rPr lang="zh-TW" altLang="en-US" sz="2000" dirty="0" smtClean="0"/>
                        <a:t>預算管理系統</a:t>
                      </a:r>
                      <a:r>
                        <a:rPr lang="en-US" altLang="zh-TW" sz="2000" dirty="0" smtClean="0"/>
                        <a:t>/</a:t>
                      </a:r>
                      <a:r>
                        <a:rPr lang="zh-TW" altLang="en-US" sz="2000" dirty="0" smtClean="0"/>
                        <a:t>代收代支系統登錄結報金額。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標題 2"/>
          <p:cNvSpPr txBox="1">
            <a:spLocks/>
          </p:cNvSpPr>
          <p:nvPr/>
        </p:nvSpPr>
        <p:spPr bwMode="auto">
          <a:xfrm>
            <a:off x="1239838" y="188913"/>
            <a:ext cx="7436618" cy="93662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50" tIns="45674" rIns="91350" bIns="45674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5pPr>
            <a:lvl6pPr marL="456743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6pPr>
            <a:lvl7pPr marL="913487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7pPr>
            <a:lvl8pPr marL="1370230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8pPr>
            <a:lvl9pPr marL="1826971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9pPr>
          </a:lstStyle>
          <a:p>
            <a:r>
              <a:rPr lang="zh-TW" altLang="en-US" kern="0" dirty="0" smtClean="0">
                <a:solidFill>
                  <a:srgbClr val="000099"/>
                </a:solidFill>
                <a:ea typeface="標楷體" pitchFamily="65" charset="-120"/>
              </a:rPr>
              <a:t>三、</a:t>
            </a:r>
            <a:r>
              <a:rPr lang="zh-TW" altLang="en-US" kern="0" dirty="0">
                <a:solidFill>
                  <a:srgbClr val="000099"/>
                </a:solidFill>
                <a:ea typeface="標楷體" pitchFamily="65" charset="-120"/>
              </a:rPr>
              <a:t>採購案件經費動支</a:t>
            </a:r>
            <a:r>
              <a:rPr lang="zh-TW" altLang="en-US" kern="0" dirty="0" smtClean="0">
                <a:solidFill>
                  <a:srgbClr val="000099"/>
                </a:solidFill>
                <a:ea typeface="標楷體" pitchFamily="65" charset="-120"/>
              </a:rPr>
              <a:t>注意事項</a:t>
            </a: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>(</a:t>
            </a:r>
            <a:r>
              <a:rPr lang="zh-TW" altLang="en-US" kern="0" dirty="0" smtClean="0">
                <a:solidFill>
                  <a:srgbClr val="000099"/>
                </a:solidFill>
                <a:ea typeface="標楷體" pitchFamily="65" charset="-120"/>
              </a:rPr>
              <a:t>續</a:t>
            </a: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>)</a:t>
            </a:r>
            <a:endParaRPr lang="zh-TW" altLang="en-US" kern="0" dirty="0">
              <a:solidFill>
                <a:srgbClr val="0033CC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611560" y="1052736"/>
            <a:ext cx="4824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latin typeface="+mn-ea"/>
                <a:ea typeface="+mn-ea"/>
              </a:rPr>
              <a:t>2.</a:t>
            </a:r>
            <a:r>
              <a:rPr lang="zh-TW" altLang="en-US" b="1" dirty="0" smtClean="0">
                <a:latin typeface="+mn-ea"/>
                <a:ea typeface="+mn-ea"/>
              </a:rPr>
              <a:t>採購案件各階段執行方式</a:t>
            </a:r>
            <a:endParaRPr lang="en-US" altLang="zh-TW" b="1" dirty="0" smtClean="0">
              <a:latin typeface="+mn-ea"/>
              <a:ea typeface="+mn-ea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9785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94409" y="1412776"/>
            <a:ext cx="7810037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300"/>
              </a:spcBef>
              <a:spcAft>
                <a:spcPts val="300"/>
              </a:spcAft>
              <a:buClr>
                <a:srgbClr val="FF3300"/>
              </a:buClr>
            </a:pP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申請階段注意事項</a:t>
            </a:r>
            <a:endParaRPr lang="en-US" altLang="zh-TW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en-US" sz="22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採購金額</a:t>
            </a:r>
            <a:r>
              <a:rPr lang="en-US" altLang="zh-TW" sz="22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22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萬</a:t>
            </a:r>
            <a:r>
              <a:rPr lang="zh-TW" altLang="en-US" sz="2200" b="1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元以上應</a:t>
            </a:r>
            <a:r>
              <a:rPr lang="zh-TW" altLang="en-US" sz="22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先會主計室審核。</a:t>
            </a:r>
            <a:endParaRPr lang="en-US" altLang="zh-TW" sz="2200" b="1" dirty="0" smtClean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ts val="300"/>
              </a:spcBef>
              <a:spcAft>
                <a:spcPts val="300"/>
              </a:spcAft>
              <a:buClr>
                <a:srgbClr val="FF3300"/>
              </a:buClr>
            </a:pPr>
            <a:endParaRPr lang="en-US" altLang="zh-TW" sz="1000" b="1" dirty="0" smtClean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zh-TW" sz="22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</a:t>
            </a:r>
            <a:r>
              <a:rPr lang="zh-TW" altLang="zh-TW" sz="22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購理由</a:t>
            </a:r>
            <a:r>
              <a:rPr lang="zh-TW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填寫</a:t>
            </a:r>
            <a:r>
              <a:rPr lang="zh-TW" altLang="zh-TW" sz="22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計畫名稱</a:t>
            </a:r>
            <a:r>
              <a:rPr lang="zh-TW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與</a:t>
            </a:r>
            <a:r>
              <a:rPr lang="zh-TW" altLang="zh-TW" sz="22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預算支用計畫代號</a:t>
            </a:r>
            <a:r>
              <a:rPr lang="zh-TW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應</a:t>
            </a:r>
            <a:r>
              <a:rPr lang="zh-TW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zh-TW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致</a:t>
            </a:r>
            <a:r>
              <a:rPr lang="zh-TW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ts val="300"/>
              </a:spcBef>
              <a:spcAft>
                <a:spcPts val="300"/>
              </a:spcAft>
              <a:buClr>
                <a:srgbClr val="FF3300"/>
              </a:buClr>
            </a:pPr>
            <a:endParaRPr lang="en-US" altLang="zh-TW" sz="1000" b="1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採購</a:t>
            </a:r>
            <a:r>
              <a:rPr lang="zh-TW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項目</a:t>
            </a:r>
            <a:r>
              <a:rPr lang="zh-TW" altLang="zh-TW" sz="2200" b="1" u="sng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單價超過</a:t>
            </a:r>
            <a:r>
              <a:rPr lang="en-US" altLang="zh-TW" sz="2200" b="1" u="sng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zh-TW" sz="2200" b="1" u="sng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萬</a:t>
            </a:r>
            <a:r>
              <a:rPr lang="zh-TW" altLang="zh-TW" sz="2200" b="1" u="sng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元</a:t>
            </a:r>
            <a:r>
              <a:rPr lang="zh-TW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且</a:t>
            </a:r>
            <a:r>
              <a:rPr lang="zh-TW" altLang="zh-TW" sz="2200" b="1" u="sng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耐用</a:t>
            </a:r>
            <a:r>
              <a:rPr lang="zh-TW" altLang="zh-TW" sz="2200" b="1" u="sng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年限超過</a:t>
            </a:r>
            <a:r>
              <a:rPr lang="zh-TW" altLang="zh-TW" sz="2200" b="1" u="sng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二年</a:t>
            </a:r>
            <a:r>
              <a:rPr lang="zh-TW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；</a:t>
            </a: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或</a:t>
            </a:r>
            <a:r>
              <a:rPr lang="zh-TW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組裝</a:t>
            </a:r>
            <a:r>
              <a:rPr lang="zh-TW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後</a:t>
            </a:r>
            <a:r>
              <a:rPr lang="zh-TW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成品</a:t>
            </a: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符合上項規定</a:t>
            </a:r>
            <a:r>
              <a:rPr lang="zh-TW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以</a:t>
            </a:r>
            <a:r>
              <a:rPr lang="zh-TW" altLang="zh-TW" sz="22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設備</a:t>
            </a:r>
            <a:r>
              <a:rPr lang="zh-TW" altLang="zh-TW" sz="22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費</a:t>
            </a:r>
            <a:r>
              <a:rPr lang="zh-TW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支</a:t>
            </a: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應</a:t>
            </a:r>
            <a:r>
              <a:rPr lang="zh-TW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ts val="300"/>
              </a:spcBef>
              <a:spcAft>
                <a:spcPts val="300"/>
              </a:spcAft>
              <a:buClr>
                <a:srgbClr val="FF3300"/>
              </a:buClr>
            </a:pPr>
            <a:endParaRPr lang="en-US" altLang="zh-TW" sz="1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中央預算</a:t>
            </a:r>
            <a:r>
              <a:rPr lang="zh-TW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採購</a:t>
            </a:r>
            <a:r>
              <a:rPr lang="zh-TW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設備內容</a:t>
            </a:r>
            <a:r>
              <a:rPr lang="zh-TW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如</a:t>
            </a:r>
            <a:r>
              <a:rPr lang="zh-TW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與</a:t>
            </a: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資本門控管</a:t>
            </a:r>
            <a:r>
              <a:rPr lang="zh-TW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系統</a:t>
            </a:r>
            <a:r>
              <a:rPr lang="zh-TW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中設備序號內容不符，請事先辦理設備</a:t>
            </a:r>
            <a:r>
              <a:rPr lang="zh-TW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變更，</a:t>
            </a:r>
            <a:r>
              <a:rPr lang="zh-TW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奉核後再辦理採購</a:t>
            </a:r>
            <a:r>
              <a:rPr lang="zh-TW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ts val="300"/>
              </a:spcBef>
              <a:spcAft>
                <a:spcPts val="300"/>
              </a:spcAft>
              <a:buClr>
                <a:srgbClr val="FF3300"/>
              </a:buClr>
            </a:pPr>
            <a:endParaRPr lang="en-US" altLang="zh-TW" sz="1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維修</a:t>
            </a:r>
            <a:r>
              <a:rPr lang="zh-TW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成本超過原設備價值之</a:t>
            </a:r>
            <a:r>
              <a:rPr lang="en-US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1/2</a:t>
            </a:r>
            <a:r>
              <a:rPr lang="zh-TW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，應評估是否符合經濟</a:t>
            </a:r>
            <a:r>
              <a:rPr lang="zh-TW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效益</a:t>
            </a: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，並填寫</a:t>
            </a:r>
            <a:r>
              <a:rPr lang="zh-TW" altLang="en-US" sz="22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財產修繕自我檢核表</a:t>
            </a: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標題 2"/>
          <p:cNvSpPr txBox="1">
            <a:spLocks/>
          </p:cNvSpPr>
          <p:nvPr/>
        </p:nvSpPr>
        <p:spPr bwMode="auto">
          <a:xfrm>
            <a:off x="1239838" y="188913"/>
            <a:ext cx="7436618" cy="93662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50" tIns="45674" rIns="91350" bIns="45674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5pPr>
            <a:lvl6pPr marL="456743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6pPr>
            <a:lvl7pPr marL="913487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7pPr>
            <a:lvl8pPr marL="1370230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8pPr>
            <a:lvl9pPr marL="1826971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9pPr>
          </a:lstStyle>
          <a:p>
            <a:r>
              <a:rPr lang="zh-TW" altLang="en-US" kern="0" dirty="0" smtClean="0">
                <a:solidFill>
                  <a:srgbClr val="000099"/>
                </a:solidFill>
                <a:ea typeface="標楷體" pitchFamily="65" charset="-120"/>
              </a:rPr>
              <a:t>三、</a:t>
            </a:r>
            <a:r>
              <a:rPr lang="zh-TW" altLang="en-US" kern="0" dirty="0">
                <a:solidFill>
                  <a:srgbClr val="000099"/>
                </a:solidFill>
                <a:ea typeface="標楷體" pitchFamily="65" charset="-120"/>
              </a:rPr>
              <a:t>採購案件經費動支</a:t>
            </a:r>
            <a:r>
              <a:rPr lang="zh-TW" altLang="en-US" kern="0" dirty="0" smtClean="0">
                <a:solidFill>
                  <a:srgbClr val="000099"/>
                </a:solidFill>
                <a:ea typeface="標楷體" pitchFamily="65" charset="-120"/>
              </a:rPr>
              <a:t>注意事項</a:t>
            </a: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>(</a:t>
            </a:r>
            <a:r>
              <a:rPr lang="zh-TW" altLang="en-US" kern="0" dirty="0" smtClean="0">
                <a:solidFill>
                  <a:srgbClr val="000099"/>
                </a:solidFill>
                <a:ea typeface="標楷體" pitchFamily="65" charset="-120"/>
              </a:rPr>
              <a:t>續</a:t>
            </a: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>)</a:t>
            </a:r>
            <a:endParaRPr lang="zh-TW" altLang="en-US" kern="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76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94410" y="1340768"/>
            <a:ext cx="7810037" cy="506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300"/>
              </a:spcBef>
              <a:spcAft>
                <a:spcPts val="300"/>
              </a:spcAft>
              <a:buClr>
                <a:srgbClr val="FF3300"/>
              </a:buClr>
            </a:pP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申請階段注意事項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續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中央機關小額採購金額為</a:t>
            </a:r>
            <a:r>
              <a:rPr lang="en-US" altLang="zh-TW" sz="22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sz="22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萬元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本所</a:t>
            </a:r>
            <a:r>
              <a:rPr lang="zh-TW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科學技術研究發展採購作業要點小額採購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為</a:t>
            </a:r>
            <a:r>
              <a:rPr lang="en-US" altLang="zh-TW" sz="22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30</a:t>
            </a:r>
            <a:r>
              <a:rPr lang="zh-TW" altLang="zh-TW" sz="22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萬元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，如</a:t>
            </a:r>
            <a:r>
              <a:rPr lang="zh-TW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辦理科研採購之作業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，請先會綜計組審核</a:t>
            </a: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為</a:t>
            </a:r>
            <a:r>
              <a:rPr lang="zh-TW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符合採購法規定，</a:t>
            </a:r>
            <a:r>
              <a:rPr lang="zh-TW" altLang="zh-TW" sz="2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同性質或同廠商之購案不得拆案以規避採購法規定</a:t>
            </a:r>
            <a:r>
              <a:rPr lang="zh-TW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，應</a:t>
            </a:r>
            <a:r>
              <a:rPr lang="zh-TW" altLang="zh-TW" sz="2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併案辦理</a:t>
            </a:r>
            <a:r>
              <a:rPr lang="zh-TW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屬</a:t>
            </a:r>
            <a:r>
              <a:rPr lang="zh-TW" altLang="en-US" sz="2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集中採購項目</a:t>
            </a:r>
            <a:r>
              <a:rPr lang="en-US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如：辦公設備、文具、化學藥品</a:t>
            </a:r>
            <a:r>
              <a:rPr lang="en-US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…</a:t>
            </a: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等</a:t>
            </a:r>
            <a:r>
              <a:rPr lang="en-US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不論金額大小，</a:t>
            </a:r>
            <a:r>
              <a:rPr lang="zh-TW" altLang="en-US" sz="2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均送秘書室辦理採購</a:t>
            </a: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如因屬緊急情況、或影響安全、或其他特殊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之情形</a:t>
            </a: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，必須以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小額採購</a:t>
            </a: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辦理者，應敘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明理</a:t>
            </a: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由。</a:t>
            </a:r>
            <a:endParaRPr lang="en-US" altLang="zh-TW" sz="2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lvl="1" indent="-342900">
              <a:spcBef>
                <a:spcPts val="300"/>
              </a:spcBef>
              <a:spcAft>
                <a:spcPts val="3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應</a:t>
            </a:r>
            <a:r>
              <a:rPr lang="zh-TW" altLang="en-US" sz="2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取具</a:t>
            </a:r>
            <a:r>
              <a:rPr lang="en-US" altLang="zh-TW" sz="2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2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家以上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廠商估價單，或敘明僅有</a:t>
            </a:r>
            <a:r>
              <a:rPr lang="en-US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家之理由</a:t>
            </a: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小額採購</a:t>
            </a:r>
            <a:r>
              <a:rPr lang="zh-TW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請將</a:t>
            </a:r>
            <a:r>
              <a:rPr lang="zh-TW" altLang="zh-TW" sz="2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議比價紀錄</a:t>
            </a:r>
            <a:r>
              <a:rPr lang="zh-TW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填入採購說明內，以落實議比價制度，健全採購程序</a:t>
            </a:r>
            <a:r>
              <a:rPr lang="zh-TW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標題 2"/>
          <p:cNvSpPr txBox="1">
            <a:spLocks/>
          </p:cNvSpPr>
          <p:nvPr/>
        </p:nvSpPr>
        <p:spPr bwMode="auto">
          <a:xfrm>
            <a:off x="1239838" y="188913"/>
            <a:ext cx="7436618" cy="93662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50" tIns="45674" rIns="91350" bIns="45674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5pPr>
            <a:lvl6pPr marL="456743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6pPr>
            <a:lvl7pPr marL="913487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7pPr>
            <a:lvl8pPr marL="1370230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8pPr>
            <a:lvl9pPr marL="1826971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9pPr>
          </a:lstStyle>
          <a:p>
            <a:r>
              <a:rPr lang="zh-TW" altLang="en-US" kern="0" dirty="0" smtClean="0">
                <a:solidFill>
                  <a:srgbClr val="000099"/>
                </a:solidFill>
                <a:ea typeface="標楷體" pitchFamily="65" charset="-120"/>
              </a:rPr>
              <a:t>三、</a:t>
            </a:r>
            <a:r>
              <a:rPr lang="zh-TW" altLang="en-US" kern="0" dirty="0">
                <a:solidFill>
                  <a:srgbClr val="000099"/>
                </a:solidFill>
                <a:ea typeface="標楷體" pitchFamily="65" charset="-120"/>
              </a:rPr>
              <a:t>採購案件經費動支</a:t>
            </a:r>
            <a:r>
              <a:rPr lang="zh-TW" altLang="en-US" kern="0" dirty="0" smtClean="0">
                <a:solidFill>
                  <a:srgbClr val="000099"/>
                </a:solidFill>
                <a:ea typeface="標楷體" pitchFamily="65" charset="-120"/>
              </a:rPr>
              <a:t>注意事項</a:t>
            </a: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>(</a:t>
            </a:r>
            <a:r>
              <a:rPr lang="zh-TW" altLang="en-US" kern="0" dirty="0" smtClean="0">
                <a:solidFill>
                  <a:srgbClr val="000099"/>
                </a:solidFill>
                <a:ea typeface="標楷體" pitchFamily="65" charset="-120"/>
              </a:rPr>
              <a:t>續</a:t>
            </a: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>)</a:t>
            </a:r>
            <a:endParaRPr lang="zh-TW" altLang="en-US" kern="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96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94410" y="1556792"/>
            <a:ext cx="78100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300"/>
              </a:spcBef>
              <a:spcAft>
                <a:spcPts val="3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251" y="1124743"/>
            <a:ext cx="7509196" cy="4336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橢圓 9"/>
          <p:cNvSpPr/>
          <p:nvPr/>
        </p:nvSpPr>
        <p:spPr>
          <a:xfrm>
            <a:off x="4267380" y="1916832"/>
            <a:ext cx="864096" cy="59323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橢圓 10"/>
          <p:cNvSpPr/>
          <p:nvPr/>
        </p:nvSpPr>
        <p:spPr>
          <a:xfrm>
            <a:off x="2678954" y="4158441"/>
            <a:ext cx="3044287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2" name="直線單箭頭接點 11"/>
          <p:cNvCxnSpPr/>
          <p:nvPr/>
        </p:nvCxnSpPr>
        <p:spPr>
          <a:xfrm flipH="1">
            <a:off x="4451666" y="2510063"/>
            <a:ext cx="247762" cy="1659510"/>
          </a:xfrm>
          <a:prstGeom prst="straightConnector1">
            <a:avLst/>
          </a:prstGeom>
          <a:ln w="41275" cmpd="sng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圓角矩形 12"/>
          <p:cNvSpPr/>
          <p:nvPr/>
        </p:nvSpPr>
        <p:spPr>
          <a:xfrm>
            <a:off x="5033603" y="2598185"/>
            <a:ext cx="2376264" cy="7380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預算</a:t>
            </a:r>
            <a:r>
              <a:rPr lang="zh-TW" altLang="en-US" sz="18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代號與請購理由中之計畫名稱應一致</a:t>
            </a:r>
            <a:endParaRPr lang="zh-TW" altLang="en-US" sz="18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4" name="橢圓 13"/>
          <p:cNvSpPr/>
          <p:nvPr/>
        </p:nvSpPr>
        <p:spPr>
          <a:xfrm>
            <a:off x="6812292" y="4518481"/>
            <a:ext cx="1411173" cy="3600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七角星形 15"/>
          <p:cNvSpPr/>
          <p:nvPr/>
        </p:nvSpPr>
        <p:spPr>
          <a:xfrm>
            <a:off x="107504" y="1787624"/>
            <a:ext cx="2381384" cy="2236748"/>
          </a:xfrm>
          <a:prstGeom prst="star7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採購申請單之預估金額不能高過預算分析之金額</a:t>
            </a:r>
            <a:endParaRPr lang="zh-TW" altLang="en-US" sz="1600" b="1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7" y="5085184"/>
            <a:ext cx="7560839" cy="1572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橢圓 16"/>
          <p:cNvSpPr/>
          <p:nvPr/>
        </p:nvSpPr>
        <p:spPr>
          <a:xfrm>
            <a:off x="3234181" y="3009600"/>
            <a:ext cx="1008112" cy="56706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8" name="直線單箭頭接點 17"/>
          <p:cNvCxnSpPr>
            <a:stCxn id="17" idx="2"/>
            <a:endCxn id="16" idx="1"/>
          </p:cNvCxnSpPr>
          <p:nvPr/>
        </p:nvCxnSpPr>
        <p:spPr>
          <a:xfrm flipH="1" flipV="1">
            <a:off x="2488894" y="3226092"/>
            <a:ext cx="745287" cy="67040"/>
          </a:xfrm>
          <a:prstGeom prst="straightConnector1">
            <a:avLst/>
          </a:prstGeom>
          <a:ln w="38100" cmpd="sng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橢圓 19"/>
          <p:cNvSpPr/>
          <p:nvPr/>
        </p:nvSpPr>
        <p:spPr>
          <a:xfrm>
            <a:off x="5520658" y="5260267"/>
            <a:ext cx="95393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1" name="直線單箭頭接點 20"/>
          <p:cNvCxnSpPr>
            <a:endCxn id="20" idx="7"/>
          </p:cNvCxnSpPr>
          <p:nvPr/>
        </p:nvCxnSpPr>
        <p:spPr>
          <a:xfrm flipH="1">
            <a:off x="6334893" y="4878521"/>
            <a:ext cx="757387" cy="455563"/>
          </a:xfrm>
          <a:prstGeom prst="straightConnector1">
            <a:avLst/>
          </a:prstGeom>
          <a:ln w="41275" cmpd="sng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圓角矩形 29"/>
          <p:cNvSpPr/>
          <p:nvPr/>
        </p:nvSpPr>
        <p:spPr>
          <a:xfrm>
            <a:off x="745393" y="5065819"/>
            <a:ext cx="4104456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1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單價超過</a:t>
            </a:r>
            <a:r>
              <a:rPr lang="en-US" altLang="zh-TW" sz="1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1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萬元</a:t>
            </a:r>
            <a:r>
              <a:rPr lang="zh-TW" altLang="en-US" sz="18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，如以</a:t>
            </a:r>
            <a:r>
              <a:rPr lang="zh-TW" altLang="en-US" sz="1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業務</a:t>
            </a:r>
            <a:r>
              <a:rPr lang="zh-TW" altLang="en-US" sz="18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費支出者，</a:t>
            </a:r>
            <a:r>
              <a:rPr lang="zh-TW" altLang="en-US" sz="1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應敘明其符合之理由：耐用年限小於</a:t>
            </a:r>
            <a:r>
              <a:rPr lang="en-US" altLang="zh-TW" sz="1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1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年。否則應以設備費勻支。</a:t>
            </a:r>
          </a:p>
        </p:txBody>
      </p:sp>
      <p:sp>
        <p:nvSpPr>
          <p:cNvPr id="31" name="橢圓 30"/>
          <p:cNvSpPr/>
          <p:nvPr/>
        </p:nvSpPr>
        <p:spPr>
          <a:xfrm>
            <a:off x="5098728" y="1984277"/>
            <a:ext cx="689638" cy="45833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標題 2"/>
          <p:cNvSpPr txBox="1">
            <a:spLocks/>
          </p:cNvSpPr>
          <p:nvPr/>
        </p:nvSpPr>
        <p:spPr bwMode="auto">
          <a:xfrm>
            <a:off x="1239838" y="188913"/>
            <a:ext cx="7436618" cy="93662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50" tIns="45674" rIns="91350" bIns="45674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5pPr>
            <a:lvl6pPr marL="456743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6pPr>
            <a:lvl7pPr marL="913487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7pPr>
            <a:lvl8pPr marL="1370230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8pPr>
            <a:lvl9pPr marL="1826971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9pPr>
          </a:lstStyle>
          <a:p>
            <a:r>
              <a:rPr lang="zh-TW" altLang="en-US" kern="0" dirty="0" smtClean="0">
                <a:solidFill>
                  <a:srgbClr val="000099"/>
                </a:solidFill>
                <a:ea typeface="標楷體" pitchFamily="65" charset="-120"/>
              </a:rPr>
              <a:t>三、</a:t>
            </a:r>
            <a:r>
              <a:rPr lang="zh-TW" altLang="en-US" kern="0" dirty="0">
                <a:solidFill>
                  <a:srgbClr val="000099"/>
                </a:solidFill>
                <a:ea typeface="標楷體" pitchFamily="65" charset="-120"/>
              </a:rPr>
              <a:t>採購案件經費動支</a:t>
            </a:r>
            <a:r>
              <a:rPr lang="zh-TW" altLang="en-US" kern="0" dirty="0" smtClean="0">
                <a:solidFill>
                  <a:srgbClr val="000099"/>
                </a:solidFill>
                <a:ea typeface="標楷體" pitchFamily="65" charset="-120"/>
              </a:rPr>
              <a:t>注意事項</a:t>
            </a: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>(</a:t>
            </a:r>
            <a:r>
              <a:rPr lang="zh-TW" altLang="en-US" kern="0" dirty="0" smtClean="0">
                <a:solidFill>
                  <a:srgbClr val="000099"/>
                </a:solidFill>
                <a:ea typeface="標楷體" pitchFamily="65" charset="-120"/>
              </a:rPr>
              <a:t>續</a:t>
            </a: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>)</a:t>
            </a:r>
            <a:endParaRPr lang="zh-TW" altLang="en-US" kern="0" dirty="0">
              <a:solidFill>
                <a:srgbClr val="0033CC"/>
              </a:solidFill>
            </a:endParaRPr>
          </a:p>
        </p:txBody>
      </p:sp>
      <p:sp>
        <p:nvSpPr>
          <p:cNvPr id="25" name="文字方塊 24"/>
          <p:cNvSpPr txBox="1"/>
          <p:nvPr/>
        </p:nvSpPr>
        <p:spPr>
          <a:xfrm>
            <a:off x="147646" y="1052736"/>
            <a:ext cx="12560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案例</a:t>
            </a:r>
            <a:r>
              <a:rPr lang="en-US" altLang="zh-TW" sz="32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endParaRPr lang="zh-TW" altLang="en-US" sz="32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4361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7657862"/>
              </p:ext>
            </p:extLst>
          </p:nvPr>
        </p:nvGraphicFramePr>
        <p:xfrm>
          <a:off x="683568" y="1340768"/>
          <a:ext cx="7880548" cy="4609137"/>
        </p:xfrm>
        <a:graphic>
          <a:graphicData uri="http://schemas.openxmlformats.org/drawingml/2006/table">
            <a:tbl>
              <a:tblPr/>
              <a:tblGrid>
                <a:gridCol w="4352156"/>
                <a:gridCol w="2485008"/>
                <a:gridCol w="1043384"/>
              </a:tblGrid>
              <a:tr h="512800">
                <a:tc>
                  <a:txBody>
                    <a:bodyPr/>
                    <a:lstStyle/>
                    <a:p>
                      <a:pPr algn="ctr" fontAlgn="base">
                        <a:spcBef>
                          <a:spcPts val="770"/>
                        </a:spcBef>
                        <a:spcAft>
                          <a:spcPts val="0"/>
                        </a:spcAft>
                      </a:pPr>
                      <a:r>
                        <a:rPr kumimoji="1" lang="zh-TW" sz="28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工</a:t>
                      </a:r>
                      <a:r>
                        <a:rPr kumimoji="1" lang="zh-TW" altLang="en-US" sz="28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  </a:t>
                      </a:r>
                      <a:r>
                        <a:rPr kumimoji="1" lang="zh-TW" sz="28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作</a:t>
                      </a:r>
                      <a:r>
                        <a:rPr kumimoji="1" lang="zh-TW" altLang="en-US" sz="28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  </a:t>
                      </a:r>
                      <a:r>
                        <a:rPr kumimoji="1" lang="zh-TW" sz="28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項</a:t>
                      </a:r>
                      <a:r>
                        <a:rPr kumimoji="1" lang="zh-TW" altLang="en-US" sz="28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  </a:t>
                      </a:r>
                      <a:r>
                        <a:rPr kumimoji="1" lang="zh-TW" sz="28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目</a:t>
                      </a:r>
                      <a:endParaRPr lang="zh-TW" sz="2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0023" marR="70023" marT="35011" marB="350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670"/>
                        </a:spcBef>
                        <a:spcAft>
                          <a:spcPts val="0"/>
                        </a:spcAft>
                      </a:pPr>
                      <a:r>
                        <a:rPr kumimoji="1" lang="en-US" sz="2600" kern="1200" dirty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Arial"/>
                        </a:rPr>
                        <a:t>  </a:t>
                      </a:r>
                      <a:r>
                        <a:rPr kumimoji="1" lang="zh-TW" sz="26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成</a:t>
                      </a:r>
                      <a:r>
                        <a:rPr kumimoji="1" lang="en-US" sz="26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 </a:t>
                      </a:r>
                      <a:r>
                        <a:rPr kumimoji="1" lang="zh-TW" altLang="en-US" sz="26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  </a:t>
                      </a:r>
                      <a:r>
                        <a:rPr kumimoji="1" lang="en-US" sz="26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  </a:t>
                      </a:r>
                      <a:r>
                        <a:rPr kumimoji="1" lang="zh-TW" sz="26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員</a:t>
                      </a:r>
                      <a:endParaRPr lang="zh-TW" sz="2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0023" marR="70023" marT="35011" marB="3501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Bef>
                          <a:spcPts val="670"/>
                        </a:spcBef>
                        <a:spcAft>
                          <a:spcPts val="0"/>
                        </a:spcAft>
                      </a:pPr>
                      <a:r>
                        <a:rPr kumimoji="1" lang="zh-TW" sz="26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電話</a:t>
                      </a:r>
                      <a:endParaRPr lang="zh-TW" sz="2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0023" marR="70023" marT="35011" marB="3501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4747">
                <a:tc>
                  <a:txBody>
                    <a:bodyPr/>
                    <a:lstStyle/>
                    <a:p>
                      <a:pPr fontAlgn="base">
                        <a:spcBef>
                          <a:spcPts val="670"/>
                        </a:spcBef>
                        <a:spcAft>
                          <a:spcPts val="0"/>
                        </a:spcAft>
                      </a:pPr>
                      <a:r>
                        <a:rPr kumimoji="1" lang="zh-TW" sz="2600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督導</a:t>
                      </a:r>
                      <a:r>
                        <a:rPr kumimoji="1" lang="zh-TW" altLang="en-US" sz="2600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主</a:t>
                      </a:r>
                      <a:r>
                        <a:rPr kumimoji="1" lang="zh-TW" sz="2600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計室</a:t>
                      </a:r>
                      <a:r>
                        <a:rPr kumimoji="1" lang="zh-TW" sz="2600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業務</a:t>
                      </a:r>
                      <a:endParaRPr lang="zh-TW" sz="26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0023" marR="70023" marT="35011" marB="350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spcBef>
                          <a:spcPts val="670"/>
                        </a:spcBef>
                        <a:spcAft>
                          <a:spcPts val="0"/>
                        </a:spcAft>
                      </a:pPr>
                      <a:r>
                        <a:rPr kumimoji="1" lang="zh-TW" sz="26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主</a:t>
                      </a:r>
                      <a:r>
                        <a:rPr kumimoji="1" lang="zh-TW" altLang="en-US" sz="26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     </a:t>
                      </a:r>
                      <a:r>
                        <a:rPr kumimoji="1" lang="zh-TW" sz="26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任</a:t>
                      </a:r>
                      <a:r>
                        <a:rPr kumimoji="1" lang="zh-TW" altLang="en-US" sz="26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 林淑敏</a:t>
                      </a:r>
                      <a:endParaRPr lang="zh-TW" sz="2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0023" marR="70023" marT="35011" marB="3501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Bef>
                          <a:spcPts val="670"/>
                        </a:spcBef>
                        <a:spcAft>
                          <a:spcPts val="0"/>
                        </a:spcAft>
                      </a:pPr>
                      <a:r>
                        <a:rPr kumimoji="1" lang="zh-TW" altLang="en-US" sz="2600" kern="1200" dirty="0" smtClean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Arial"/>
                        </a:rPr>
                        <a:t> </a:t>
                      </a:r>
                      <a:r>
                        <a:rPr kumimoji="1" lang="en-US" sz="2600" kern="1200" dirty="0" smtClean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Arial"/>
                        </a:rPr>
                        <a:t>2400</a:t>
                      </a:r>
                      <a:endParaRPr lang="zh-TW" sz="2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0023" marR="70023" marT="35011" marB="3501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1146">
                <a:tc rowSpan="7">
                  <a:txBody>
                    <a:bodyPr/>
                    <a:lstStyle/>
                    <a:p>
                      <a:pPr marL="342900" lvl="0" indent="-342900" algn="just" fontAlgn="base">
                        <a:lnSpc>
                          <a:spcPct val="105000"/>
                        </a:lnSpc>
                        <a:spcAft>
                          <a:spcPts val="600"/>
                        </a:spcAft>
                        <a:buFont typeface="Wingdings"/>
                        <a:buNone/>
                        <a:tabLst>
                          <a:tab pos="457200" algn="l"/>
                        </a:tabLst>
                      </a:pPr>
                      <a:r>
                        <a:rPr kumimoji="1" lang="zh-TW" altLang="en-US" sz="2600" b="1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       </a:t>
                      </a:r>
                      <a:r>
                        <a:rPr kumimoji="1" lang="zh-TW" altLang="en-US" sz="2800" b="1" kern="12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一     科</a:t>
                      </a:r>
                      <a:endParaRPr kumimoji="1" lang="en-US" altLang="zh-TW" sz="2800" b="1" kern="1200" dirty="0" smtClean="0">
                        <a:solidFill>
                          <a:srgbClr val="FF0000"/>
                        </a:solidFill>
                        <a:effectLst/>
                        <a:latin typeface="Calibri"/>
                        <a:ea typeface="標楷體"/>
                        <a:cs typeface="Arial"/>
                      </a:endParaRPr>
                    </a:p>
                    <a:p>
                      <a:pPr marL="342900" lvl="0" indent="-342900" algn="just" fontAlgn="base">
                        <a:lnSpc>
                          <a:spcPct val="105000"/>
                        </a:lnSpc>
                        <a:spcAft>
                          <a:spcPts val="600"/>
                        </a:spcAft>
                        <a:buFont typeface="Wingdings"/>
                        <a:buChar char=""/>
                        <a:tabLst>
                          <a:tab pos="457200" algn="l"/>
                        </a:tabLst>
                      </a:pPr>
                      <a:r>
                        <a:rPr kumimoji="1" lang="zh-TW" sz="2600" b="1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概算</a:t>
                      </a:r>
                      <a:r>
                        <a:rPr kumimoji="1" lang="zh-TW" sz="2600" b="1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、預算、決算編製</a:t>
                      </a:r>
                      <a:r>
                        <a:rPr kumimoji="1" lang="zh-TW" sz="2600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。</a:t>
                      </a:r>
                      <a:endParaRPr lang="zh-TW" sz="26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marL="342900" lvl="0" indent="-342900" algn="just" fontAlgn="base">
                        <a:lnSpc>
                          <a:spcPct val="105000"/>
                        </a:lnSpc>
                        <a:spcAft>
                          <a:spcPts val="600"/>
                        </a:spcAft>
                        <a:buFont typeface="Wingdings"/>
                        <a:buChar char=""/>
                        <a:tabLst>
                          <a:tab pos="457200" algn="l"/>
                        </a:tabLst>
                      </a:pPr>
                      <a:r>
                        <a:rPr kumimoji="1" lang="zh-TW" sz="2600" b="0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付款、轉帳憑單編製。 </a:t>
                      </a:r>
                      <a:endParaRPr lang="zh-TW" sz="2600" b="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marL="342900" lvl="0" indent="-342900" algn="just" fontAlgn="base">
                        <a:lnSpc>
                          <a:spcPct val="105000"/>
                        </a:lnSpc>
                        <a:spcAft>
                          <a:spcPts val="600"/>
                        </a:spcAft>
                        <a:buFont typeface="Wingdings"/>
                        <a:buChar char=""/>
                        <a:tabLst>
                          <a:tab pos="457200" algn="l"/>
                        </a:tabLst>
                      </a:pPr>
                      <a:r>
                        <a:rPr kumimoji="1" lang="zh-TW" sz="2600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收支帳務處理及報表編製。 </a:t>
                      </a:r>
                      <a:endParaRPr lang="zh-TW" sz="26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marL="342900" lvl="0" indent="-342900" algn="just" fontAlgn="base">
                        <a:lnSpc>
                          <a:spcPct val="105000"/>
                        </a:lnSpc>
                        <a:spcAft>
                          <a:spcPts val="600"/>
                        </a:spcAft>
                        <a:buFont typeface="Wingdings"/>
                        <a:buChar char=""/>
                        <a:tabLst>
                          <a:tab pos="457200" algn="l"/>
                        </a:tabLst>
                      </a:pPr>
                      <a:r>
                        <a:rPr kumimoji="1" lang="zh-TW" sz="2600" kern="1200" baseline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財產帳務及審核作業 </a:t>
                      </a:r>
                      <a:endParaRPr kumimoji="1" lang="en-US" altLang="zh-TW" sz="2600" kern="1200" baseline="0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標楷體"/>
                        <a:cs typeface="Arial"/>
                      </a:endParaRPr>
                    </a:p>
                    <a:p>
                      <a:pPr marL="342900" lvl="0" indent="-342900" algn="just" fontAlgn="base">
                        <a:lnSpc>
                          <a:spcPct val="105000"/>
                        </a:lnSpc>
                        <a:spcAft>
                          <a:spcPts val="600"/>
                        </a:spcAft>
                        <a:buFont typeface="Wingdings"/>
                        <a:buChar char=""/>
                        <a:tabLst>
                          <a:tab pos="457200" algn="l"/>
                        </a:tabLst>
                      </a:pPr>
                      <a:r>
                        <a:rPr kumimoji="1" lang="zh-TW" altLang="en-US" sz="2600" b="1" kern="120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技轉等案件成本分析會辦</a:t>
                      </a:r>
                      <a:r>
                        <a:rPr kumimoji="1" lang="zh-TW" altLang="en-US" sz="2600" kern="120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。</a:t>
                      </a:r>
                      <a:endParaRPr lang="zh-TW" sz="2600" kern="100" baseline="0" dirty="0">
                        <a:solidFill>
                          <a:schemeClr val="tx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marL="342900" lvl="0" indent="-342900" algn="just" fontAlgn="base">
                        <a:lnSpc>
                          <a:spcPct val="105000"/>
                        </a:lnSpc>
                        <a:spcAft>
                          <a:spcPts val="600"/>
                        </a:spcAft>
                        <a:buFont typeface="Wingdings"/>
                        <a:buChar char=""/>
                        <a:tabLst>
                          <a:tab pos="457200" algn="l"/>
                        </a:tabLst>
                      </a:pPr>
                      <a:r>
                        <a:rPr kumimoji="1" lang="zh-TW" sz="2600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其他有關</a:t>
                      </a:r>
                      <a:r>
                        <a:rPr kumimoji="1" lang="zh-TW" sz="2600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事項</a:t>
                      </a:r>
                      <a:r>
                        <a:rPr kumimoji="1" lang="zh-TW" altLang="en-US" sz="2600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。</a:t>
                      </a:r>
                      <a:endParaRPr lang="zh-TW" sz="26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0023" marR="70023" marT="35011" marB="350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sz="26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科</a:t>
                      </a:r>
                      <a:r>
                        <a:rPr kumimoji="1" lang="zh-TW" altLang="en-US" sz="26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     </a:t>
                      </a:r>
                      <a:r>
                        <a:rPr kumimoji="1" lang="zh-TW" sz="26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長</a:t>
                      </a:r>
                      <a:r>
                        <a:rPr kumimoji="1" lang="zh-TW" altLang="en-US" sz="26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 </a:t>
                      </a:r>
                      <a:r>
                        <a:rPr kumimoji="1" lang="zh-TW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鐘麗玉</a:t>
                      </a:r>
                      <a:endParaRPr kumimoji="1" lang="en-US" altLang="zh-TW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70023" marR="70023" marT="35011" marB="3501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kumimoji="1" lang="zh-TW" altLang="en-US" sz="2600" kern="1200" dirty="0" smtClean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Arial"/>
                        </a:rPr>
                        <a:t> </a:t>
                      </a:r>
                      <a:r>
                        <a:rPr kumimoji="1" lang="en-US" sz="2600" kern="1200" dirty="0" smtClean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Arial"/>
                        </a:rPr>
                        <a:t>240</a:t>
                      </a:r>
                      <a:r>
                        <a:rPr kumimoji="1" lang="en-US" altLang="zh-TW" sz="2600" kern="1200" dirty="0" smtClean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Arial"/>
                        </a:rPr>
                        <a:t>7</a:t>
                      </a:r>
                      <a:endParaRPr lang="zh-TW" sz="2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0023" marR="70023" marT="35011" marB="3501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225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>
                        <a:spcAft>
                          <a:spcPts val="0"/>
                        </a:spcAft>
                      </a:pPr>
                      <a:r>
                        <a:rPr kumimoji="1" lang="zh-TW" sz="26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專</a:t>
                      </a:r>
                      <a:r>
                        <a:rPr kumimoji="1" lang="zh-TW" altLang="en-US" sz="26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     </a:t>
                      </a:r>
                      <a:r>
                        <a:rPr kumimoji="1" lang="zh-TW" sz="26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員</a:t>
                      </a:r>
                      <a:r>
                        <a:rPr kumimoji="1" lang="zh-TW" altLang="en-US" sz="26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 </a:t>
                      </a:r>
                      <a:r>
                        <a:rPr kumimoji="1" lang="zh-TW" sz="26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崔小霞</a:t>
                      </a:r>
                      <a:endParaRPr lang="zh-TW" sz="2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0023" marR="70023" marT="35011" marB="3501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kumimoji="1" lang="zh-TW" altLang="en-US" sz="2600" kern="1200" dirty="0" smtClean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Arial"/>
                        </a:rPr>
                        <a:t> </a:t>
                      </a:r>
                      <a:r>
                        <a:rPr kumimoji="1" lang="en-US" sz="2600" kern="1200" dirty="0" smtClean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Arial"/>
                        </a:rPr>
                        <a:t>2416</a:t>
                      </a:r>
                      <a:endParaRPr lang="zh-TW" sz="2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0023" marR="70023" marT="35011" marB="3501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999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>
                        <a:spcAft>
                          <a:spcPts val="0"/>
                        </a:spcAft>
                      </a:pPr>
                      <a:r>
                        <a:rPr kumimoji="1" lang="zh-TW" sz="26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科</a:t>
                      </a:r>
                      <a:r>
                        <a:rPr kumimoji="1" lang="zh-TW" altLang="en-US" sz="26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     </a:t>
                      </a:r>
                      <a:r>
                        <a:rPr kumimoji="1" lang="zh-TW" sz="26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員</a:t>
                      </a:r>
                      <a:r>
                        <a:rPr kumimoji="1" lang="zh-TW" altLang="en-US" sz="26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 黃淑娟</a:t>
                      </a:r>
                      <a:endParaRPr lang="zh-TW" sz="2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0023" marR="70023" marT="35011" marB="3501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kumimoji="1" lang="zh-TW" altLang="en-US" sz="2600" kern="1200" dirty="0" smtClean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Arial"/>
                        </a:rPr>
                        <a:t> </a:t>
                      </a:r>
                      <a:r>
                        <a:rPr kumimoji="1" lang="en-US" sz="2600" kern="1200" dirty="0" smtClean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Arial"/>
                        </a:rPr>
                        <a:t>24</a:t>
                      </a:r>
                      <a:r>
                        <a:rPr kumimoji="1" lang="en-US" altLang="zh-TW" sz="2600" kern="1200" dirty="0" smtClean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Arial"/>
                        </a:rPr>
                        <a:t>22</a:t>
                      </a:r>
                      <a:endParaRPr lang="zh-TW" sz="2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0023" marR="70023" marT="35011" marB="3501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999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8731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sz="26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科</a:t>
                      </a:r>
                      <a:r>
                        <a:rPr kumimoji="1" lang="zh-TW" altLang="en-US" sz="26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     </a:t>
                      </a:r>
                      <a:r>
                        <a:rPr kumimoji="1" lang="zh-TW" sz="26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員</a:t>
                      </a:r>
                      <a:r>
                        <a:rPr kumimoji="1" lang="zh-TW" altLang="en-US" sz="26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 </a:t>
                      </a:r>
                      <a:r>
                        <a:rPr kumimoji="1" lang="zh-TW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林竹芳</a:t>
                      </a:r>
                      <a:endParaRPr kumimoji="1" lang="en-US" altLang="zh-TW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70023" marR="70023" marT="35011" marB="3501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kumimoji="1" lang="zh-TW" altLang="en-US" sz="2600" kern="1200" dirty="0" smtClean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Arial"/>
                        </a:rPr>
                        <a:t> </a:t>
                      </a:r>
                      <a:r>
                        <a:rPr kumimoji="1" lang="en-US" sz="2600" kern="1200" dirty="0" smtClean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Arial"/>
                        </a:rPr>
                        <a:t>2418</a:t>
                      </a:r>
                      <a:endParaRPr lang="zh-TW" sz="2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0023" marR="70023" marT="35011" marB="3501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225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>
                        <a:spcAft>
                          <a:spcPts val="0"/>
                        </a:spcAft>
                      </a:pPr>
                      <a:r>
                        <a:rPr kumimoji="1" lang="zh-TW" altLang="en-US" sz="26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Arial"/>
                        </a:rPr>
                        <a:t>科     員 </a:t>
                      </a:r>
                      <a:r>
                        <a:rPr kumimoji="1" lang="zh-TW" sz="26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蕭</a:t>
                      </a:r>
                      <a:r>
                        <a:rPr lang="zh-TW" sz="26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靖</a:t>
                      </a:r>
                      <a:r>
                        <a:rPr lang="zh-TW" sz="26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玄</a:t>
                      </a:r>
                      <a:endParaRPr lang="zh-TW" sz="2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0023" marR="70023" marT="35011" marB="3501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kumimoji="1" lang="zh-TW" altLang="en-US" sz="2600" kern="1200" dirty="0" smtClean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Arial"/>
                        </a:rPr>
                        <a:t> </a:t>
                      </a:r>
                      <a:r>
                        <a:rPr kumimoji="1" lang="en-US" sz="2600" kern="1200" dirty="0" smtClean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Arial"/>
                        </a:rPr>
                        <a:t>242</a:t>
                      </a:r>
                      <a:r>
                        <a:rPr lang="en-US" sz="2600" kern="1200" dirty="0" smtClean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Arial"/>
                        </a:rPr>
                        <a:t>7</a:t>
                      </a:r>
                      <a:endParaRPr lang="zh-TW" sz="2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0023" marR="70023" marT="35011" marB="3501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726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>
                        <a:spcAft>
                          <a:spcPts val="0"/>
                        </a:spcAft>
                      </a:pPr>
                      <a:r>
                        <a:rPr kumimoji="0" lang="zh-TW" altLang="en-US" sz="26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辦事員  </a:t>
                      </a:r>
                      <a:r>
                        <a:rPr lang="zh-TW" sz="26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林</a:t>
                      </a:r>
                      <a:r>
                        <a:rPr lang="zh-TW" sz="26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修麒</a:t>
                      </a:r>
                      <a:endParaRPr lang="zh-TW" sz="2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0023" marR="70023" marT="35011" marB="3501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kumimoji="1" lang="zh-TW" altLang="en-US" sz="2600" kern="1200" dirty="0" smtClean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Arial"/>
                        </a:rPr>
                        <a:t> </a:t>
                      </a:r>
                      <a:r>
                        <a:rPr kumimoji="1" lang="en-US" sz="2600" kern="1200" dirty="0" smtClean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Arial"/>
                        </a:rPr>
                        <a:t>242</a:t>
                      </a:r>
                      <a:r>
                        <a:rPr lang="en-US" sz="2600" kern="1200" dirty="0" smtClean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Arial"/>
                        </a:rPr>
                        <a:t>8</a:t>
                      </a:r>
                      <a:endParaRPr lang="zh-TW" sz="2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0023" marR="70023" marT="35011" marB="3501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114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>
                        <a:spcAft>
                          <a:spcPts val="0"/>
                        </a:spcAft>
                      </a:pPr>
                      <a:r>
                        <a:rPr lang="zh-TW" altLang="en-US" sz="2600" kern="100" dirty="0" smtClean="0">
                          <a:effectLst/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書  記 許佳卉</a:t>
                      </a:r>
                      <a:endParaRPr lang="zh-TW" sz="2600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70023" marR="70023" marT="35011" marB="3501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kumimoji="1" lang="zh-TW" altLang="en-US" sz="2600" kern="1200" dirty="0" smtClean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Arial"/>
                        </a:rPr>
                        <a:t> </a:t>
                      </a:r>
                      <a:r>
                        <a:rPr kumimoji="1" lang="en-US" sz="2600" kern="1200" dirty="0" smtClean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Arial"/>
                        </a:rPr>
                        <a:t>24</a:t>
                      </a:r>
                      <a:r>
                        <a:rPr kumimoji="1" lang="en-US" altLang="zh-TW" sz="2600" kern="1200" dirty="0" smtClean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Arial"/>
                        </a:rPr>
                        <a:t>17</a:t>
                      </a:r>
                      <a:endParaRPr lang="zh-TW" sz="2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0023" marR="70023" marT="35011" marB="3501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標題 2"/>
          <p:cNvSpPr>
            <a:spLocks noGrp="1"/>
          </p:cNvSpPr>
          <p:nvPr>
            <p:ph type="title"/>
          </p:nvPr>
        </p:nvSpPr>
        <p:spPr>
          <a:xfrm>
            <a:off x="1239838" y="188913"/>
            <a:ext cx="7077075" cy="936625"/>
          </a:xfrm>
        </p:spPr>
        <p:txBody>
          <a:bodyPr/>
          <a:lstStyle/>
          <a:p>
            <a:r>
              <a:rPr lang="zh-TW" altLang="en-US" dirty="0">
                <a:solidFill>
                  <a:srgbClr val="000099"/>
                </a:solidFill>
                <a:ea typeface="標楷體" pitchFamily="65" charset="-120"/>
              </a:rPr>
              <a:t>一、主 計 室 業 務 職 掌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827584" y="1412776"/>
            <a:ext cx="7615708" cy="4632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lnSpc>
                <a:spcPts val="2400"/>
              </a:lnSpc>
              <a:spcAft>
                <a:spcPct val="30000"/>
              </a:spcAft>
              <a:buClr>
                <a:srgbClr val="FF3300"/>
              </a:buClr>
            </a:pPr>
            <a:r>
              <a:rPr lang="zh-TW" altLang="en-US" b="1" dirty="0" smtClean="0">
                <a:ea typeface="標楷體" pitchFamily="65" charset="-120"/>
              </a:rPr>
              <a:t> </a:t>
            </a:r>
            <a:r>
              <a:rPr lang="en-US" altLang="zh-TW" b="1" dirty="0" smtClean="0">
                <a:ea typeface="標楷體" pitchFamily="65" charset="-120"/>
              </a:rPr>
              <a:t>4.</a:t>
            </a:r>
            <a:r>
              <a:rPr lang="zh-TW" altLang="en-US" b="1" dirty="0" smtClean="0">
                <a:ea typeface="標楷體" pitchFamily="65" charset="-120"/>
              </a:rPr>
              <a:t>履約</a:t>
            </a:r>
            <a:r>
              <a:rPr lang="zh-TW" altLang="zh-TW" b="1" dirty="0" smtClean="0">
                <a:ea typeface="標楷體" pitchFamily="65" charset="-120"/>
              </a:rPr>
              <a:t>驗收</a:t>
            </a:r>
            <a:r>
              <a:rPr lang="zh-TW" altLang="en-US" b="1" dirty="0" smtClean="0">
                <a:ea typeface="標楷體" pitchFamily="65" charset="-120"/>
              </a:rPr>
              <a:t>階段注意事項</a:t>
            </a:r>
            <a:endParaRPr lang="en-US" altLang="zh-TW" b="1" dirty="0" smtClean="0">
              <a:ea typeface="標楷體" pitchFamily="65" charset="-120"/>
            </a:endParaRPr>
          </a:p>
          <a:p>
            <a:pPr marL="342900" lvl="1" indent="-342900">
              <a:lnSpc>
                <a:spcPts val="2400"/>
              </a:lnSpc>
              <a:spcAft>
                <a:spcPct val="300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收到廠商交貨</a:t>
            </a:r>
            <a:r>
              <a:rPr lang="zh-TW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應按採購明細所載規格數量檢視清點，如有不合格者，應立即通知廠商</a:t>
            </a: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改正或</a:t>
            </a:r>
            <a:r>
              <a:rPr lang="zh-TW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更換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；</a:t>
            </a: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依契約完成履約後，</a:t>
            </a:r>
            <a:r>
              <a:rPr lang="zh-TW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應於廠商</a:t>
            </a:r>
            <a:r>
              <a:rPr lang="zh-TW" altLang="en-US" sz="2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履約完成書面通知單</a:t>
            </a: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zh-TW" sz="2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送貨單簽</a:t>
            </a:r>
            <a:r>
              <a:rPr lang="zh-TW" altLang="en-US" sz="2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章並註明</a:t>
            </a:r>
            <a:r>
              <a:rPr lang="zh-TW" altLang="zh-TW" sz="2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日期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，以釐清是否逾期</a:t>
            </a:r>
            <a:r>
              <a:rPr lang="zh-TW" altLang="en-US" sz="2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2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lvl="1" indent="-342900">
              <a:lnSpc>
                <a:spcPts val="2400"/>
              </a:lnSpc>
              <a:spcAft>
                <a:spcPct val="300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驗收方式為</a:t>
            </a:r>
            <a:r>
              <a:rPr lang="zh-TW" altLang="zh-TW" sz="22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取得報告書者</a:t>
            </a:r>
            <a:r>
              <a:rPr lang="zh-TW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，請於報告書</a:t>
            </a:r>
            <a:r>
              <a:rPr lang="zh-TW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上註明</a:t>
            </a:r>
            <a:r>
              <a:rPr lang="zh-TW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是否</a:t>
            </a:r>
            <a:r>
              <a:rPr lang="zh-TW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符合</a:t>
            </a: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契約規範</a:t>
            </a:r>
            <a:r>
              <a:rPr lang="zh-TW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並</a:t>
            </a:r>
            <a:r>
              <a:rPr lang="zh-TW" altLang="zh-TW" sz="2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核</a:t>
            </a:r>
            <a:r>
              <a:rPr lang="zh-TW" altLang="zh-TW" sz="2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章</a:t>
            </a:r>
            <a:r>
              <a:rPr lang="zh-TW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以確認</a:t>
            </a:r>
            <a:r>
              <a:rPr lang="zh-TW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是否完成</a:t>
            </a:r>
            <a:r>
              <a:rPr lang="zh-TW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lvl="1" indent="-342900">
              <a:lnSpc>
                <a:spcPts val="2400"/>
              </a:lnSpc>
              <a:spcAft>
                <a:spcPct val="300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zh-TW" sz="2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論著刊登</a:t>
            </a:r>
            <a:r>
              <a:rPr lang="zh-TW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應先至本所</a:t>
            </a:r>
            <a:r>
              <a:rPr lang="zh-TW" altLang="zh-TW" sz="2200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論著管理系統</a:t>
            </a: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zh-TW" sz="2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載明刊登國內期刊或國外期刊</a:t>
            </a:r>
            <a:r>
              <a:rPr lang="zh-TW" altLang="en-US" sz="2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由本所審查委員審核並由所部長官批示核可。驗收結報時，應列印論著申請單及刊登資料。</a:t>
            </a:r>
            <a:endParaRPr lang="en-US" altLang="zh-TW" sz="2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lnSpc>
                <a:spcPts val="2600"/>
              </a:lnSpc>
              <a:spcAft>
                <a:spcPct val="300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廠商</a:t>
            </a:r>
            <a:r>
              <a:rPr lang="zh-TW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於</a:t>
            </a:r>
            <a:r>
              <a:rPr lang="zh-TW" altLang="zh-TW" sz="22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履約過程</a:t>
            </a:r>
            <a:r>
              <a:rPr lang="zh-TW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中，如</a:t>
            </a:r>
            <a:r>
              <a:rPr lang="zh-TW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有</a:t>
            </a:r>
            <a:r>
              <a:rPr lang="zh-TW" altLang="zh-TW" sz="22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增、減項</a:t>
            </a:r>
            <a:r>
              <a:rPr lang="zh-TW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施作，應簽會</a:t>
            </a:r>
            <a:r>
              <a:rPr lang="zh-TW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秘書室、主計室及政風室並奉所部長官核可後，移請秘書室</a:t>
            </a:r>
            <a:r>
              <a:rPr lang="zh-TW" altLang="zh-TW" sz="22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辦理契約變更</a:t>
            </a:r>
            <a:r>
              <a:rPr lang="zh-TW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標題 2"/>
          <p:cNvSpPr txBox="1">
            <a:spLocks/>
          </p:cNvSpPr>
          <p:nvPr/>
        </p:nvSpPr>
        <p:spPr bwMode="auto">
          <a:xfrm>
            <a:off x="1239838" y="188913"/>
            <a:ext cx="7436618" cy="93662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50" tIns="45674" rIns="91350" bIns="45674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5pPr>
            <a:lvl6pPr marL="456743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6pPr>
            <a:lvl7pPr marL="913487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7pPr>
            <a:lvl8pPr marL="1370230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8pPr>
            <a:lvl9pPr marL="1826971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9pPr>
          </a:lstStyle>
          <a:p>
            <a:r>
              <a:rPr lang="zh-TW" altLang="en-US" kern="0" dirty="0" smtClean="0">
                <a:solidFill>
                  <a:srgbClr val="000099"/>
                </a:solidFill>
                <a:ea typeface="標楷體" pitchFamily="65" charset="-120"/>
              </a:rPr>
              <a:t>三、</a:t>
            </a:r>
            <a:r>
              <a:rPr lang="zh-TW" altLang="en-US" kern="0" dirty="0">
                <a:solidFill>
                  <a:srgbClr val="000099"/>
                </a:solidFill>
                <a:ea typeface="標楷體" pitchFamily="65" charset="-120"/>
              </a:rPr>
              <a:t>採購案件經費動支</a:t>
            </a:r>
            <a:r>
              <a:rPr lang="zh-TW" altLang="en-US" kern="0" dirty="0" smtClean="0">
                <a:solidFill>
                  <a:srgbClr val="000099"/>
                </a:solidFill>
                <a:ea typeface="標楷體" pitchFamily="65" charset="-120"/>
              </a:rPr>
              <a:t>注意事項</a:t>
            </a: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>(</a:t>
            </a:r>
            <a:r>
              <a:rPr lang="zh-TW" altLang="en-US" kern="0" dirty="0" smtClean="0">
                <a:solidFill>
                  <a:srgbClr val="000099"/>
                </a:solidFill>
                <a:ea typeface="標楷體" pitchFamily="65" charset="-120"/>
              </a:rPr>
              <a:t>續</a:t>
            </a: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>)</a:t>
            </a:r>
            <a:endParaRPr lang="zh-TW" altLang="en-US" kern="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10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96008" y="1340768"/>
            <a:ext cx="7736432" cy="5347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lnSpc>
                <a:spcPts val="2600"/>
              </a:lnSpc>
              <a:spcBef>
                <a:spcPts val="600"/>
              </a:spcBef>
              <a:spcAft>
                <a:spcPct val="30000"/>
              </a:spcAft>
              <a:buClr>
                <a:srgbClr val="FF3300"/>
              </a:buClr>
            </a:pPr>
            <a:r>
              <a:rPr lang="zh-TW" altLang="en-US" b="1" dirty="0">
                <a:ea typeface="標楷體" pitchFamily="65" charset="-120"/>
              </a:rPr>
              <a:t> </a:t>
            </a:r>
            <a:r>
              <a:rPr lang="en-US" altLang="zh-TW" b="1" dirty="0">
                <a:ea typeface="標楷體" pitchFamily="65" charset="-120"/>
              </a:rPr>
              <a:t>4.</a:t>
            </a:r>
            <a:r>
              <a:rPr lang="zh-TW" altLang="en-US" b="1" dirty="0">
                <a:ea typeface="標楷體" pitchFamily="65" charset="-120"/>
              </a:rPr>
              <a:t>履約驗收階段</a:t>
            </a:r>
            <a:r>
              <a:rPr lang="zh-TW" altLang="en-US" b="1" dirty="0" smtClean="0">
                <a:ea typeface="標楷體" pitchFamily="65" charset="-120"/>
              </a:rPr>
              <a:t>注意事項</a:t>
            </a:r>
            <a:r>
              <a:rPr lang="en-US" altLang="zh-TW" b="1" dirty="0" smtClean="0">
                <a:ea typeface="標楷體" pitchFamily="65" charset="-120"/>
              </a:rPr>
              <a:t>(</a:t>
            </a:r>
            <a:r>
              <a:rPr lang="zh-TW" altLang="en-US" b="1" dirty="0" smtClean="0">
                <a:ea typeface="標楷體" pitchFamily="65" charset="-120"/>
              </a:rPr>
              <a:t>續</a:t>
            </a:r>
            <a:r>
              <a:rPr lang="en-US" altLang="zh-TW" b="1" dirty="0" smtClean="0">
                <a:ea typeface="標楷體" pitchFamily="65" charset="-120"/>
              </a:rPr>
              <a:t>)</a:t>
            </a:r>
            <a:endParaRPr lang="zh-TW" altLang="en-US" b="1" dirty="0">
              <a:ea typeface="標楷體" pitchFamily="65" charset="-120"/>
            </a:endParaRPr>
          </a:p>
          <a:p>
            <a:pPr marL="342900" lvl="1" indent="-342900">
              <a:lnSpc>
                <a:spcPts val="2600"/>
              </a:lnSpc>
              <a:spcAft>
                <a:spcPct val="300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購案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需</a:t>
            </a:r>
            <a:r>
              <a:rPr lang="zh-TW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展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延履約</a:t>
            </a:r>
            <a:r>
              <a:rPr lang="zh-TW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期限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者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應確定</a:t>
            </a:r>
            <a:r>
              <a:rPr lang="zh-TW" altLang="zh-TW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非可歸責於廠商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，且廠商應於事故發生或消失後，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儘速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以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書面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向機關</a:t>
            </a:r>
            <a:r>
              <a:rPr lang="zh-TW" altLang="zh-TW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申請展延履約期限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。機關得審酌其情形後，以書面同意延長履約期限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，不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計算逾期違約金，毋需契約變更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u="sng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lvl="1" indent="-342900">
              <a:lnSpc>
                <a:spcPts val="2600"/>
              </a:lnSpc>
              <a:spcAft>
                <a:spcPct val="300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zh-TW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驗收</a:t>
            </a:r>
            <a:r>
              <a:rPr lang="zh-TW" altLang="zh-TW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前</a:t>
            </a:r>
            <a:r>
              <a:rPr lang="en-US" altLang="zh-TW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zh-TW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天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寄發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驗收通知單予監辦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單位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主計室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、政風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室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採購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單位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秘書室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為避免漏發或發錯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mail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，請於驗收當日或前一天請再電話通知監辦單位承辦人到場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驗收前請務必備妥履約完成相關文件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lvl="1" indent="-342900">
              <a:lnSpc>
                <a:spcPts val="2600"/>
              </a:lnSpc>
              <a:spcAft>
                <a:spcPct val="300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驗收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結果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與契約規定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不符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者，經檢討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符合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政府採購法</a:t>
            </a:r>
            <a:r>
              <a:rPr lang="zh-TW" altLang="zh-TW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第</a:t>
            </a:r>
            <a:r>
              <a:rPr lang="en-US" altLang="zh-TW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72</a:t>
            </a:r>
            <a:r>
              <a:rPr lang="zh-TW" altLang="zh-TW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條第</a:t>
            </a:r>
            <a:r>
              <a:rPr lang="en-US" altLang="zh-TW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zh-TW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項規定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得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「減價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」收受者，應於</a:t>
            </a:r>
            <a:r>
              <a:rPr lang="zh-TW" altLang="zh-TW" u="sng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驗收</a:t>
            </a:r>
            <a:r>
              <a:rPr lang="zh-TW" altLang="zh-TW" u="sng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後</a:t>
            </a:r>
            <a:r>
              <a:rPr lang="zh-TW" altLang="en-US" u="sng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結報前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，簽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陳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所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部長官核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可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會秘書室、主計室及政風室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後，辦理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結報事宜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lvl="1" indent="-342900">
              <a:lnSpc>
                <a:spcPts val="2600"/>
              </a:lnSpc>
              <a:spcAft>
                <a:spcPct val="300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採購</a:t>
            </a:r>
            <a:r>
              <a:rPr lang="zh-TW" altLang="zh-TW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申請人或承辦人</a:t>
            </a:r>
            <a:r>
              <a:rPr lang="zh-TW" altLang="zh-TW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不得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為該案之</a:t>
            </a:r>
            <a:r>
              <a:rPr lang="zh-TW" altLang="zh-TW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主驗人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標題 2"/>
          <p:cNvSpPr txBox="1">
            <a:spLocks/>
          </p:cNvSpPr>
          <p:nvPr/>
        </p:nvSpPr>
        <p:spPr bwMode="auto">
          <a:xfrm>
            <a:off x="1239838" y="188913"/>
            <a:ext cx="7436618" cy="93662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50" tIns="45674" rIns="91350" bIns="45674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5pPr>
            <a:lvl6pPr marL="456743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6pPr>
            <a:lvl7pPr marL="913487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7pPr>
            <a:lvl8pPr marL="1370230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8pPr>
            <a:lvl9pPr marL="1826971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9pPr>
          </a:lstStyle>
          <a:p>
            <a:r>
              <a:rPr lang="zh-TW" altLang="en-US" kern="0" dirty="0" smtClean="0">
                <a:solidFill>
                  <a:srgbClr val="000099"/>
                </a:solidFill>
                <a:ea typeface="標楷體" pitchFamily="65" charset="-120"/>
              </a:rPr>
              <a:t>三、</a:t>
            </a:r>
            <a:r>
              <a:rPr lang="zh-TW" altLang="en-US" kern="0" dirty="0">
                <a:solidFill>
                  <a:srgbClr val="000099"/>
                </a:solidFill>
                <a:ea typeface="標楷體" pitchFamily="65" charset="-120"/>
              </a:rPr>
              <a:t>採購案件經費動支</a:t>
            </a:r>
            <a:r>
              <a:rPr lang="zh-TW" altLang="en-US" kern="0" dirty="0" smtClean="0">
                <a:solidFill>
                  <a:srgbClr val="000099"/>
                </a:solidFill>
                <a:ea typeface="標楷體" pitchFamily="65" charset="-120"/>
              </a:rPr>
              <a:t>注意事項</a:t>
            </a: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>(</a:t>
            </a:r>
            <a:r>
              <a:rPr lang="zh-TW" altLang="en-US" kern="0" dirty="0" smtClean="0">
                <a:solidFill>
                  <a:srgbClr val="000099"/>
                </a:solidFill>
                <a:ea typeface="標楷體" pitchFamily="65" charset="-120"/>
              </a:rPr>
              <a:t>續</a:t>
            </a: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>)</a:t>
            </a:r>
            <a:endParaRPr lang="zh-TW" altLang="en-US" kern="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17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94410" y="1556792"/>
            <a:ext cx="78100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300"/>
              </a:spcBef>
              <a:spcAft>
                <a:spcPts val="3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33397"/>
            <a:ext cx="7992888" cy="543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橢圓 7"/>
          <p:cNvSpPr/>
          <p:nvPr/>
        </p:nvSpPr>
        <p:spPr>
          <a:xfrm>
            <a:off x="6804248" y="1847073"/>
            <a:ext cx="1800200" cy="4892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圓角矩形 17"/>
          <p:cNvSpPr/>
          <p:nvPr/>
        </p:nvSpPr>
        <p:spPr>
          <a:xfrm>
            <a:off x="4463988" y="2708920"/>
            <a:ext cx="4104456" cy="1656184"/>
          </a:xfrm>
          <a:prstGeom prst="round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1800" b="1" dirty="0">
                <a:solidFill>
                  <a:srgbClr val="C00000"/>
                </a:solidFill>
              </a:rPr>
              <a:t>小額</a:t>
            </a:r>
            <a:r>
              <a:rPr lang="zh-TW" altLang="en-US" sz="1800" b="1" dirty="0" smtClean="0">
                <a:solidFill>
                  <a:srgbClr val="C00000"/>
                </a:solidFill>
              </a:rPr>
              <a:t>採購奉</a:t>
            </a:r>
            <a:r>
              <a:rPr lang="zh-TW" altLang="en-US" sz="1800" b="1" dirty="0">
                <a:solidFill>
                  <a:srgbClr val="C00000"/>
                </a:solidFill>
              </a:rPr>
              <a:t>准後</a:t>
            </a:r>
            <a:r>
              <a:rPr lang="zh-TW" altLang="en-US" sz="1800" b="1" dirty="0" smtClean="0">
                <a:solidFill>
                  <a:srgbClr val="C00000"/>
                </a:solidFill>
              </a:rPr>
              <a:t>，通知廠商從</a:t>
            </a:r>
            <a:r>
              <a:rPr lang="zh-TW" altLang="en-US" sz="1800" b="1" dirty="0">
                <a:solidFill>
                  <a:srgbClr val="C00000"/>
                </a:solidFill>
              </a:rPr>
              <a:t>通知日起開始</a:t>
            </a:r>
            <a:r>
              <a:rPr lang="zh-TW" altLang="en-US" sz="1800" b="1" dirty="0" smtClean="0">
                <a:solidFill>
                  <a:srgbClr val="C00000"/>
                </a:solidFill>
              </a:rPr>
              <a:t>履約，</a:t>
            </a:r>
            <a:r>
              <a:rPr lang="zh-TW" altLang="en-US" sz="1800" b="1" dirty="0">
                <a:solidFill>
                  <a:srgbClr val="C00000"/>
                </a:solidFill>
              </a:rPr>
              <a:t>履約期限</a:t>
            </a:r>
            <a:r>
              <a:rPr lang="zh-TW" altLang="en-US" sz="1800" b="1" dirty="0" smtClean="0">
                <a:solidFill>
                  <a:srgbClr val="C00000"/>
                </a:solidFill>
              </a:rPr>
              <a:t>為計算是否逾期之依據，履約期限有延長，不可逕行修改，應專簽敘明理由，由原核定層級長官批示。</a:t>
            </a:r>
            <a:endParaRPr lang="zh-TW" altLang="en-US" sz="1800" b="1" dirty="0">
              <a:solidFill>
                <a:srgbClr val="C00000"/>
              </a:solidFill>
            </a:endParaRPr>
          </a:p>
        </p:txBody>
      </p:sp>
      <p:cxnSp>
        <p:nvCxnSpPr>
          <p:cNvPr id="19" name="直線單箭頭接點 18"/>
          <p:cNvCxnSpPr>
            <a:stCxn id="8" idx="3"/>
          </p:cNvCxnSpPr>
          <p:nvPr/>
        </p:nvCxnSpPr>
        <p:spPr>
          <a:xfrm flipH="1">
            <a:off x="6472918" y="2264672"/>
            <a:ext cx="594963" cy="426475"/>
          </a:xfrm>
          <a:prstGeom prst="straightConnector1">
            <a:avLst/>
          </a:prstGeom>
          <a:ln w="41275" cmpd="sng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橢圓 23"/>
          <p:cNvSpPr/>
          <p:nvPr/>
        </p:nvSpPr>
        <p:spPr>
          <a:xfrm>
            <a:off x="5270665" y="5085184"/>
            <a:ext cx="1800200" cy="4892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7" name="直線單箭頭接點 26"/>
          <p:cNvCxnSpPr/>
          <p:nvPr/>
        </p:nvCxnSpPr>
        <p:spPr>
          <a:xfrm>
            <a:off x="5921253" y="4365104"/>
            <a:ext cx="1" cy="720080"/>
          </a:xfrm>
          <a:prstGeom prst="straightConnector1">
            <a:avLst/>
          </a:prstGeom>
          <a:ln w="41275" cmpd="sng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標題 2"/>
          <p:cNvSpPr txBox="1">
            <a:spLocks/>
          </p:cNvSpPr>
          <p:nvPr/>
        </p:nvSpPr>
        <p:spPr bwMode="auto">
          <a:xfrm>
            <a:off x="1239838" y="188913"/>
            <a:ext cx="7436618" cy="93662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50" tIns="45674" rIns="91350" bIns="45674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5pPr>
            <a:lvl6pPr marL="456743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6pPr>
            <a:lvl7pPr marL="913487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7pPr>
            <a:lvl8pPr marL="1370230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8pPr>
            <a:lvl9pPr marL="1826971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9pPr>
          </a:lstStyle>
          <a:p>
            <a:r>
              <a:rPr lang="zh-TW" altLang="en-US" kern="0" dirty="0" smtClean="0">
                <a:solidFill>
                  <a:srgbClr val="000099"/>
                </a:solidFill>
                <a:ea typeface="標楷體" pitchFamily="65" charset="-120"/>
              </a:rPr>
              <a:t>三、</a:t>
            </a:r>
            <a:r>
              <a:rPr lang="zh-TW" altLang="en-US" kern="0" dirty="0">
                <a:solidFill>
                  <a:srgbClr val="000099"/>
                </a:solidFill>
                <a:ea typeface="標楷體" pitchFamily="65" charset="-120"/>
              </a:rPr>
              <a:t>採購案件經費動支</a:t>
            </a:r>
            <a:r>
              <a:rPr lang="zh-TW" altLang="en-US" kern="0" dirty="0" smtClean="0">
                <a:solidFill>
                  <a:srgbClr val="000099"/>
                </a:solidFill>
                <a:ea typeface="標楷體" pitchFamily="65" charset="-120"/>
              </a:rPr>
              <a:t>注意事項</a:t>
            </a: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>(</a:t>
            </a:r>
            <a:r>
              <a:rPr lang="zh-TW" altLang="en-US" kern="0" dirty="0" smtClean="0">
                <a:solidFill>
                  <a:srgbClr val="000099"/>
                </a:solidFill>
                <a:ea typeface="標楷體" pitchFamily="65" charset="-120"/>
              </a:rPr>
              <a:t>續</a:t>
            </a: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>)</a:t>
            </a:r>
            <a:endParaRPr lang="zh-TW" altLang="en-US" kern="0" dirty="0">
              <a:solidFill>
                <a:srgbClr val="0033CC"/>
              </a:solidFill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1670" y="1403721"/>
            <a:ext cx="12560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案例</a:t>
            </a:r>
            <a:r>
              <a:rPr lang="en-US" altLang="zh-TW" sz="32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endParaRPr lang="zh-TW" altLang="en-US" sz="32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370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55576" y="1408306"/>
            <a:ext cx="7992887" cy="4304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lnSpc>
                <a:spcPts val="2400"/>
              </a:lnSpc>
              <a:spcAft>
                <a:spcPct val="30000"/>
              </a:spcAft>
              <a:buClr>
                <a:srgbClr val="FF3300"/>
              </a:buClr>
            </a:pP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5.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結報階段注意事項</a:t>
            </a:r>
            <a:endParaRPr lang="en-US" altLang="zh-TW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lvl="1" indent="-342900">
              <a:lnSpc>
                <a:spcPts val="3500"/>
              </a:lnSpc>
              <a:spcAft>
                <a:spcPct val="300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en-US" sz="2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驗收</a:t>
            </a:r>
            <a:r>
              <a:rPr lang="zh-TW" altLang="en-US" sz="2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合格後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再請廠商</a:t>
            </a:r>
            <a:r>
              <a:rPr lang="zh-TW" altLang="en-US" sz="22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開</a:t>
            </a:r>
            <a:r>
              <a:rPr lang="zh-TW" altLang="en-US" sz="22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發票</a:t>
            </a:r>
            <a:r>
              <a:rPr lang="zh-TW" altLang="zh-TW" sz="22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或收據</a:t>
            </a: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收到</a:t>
            </a: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發票</a:t>
            </a:r>
            <a:r>
              <a:rPr lang="zh-TW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或收據</a:t>
            </a: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檢查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內容無誤</a:t>
            </a: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後，應於</a:t>
            </a:r>
            <a:r>
              <a:rPr lang="en-US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日內送出辦理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結報付款。</a:t>
            </a:r>
            <a:r>
              <a:rPr lang="en-US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請於傳會單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上</a:t>
            </a: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註明發票收到日期，逾期辦理須說明原因</a:t>
            </a:r>
            <a:r>
              <a:rPr lang="en-US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2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依採購法規定機關應於收到廠商請款單據後</a:t>
            </a:r>
            <a:r>
              <a:rPr lang="en-US" altLang="zh-TW" sz="2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15</a:t>
            </a:r>
            <a:r>
              <a:rPr lang="zh-TW" altLang="en-US" sz="2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日內付款</a:t>
            </a: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lvl="1" indent="-342900">
              <a:lnSpc>
                <a:spcPts val="3500"/>
              </a:lnSpc>
              <a:spcAft>
                <a:spcPct val="300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電子發票及三聯式發票注意打上</a:t>
            </a:r>
            <a:r>
              <a:rPr lang="zh-TW" altLang="zh-TW" sz="2200" b="1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本所統編：</a:t>
            </a:r>
            <a:r>
              <a:rPr lang="en-US" altLang="zh-TW" sz="2200" b="1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02717206</a:t>
            </a:r>
            <a:r>
              <a:rPr lang="zh-TW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發票漏填本所統編，退請補正而無法由廠商補正時，得由經手人加註並蓋章。</a:t>
            </a:r>
            <a:endParaRPr lang="en-US" altLang="zh-TW" sz="2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lnSpc>
                <a:spcPts val="3500"/>
              </a:lnSpc>
              <a:spcAft>
                <a:spcPct val="300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發票</a:t>
            </a:r>
            <a:r>
              <a:rPr lang="zh-TW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或收據黏貼</a:t>
            </a:r>
            <a:r>
              <a:rPr lang="zh-TW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於</a:t>
            </a: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原始憑證</a:t>
            </a:r>
            <a:r>
              <a:rPr lang="zh-TW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黏貼</a:t>
            </a: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單</a:t>
            </a:r>
            <a:r>
              <a:rPr lang="zh-TW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上。</a:t>
            </a:r>
            <a:endParaRPr lang="en-US" altLang="zh-TW" sz="2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標題 2"/>
          <p:cNvSpPr txBox="1">
            <a:spLocks/>
          </p:cNvSpPr>
          <p:nvPr/>
        </p:nvSpPr>
        <p:spPr bwMode="auto">
          <a:xfrm>
            <a:off x="1239838" y="188913"/>
            <a:ext cx="7436618" cy="93662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50" tIns="45674" rIns="91350" bIns="45674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5pPr>
            <a:lvl6pPr marL="456743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6pPr>
            <a:lvl7pPr marL="913487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7pPr>
            <a:lvl8pPr marL="1370230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8pPr>
            <a:lvl9pPr marL="1826971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9pPr>
          </a:lstStyle>
          <a:p>
            <a:r>
              <a:rPr lang="zh-TW" altLang="en-US" kern="0" dirty="0" smtClean="0">
                <a:solidFill>
                  <a:srgbClr val="000099"/>
                </a:solidFill>
                <a:ea typeface="標楷體" pitchFamily="65" charset="-120"/>
              </a:rPr>
              <a:t>三、</a:t>
            </a:r>
            <a:r>
              <a:rPr lang="zh-TW" altLang="en-US" kern="0" dirty="0">
                <a:solidFill>
                  <a:srgbClr val="000099"/>
                </a:solidFill>
                <a:ea typeface="標楷體" pitchFamily="65" charset="-120"/>
              </a:rPr>
              <a:t>採購案件經費動支</a:t>
            </a:r>
            <a:r>
              <a:rPr lang="zh-TW" altLang="en-US" kern="0" dirty="0" smtClean="0">
                <a:solidFill>
                  <a:srgbClr val="000099"/>
                </a:solidFill>
                <a:ea typeface="標楷體" pitchFamily="65" charset="-120"/>
              </a:rPr>
              <a:t>注意事項</a:t>
            </a: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>(</a:t>
            </a:r>
            <a:r>
              <a:rPr lang="zh-TW" altLang="en-US" kern="0" dirty="0" smtClean="0">
                <a:solidFill>
                  <a:srgbClr val="000099"/>
                </a:solidFill>
                <a:ea typeface="標楷體" pitchFamily="65" charset="-120"/>
              </a:rPr>
              <a:t>續</a:t>
            </a: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>)</a:t>
            </a:r>
            <a:endParaRPr lang="zh-TW" altLang="en-US" kern="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538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137311" y="1700808"/>
            <a:ext cx="7272808" cy="340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ts val="2400"/>
              </a:lnSpc>
              <a:spcBef>
                <a:spcPts val="1200"/>
              </a:spcBef>
              <a:spcAft>
                <a:spcPct val="30000"/>
              </a:spcAft>
              <a:buClr>
                <a:srgbClr val="FF3300"/>
              </a:buClr>
            </a:pP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結報階段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注意事項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續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lnSpc>
                <a:spcPts val="3000"/>
              </a:lnSpc>
              <a:spcAft>
                <a:spcPct val="300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透過網路列印之電子發票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或收據</a:t>
            </a: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，應於列印之單據上</a:t>
            </a:r>
            <a:r>
              <a:rPr lang="zh-TW" altLang="en-US" sz="22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註明</a:t>
            </a:r>
            <a:r>
              <a:rPr lang="zh-TW" altLang="en-US" sz="2200" u="sng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支付品名、取得方式，並由經手人簽名或蓋章</a:t>
            </a: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lnSpc>
                <a:spcPts val="3000"/>
              </a:lnSpc>
              <a:spcAft>
                <a:spcPct val="300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發票或單據如有遺失，應檢具廠商或原立據人蓋章證明與原本相符之影本，並由承辦人註明無法提出原本之原因。 </a:t>
            </a:r>
            <a:endParaRPr lang="en-US" altLang="zh-TW" sz="2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lvl="0" indent="-342900">
              <a:lnSpc>
                <a:spcPts val="3000"/>
              </a:lnSpc>
              <a:spcAft>
                <a:spcPct val="300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如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因特殊情形</a:t>
            </a:r>
            <a:r>
              <a:rPr lang="zh-TW" altLang="en-US" sz="22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不能取得</a:t>
            </a:r>
            <a:r>
              <a:rPr lang="zh-TW" altLang="en-US" sz="2200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者</a:t>
            </a:r>
            <a:r>
              <a:rPr lang="zh-TW" altLang="en-US" sz="22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原始憑證時</a:t>
            </a: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應由經手</a:t>
            </a: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人填列</a:t>
            </a:r>
            <a:r>
              <a:rPr lang="zh-TW" altLang="en-US" sz="2200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支出</a:t>
            </a:r>
            <a:r>
              <a:rPr lang="zh-TW" altLang="en-US" sz="22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證明單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，書明不能取得原因，據以請款</a:t>
            </a: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標題 2"/>
          <p:cNvSpPr txBox="1">
            <a:spLocks/>
          </p:cNvSpPr>
          <p:nvPr/>
        </p:nvSpPr>
        <p:spPr bwMode="auto">
          <a:xfrm>
            <a:off x="1239838" y="188913"/>
            <a:ext cx="7436618" cy="93662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50" tIns="45674" rIns="91350" bIns="45674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5pPr>
            <a:lvl6pPr marL="456743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6pPr>
            <a:lvl7pPr marL="913487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7pPr>
            <a:lvl8pPr marL="1370230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8pPr>
            <a:lvl9pPr marL="1826971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9pPr>
          </a:lstStyle>
          <a:p>
            <a:r>
              <a:rPr lang="zh-TW" altLang="en-US" kern="0" dirty="0" smtClean="0">
                <a:solidFill>
                  <a:srgbClr val="000099"/>
                </a:solidFill>
                <a:ea typeface="標楷體" pitchFamily="65" charset="-120"/>
              </a:rPr>
              <a:t>三、</a:t>
            </a:r>
            <a:r>
              <a:rPr lang="zh-TW" altLang="en-US" kern="0" dirty="0">
                <a:solidFill>
                  <a:srgbClr val="000099"/>
                </a:solidFill>
                <a:ea typeface="標楷體" pitchFamily="65" charset="-120"/>
              </a:rPr>
              <a:t>採購案件經費動支</a:t>
            </a:r>
            <a:r>
              <a:rPr lang="zh-TW" altLang="en-US" kern="0" dirty="0" smtClean="0">
                <a:solidFill>
                  <a:srgbClr val="000099"/>
                </a:solidFill>
                <a:ea typeface="標楷體" pitchFamily="65" charset="-120"/>
              </a:rPr>
              <a:t>注意事項</a:t>
            </a: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>(</a:t>
            </a:r>
            <a:r>
              <a:rPr lang="zh-TW" altLang="en-US" kern="0" dirty="0" smtClean="0">
                <a:solidFill>
                  <a:srgbClr val="000099"/>
                </a:solidFill>
                <a:ea typeface="標楷體" pitchFamily="65" charset="-120"/>
              </a:rPr>
              <a:t>續</a:t>
            </a: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>)</a:t>
            </a:r>
            <a:endParaRPr lang="zh-TW" altLang="en-US" kern="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44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83568" y="1484784"/>
            <a:ext cx="7992888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ts val="2400"/>
              </a:lnSpc>
              <a:spcBef>
                <a:spcPts val="1200"/>
              </a:spcBef>
              <a:spcAft>
                <a:spcPct val="30000"/>
              </a:spcAft>
              <a:buClr>
                <a:srgbClr val="FF3300"/>
              </a:buClr>
            </a:pP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5.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結報階段注意事項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續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lnSpc>
                <a:spcPts val="3000"/>
              </a:lnSpc>
              <a:spcAft>
                <a:spcPct val="300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檢附付款單據</a:t>
            </a:r>
            <a:r>
              <a:rPr lang="zh-TW" altLang="en-US" sz="2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移送單並核章至單位主管，</a:t>
            </a:r>
            <a:r>
              <a:rPr lang="zh-TW" altLang="en-US" sz="2200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受款人</a:t>
            </a: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須與發票抬頭一致；</a:t>
            </a:r>
            <a:r>
              <a:rPr lang="zh-TW" altLang="en-US" sz="2200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銀行帳戶</a:t>
            </a: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應填寫至分行，最好檢附廠商入帳</a:t>
            </a:r>
            <a:r>
              <a:rPr lang="zh-TW" altLang="en-US" sz="2200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存簿封面影本</a:t>
            </a: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，以避免入錯帳。</a:t>
            </a:r>
            <a:endParaRPr lang="en-US" altLang="zh-TW" sz="2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lvl="0" indent="-342900">
              <a:lnSpc>
                <a:spcPts val="3000"/>
              </a:lnSpc>
              <a:spcAft>
                <a:spcPct val="300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結報金額少於發票或收據金額時，請註明實付金額並由經辦人簽章</a:t>
            </a:r>
            <a:r>
              <a:rPr lang="zh-TW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en-US" altLang="zh-TW" sz="2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lvl="0" indent="-342900">
              <a:lnSpc>
                <a:spcPts val="3000"/>
              </a:lnSpc>
              <a:spcAft>
                <a:spcPct val="300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en-US" sz="22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檢附合約所列相關資料</a:t>
            </a:r>
            <a:r>
              <a:rPr lang="en-US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如：性能測試資料、原廠證明文件</a:t>
            </a:r>
            <a:r>
              <a:rPr lang="en-US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…</a:t>
            </a: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等</a:t>
            </a:r>
            <a:r>
              <a:rPr lang="en-US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lnSpc>
                <a:spcPts val="3000"/>
              </a:lnSpc>
              <a:spcAft>
                <a:spcPct val="300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採購申請金額</a:t>
            </a:r>
            <a:r>
              <a:rPr lang="en-US" altLang="zh-TW" sz="2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100</a:t>
            </a:r>
            <a:r>
              <a:rPr lang="zh-TW" altLang="zh-TW" sz="2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萬</a:t>
            </a:r>
            <a:r>
              <a:rPr lang="zh-TW" altLang="en-US" sz="2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元</a:t>
            </a:r>
            <a:r>
              <a:rPr lang="zh-TW" altLang="zh-TW" sz="2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以上</a:t>
            </a:r>
            <a:r>
              <a:rPr lang="en-US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決標</a:t>
            </a: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後</a:t>
            </a:r>
            <a:r>
              <a:rPr lang="zh-TW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金額低於</a:t>
            </a:r>
            <a:r>
              <a:rPr lang="en-US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100</a:t>
            </a:r>
            <a:r>
              <a:rPr lang="zh-TW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萬</a:t>
            </a: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元亦屬之</a:t>
            </a:r>
            <a:r>
              <a:rPr lang="en-US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，於最後一次驗收</a:t>
            </a: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結案</a:t>
            </a:r>
            <a:r>
              <a:rPr lang="zh-TW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時，</a:t>
            </a: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應</a:t>
            </a:r>
            <a:r>
              <a:rPr lang="zh-TW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填寫</a:t>
            </a:r>
            <a:r>
              <a:rPr lang="zh-TW" altLang="zh-TW" sz="2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驗收證明書</a:t>
            </a:r>
            <a:r>
              <a:rPr lang="en-US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全案</a:t>
            </a:r>
            <a:r>
              <a:rPr lang="en-US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  <p:sp>
        <p:nvSpPr>
          <p:cNvPr id="6" name="標題 2"/>
          <p:cNvSpPr txBox="1">
            <a:spLocks/>
          </p:cNvSpPr>
          <p:nvPr/>
        </p:nvSpPr>
        <p:spPr bwMode="auto">
          <a:xfrm>
            <a:off x="1239838" y="188913"/>
            <a:ext cx="7436618" cy="93662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50" tIns="45674" rIns="91350" bIns="45674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5pPr>
            <a:lvl6pPr marL="456743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6pPr>
            <a:lvl7pPr marL="913487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7pPr>
            <a:lvl8pPr marL="1370230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8pPr>
            <a:lvl9pPr marL="1826971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9pPr>
          </a:lstStyle>
          <a:p>
            <a:r>
              <a:rPr lang="zh-TW" altLang="en-US" kern="0" dirty="0" smtClean="0">
                <a:solidFill>
                  <a:srgbClr val="000099"/>
                </a:solidFill>
                <a:ea typeface="標楷體" pitchFamily="65" charset="-120"/>
              </a:rPr>
              <a:t>三、</a:t>
            </a:r>
            <a:r>
              <a:rPr lang="zh-TW" altLang="en-US" kern="0" dirty="0">
                <a:solidFill>
                  <a:srgbClr val="000099"/>
                </a:solidFill>
                <a:ea typeface="標楷體" pitchFamily="65" charset="-120"/>
              </a:rPr>
              <a:t>採購案件經費動支</a:t>
            </a:r>
            <a:r>
              <a:rPr lang="zh-TW" altLang="en-US" kern="0" dirty="0" smtClean="0">
                <a:solidFill>
                  <a:srgbClr val="000099"/>
                </a:solidFill>
                <a:ea typeface="標楷體" pitchFamily="65" charset="-120"/>
              </a:rPr>
              <a:t>注意事項</a:t>
            </a: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>(</a:t>
            </a:r>
            <a:r>
              <a:rPr lang="zh-TW" altLang="en-US" kern="0" dirty="0" smtClean="0">
                <a:solidFill>
                  <a:srgbClr val="000099"/>
                </a:solidFill>
                <a:ea typeface="標楷體" pitchFamily="65" charset="-120"/>
              </a:rPr>
              <a:t>續</a:t>
            </a: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>)</a:t>
            </a:r>
            <a:endParaRPr lang="zh-TW" altLang="en-US" kern="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10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83568" y="1196752"/>
            <a:ext cx="7992888" cy="48659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ts val="2400"/>
              </a:lnSpc>
              <a:spcBef>
                <a:spcPts val="1200"/>
              </a:spcBef>
              <a:spcAft>
                <a:spcPct val="30000"/>
              </a:spcAft>
              <a:buClr>
                <a:srgbClr val="FF3300"/>
              </a:buClr>
            </a:pP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5.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結報階段注意事項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續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lvl="1" indent="-342900">
              <a:lnSpc>
                <a:spcPts val="2400"/>
              </a:lnSpc>
              <a:spcBef>
                <a:spcPts val="600"/>
              </a:spcBef>
              <a:spcAft>
                <a:spcPct val="300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en-US" sz="2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驗收紀錄</a:t>
            </a: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zh-TW" sz="2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驗收證明書</a:t>
            </a: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之</a:t>
            </a:r>
            <a:r>
              <a:rPr lang="zh-TW" altLang="en-US" sz="22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主驗人</a:t>
            </a: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應與</a:t>
            </a:r>
            <a:r>
              <a:rPr lang="zh-TW" altLang="en-US" sz="2200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驗收通知單</a:t>
            </a: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所指派之</a:t>
            </a:r>
            <a:r>
              <a:rPr lang="zh-TW" altLang="en-US" sz="22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主驗人</a:t>
            </a: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一致。</a:t>
            </a:r>
            <a:endParaRPr lang="en-US" altLang="zh-TW" sz="2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lvl="1" indent="-342900">
              <a:lnSpc>
                <a:spcPts val="2400"/>
              </a:lnSpc>
              <a:spcBef>
                <a:spcPts val="600"/>
              </a:spcBef>
              <a:spcAft>
                <a:spcPct val="300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zh-TW" sz="2200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黏貼憑證</a:t>
            </a:r>
            <a:r>
              <a:rPr lang="zh-TW" altLang="zh-TW" sz="2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經手人</a:t>
            </a: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及</a:t>
            </a:r>
            <a:r>
              <a:rPr lang="zh-TW" altLang="en-US" sz="2200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採購申請單</a:t>
            </a:r>
            <a:r>
              <a:rPr lang="zh-TW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之</a:t>
            </a:r>
            <a:r>
              <a:rPr lang="zh-TW" altLang="en-US" sz="2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請購人</a:t>
            </a:r>
            <a:r>
              <a:rPr lang="zh-TW" altLang="zh-TW" sz="22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不得</a:t>
            </a: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與</a:t>
            </a:r>
            <a:r>
              <a:rPr lang="zh-TW" altLang="zh-TW" sz="2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主驗人</a:t>
            </a:r>
            <a:r>
              <a:rPr lang="zh-TW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為</a:t>
            </a:r>
            <a:r>
              <a:rPr lang="zh-TW" altLang="zh-TW" sz="22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同一人</a:t>
            </a:r>
            <a:r>
              <a:rPr lang="zh-TW" altLang="en-US" sz="2200" dirty="0" smtClean="0">
                <a:latin typeface="新細明體"/>
                <a:ea typeface="新細明體"/>
              </a:rPr>
              <a:t>，</a:t>
            </a:r>
            <a:r>
              <a:rPr lang="zh-TW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且不得由</a:t>
            </a:r>
            <a:r>
              <a:rPr lang="zh-TW" altLang="zh-TW" sz="2200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專支人員</a:t>
            </a:r>
            <a:r>
              <a:rPr lang="zh-TW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蓋章。</a:t>
            </a:r>
            <a:endParaRPr lang="en-US" altLang="zh-TW" sz="2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lvl="1" indent="-342900">
              <a:lnSpc>
                <a:spcPts val="2400"/>
              </a:lnSpc>
              <a:spcBef>
                <a:spcPts val="600"/>
              </a:spcBef>
              <a:spcAft>
                <a:spcPct val="300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結</a:t>
            </a:r>
            <a:r>
              <a:rPr lang="zh-TW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報案件請先送</a:t>
            </a:r>
            <a:r>
              <a:rPr lang="zh-TW" altLang="zh-TW" sz="22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秘書室</a:t>
            </a:r>
            <a:r>
              <a:rPr lang="zh-TW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辦理</a:t>
            </a:r>
            <a:r>
              <a:rPr lang="zh-TW" altLang="zh-TW" sz="22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財產列管</a:t>
            </a:r>
            <a:r>
              <a:rPr lang="zh-TW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；軟體部分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再送</a:t>
            </a:r>
            <a:r>
              <a:rPr lang="zh-TW" altLang="zh-TW" sz="22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綜計組</a:t>
            </a:r>
            <a:r>
              <a:rPr lang="zh-TW" altLang="en-US" sz="22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列管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lvl="1" indent="-342900">
              <a:lnSpc>
                <a:spcPts val="2400"/>
              </a:lnSpc>
              <a:spcBef>
                <a:spcPts val="600"/>
              </a:spcBef>
              <a:spcAft>
                <a:spcPct val="300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講師鐘點費、出席費、私立學校收據、執行業務所得（律師、建築師收據</a:t>
            </a:r>
            <a:r>
              <a:rPr lang="en-US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…</a:t>
            </a:r>
            <a:r>
              <a:rPr lang="zh-TW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等），請先會</a:t>
            </a:r>
            <a:r>
              <a:rPr lang="zh-TW" altLang="zh-TW" sz="22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出納科</a:t>
            </a:r>
            <a:r>
              <a:rPr lang="zh-TW" altLang="zh-TW" sz="2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代扣所得稅</a:t>
            </a:r>
            <a:r>
              <a:rPr lang="zh-TW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pPr marL="342900" lvl="1" indent="-342900">
              <a:lnSpc>
                <a:spcPts val="2400"/>
              </a:lnSpc>
              <a:spcBef>
                <a:spcPts val="600"/>
              </a:spcBef>
              <a:spcAft>
                <a:spcPct val="300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zh-TW" sz="22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銀錢收據</a:t>
            </a:r>
            <a:r>
              <a:rPr lang="zh-TW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（領據且直接給付現金者）應貼千分之四之</a:t>
            </a:r>
            <a:r>
              <a:rPr lang="zh-TW" altLang="zh-TW" sz="22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印花稅</a:t>
            </a:r>
            <a:r>
              <a:rPr lang="zh-TW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lvl="1" indent="-342900">
              <a:lnSpc>
                <a:spcPts val="2400"/>
              </a:lnSpc>
              <a:spcBef>
                <a:spcPts val="600"/>
              </a:spcBef>
              <a:spcAft>
                <a:spcPct val="300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採購案件，請</a:t>
            </a:r>
            <a:r>
              <a:rPr lang="zh-TW" altLang="zh-TW" sz="22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勿</a:t>
            </a:r>
            <a:r>
              <a:rPr lang="zh-TW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因預算執行率之因素，而以保固或切結書方式替代未完成部分，先行辦理驗收結報</a:t>
            </a:r>
            <a:r>
              <a:rPr lang="zh-TW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標題 2"/>
          <p:cNvSpPr txBox="1">
            <a:spLocks/>
          </p:cNvSpPr>
          <p:nvPr/>
        </p:nvSpPr>
        <p:spPr bwMode="auto">
          <a:xfrm>
            <a:off x="1239838" y="188913"/>
            <a:ext cx="7436618" cy="93662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50" tIns="45674" rIns="91350" bIns="45674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5pPr>
            <a:lvl6pPr marL="456743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6pPr>
            <a:lvl7pPr marL="913487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7pPr>
            <a:lvl8pPr marL="1370230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8pPr>
            <a:lvl9pPr marL="1826971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9pPr>
          </a:lstStyle>
          <a:p>
            <a:r>
              <a:rPr lang="zh-TW" altLang="en-US" kern="0" dirty="0" smtClean="0">
                <a:solidFill>
                  <a:srgbClr val="000099"/>
                </a:solidFill>
                <a:ea typeface="標楷體" pitchFamily="65" charset="-120"/>
              </a:rPr>
              <a:t>三、</a:t>
            </a:r>
            <a:r>
              <a:rPr lang="zh-TW" altLang="en-US" kern="0" dirty="0">
                <a:solidFill>
                  <a:srgbClr val="000099"/>
                </a:solidFill>
                <a:ea typeface="標楷體" pitchFamily="65" charset="-120"/>
              </a:rPr>
              <a:t>採購案件經費動支</a:t>
            </a:r>
            <a:r>
              <a:rPr lang="zh-TW" altLang="en-US" kern="0" dirty="0" smtClean="0">
                <a:solidFill>
                  <a:srgbClr val="000099"/>
                </a:solidFill>
                <a:ea typeface="標楷體" pitchFamily="65" charset="-120"/>
              </a:rPr>
              <a:t>注意事項</a:t>
            </a: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>(</a:t>
            </a:r>
            <a:r>
              <a:rPr lang="zh-TW" altLang="en-US" kern="0" dirty="0" smtClean="0">
                <a:solidFill>
                  <a:srgbClr val="000099"/>
                </a:solidFill>
                <a:ea typeface="標楷體" pitchFamily="65" charset="-120"/>
              </a:rPr>
              <a:t>續</a:t>
            </a: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>)</a:t>
            </a:r>
            <a:endParaRPr lang="zh-TW" altLang="en-US" kern="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10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1619672" y="2057400"/>
            <a:ext cx="5832648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TW" altLang="zh-TW" sz="6000" b="1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細明體_HKSCS" pitchFamily="18" charset="-120"/>
                <a:ea typeface="細明體_HKSCS" pitchFamily="18" charset="-120"/>
              </a:rPr>
              <a:t>簡報完畢</a:t>
            </a:r>
          </a:p>
          <a:p>
            <a:r>
              <a:rPr lang="zh-TW" altLang="en-US" sz="60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細明體_HKSCS" pitchFamily="18" charset="-120"/>
                <a:ea typeface="細明體_HKSCS" pitchFamily="18" charset="-120"/>
              </a:rPr>
              <a:t>     </a:t>
            </a:r>
            <a:r>
              <a:rPr lang="zh-TW" altLang="zh-TW" sz="60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細明體_HKSCS" pitchFamily="18" charset="-120"/>
                <a:ea typeface="細明體_HKSCS" pitchFamily="18" charset="-120"/>
              </a:rPr>
              <a:t>敬請</a:t>
            </a:r>
            <a:r>
              <a:rPr lang="zh-TW" altLang="zh-TW" sz="6000" b="1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細明體_HKSCS" pitchFamily="18" charset="-120"/>
                <a:ea typeface="細明體_HKSCS" pitchFamily="18" charset="-120"/>
              </a:rPr>
              <a:t>指教</a:t>
            </a:r>
            <a:endParaRPr lang="zh-TW" altLang="zh-TW" sz="6000" i="1" dirty="0">
              <a:solidFill>
                <a:schemeClr val="accent6">
                  <a:lumMod val="60000"/>
                  <a:lumOff val="40000"/>
                </a:schemeClr>
              </a:solidFill>
              <a:latin typeface="細明體_HKSCS" pitchFamily="18" charset="-120"/>
              <a:ea typeface="細明體_HKSCS" pitchFamily="18" charset="-120"/>
            </a:endParaRPr>
          </a:p>
        </p:txBody>
      </p:sp>
      <p:graphicFrame>
        <p:nvGraphicFramePr>
          <p:cNvPr id="23558" name="Object 6"/>
          <p:cNvGraphicFramePr>
            <a:graphicFrameLocks noChangeAspect="1"/>
          </p:cNvGraphicFramePr>
          <p:nvPr/>
        </p:nvGraphicFramePr>
        <p:xfrm>
          <a:off x="1035050" y="4686300"/>
          <a:ext cx="1878013" cy="188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65" name="PhotoImpact" r:id="rId4" imgW="2958730" imgH="2971429" progId="">
                  <p:embed/>
                </p:oleObj>
              </mc:Choice>
              <mc:Fallback>
                <p:oleObj name="PhotoImpact" r:id="rId4" imgW="2958730" imgH="2971429" progId="">
                  <p:embed/>
                  <p:pic>
                    <p:nvPicPr>
                      <p:cNvPr id="0" name="Picture 2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5050" y="4686300"/>
                        <a:ext cx="1878013" cy="1885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圖片 3" descr="「核能研究所」的圖片搜尋結果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" y="0"/>
            <a:ext cx="1022005" cy="1052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67" name="Group 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8957632"/>
              </p:ext>
            </p:extLst>
          </p:nvPr>
        </p:nvGraphicFramePr>
        <p:xfrm>
          <a:off x="533400" y="1447800"/>
          <a:ext cx="8001000" cy="4602164"/>
        </p:xfrm>
        <a:graphic>
          <a:graphicData uri="http://schemas.openxmlformats.org/drawingml/2006/table">
            <a:tbl>
              <a:tblPr/>
              <a:tblGrid>
                <a:gridCol w="4572000"/>
                <a:gridCol w="2362200"/>
                <a:gridCol w="1066800"/>
              </a:tblGrid>
              <a:tr h="6000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工 作 項 目</a:t>
                      </a:r>
                      <a:endParaRPr kumimoji="1" lang="en-US" altLang="zh-TW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成   員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電話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9925">
                <a:tc rowSpan="6">
                  <a:txBody>
                    <a:bodyPr/>
                    <a:lstStyle>
                      <a:lvl1pPr marL="282575" indent="-282575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1pPr>
                      <a:lvl2pPr marL="473075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9pPr>
                    </a:lstStyle>
                    <a:p>
                      <a:pPr marL="282575" marR="0" lvl="0" indent="-282575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   </a:t>
                      </a:r>
                      <a:r>
                        <a:rPr kumimoji="1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二    科</a:t>
                      </a:r>
                      <a:endParaRPr kumimoji="1" lang="en-US" altLang="zh-TW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charset="0"/>
                        <a:ea typeface="標楷體" pitchFamily="65" charset="-120"/>
                      </a:endParaRPr>
                    </a:p>
                    <a:p>
                      <a:pPr marL="282575" marR="0" lvl="0" indent="-282575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1" lang="zh-TW" alt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單位預算</a:t>
                      </a:r>
                      <a:r>
                        <a:rPr kumimoji="1" lang="zh-TW" altLang="en-US" sz="2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經費動支核簽</a:t>
                      </a:r>
                      <a:r>
                        <a:rPr kumimoji="1" lang="zh-TW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。</a:t>
                      </a:r>
                      <a:r>
                        <a:rPr kumimoji="1" lang="zh-TW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 </a:t>
                      </a:r>
                    </a:p>
                    <a:p>
                      <a:pPr marL="282575" marR="0" lvl="0" indent="-282575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1" lang="zh-TW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單位預算購案</a:t>
                      </a:r>
                      <a:r>
                        <a:rPr kumimoji="1" lang="zh-TW" alt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監標、監驗</a:t>
                      </a:r>
                      <a:r>
                        <a:rPr kumimoji="1" lang="zh-TW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。</a:t>
                      </a:r>
                      <a:r>
                        <a:rPr kumimoji="1" lang="zh-TW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 </a:t>
                      </a:r>
                    </a:p>
                    <a:p>
                      <a:pPr marL="282575" marR="0" lvl="0" indent="-282575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1" lang="zh-TW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單位預算</a:t>
                      </a:r>
                      <a:r>
                        <a:rPr kumimoji="1" lang="zh-TW" altLang="en-US" sz="2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經費結報審核</a:t>
                      </a:r>
                      <a:r>
                        <a:rPr kumimoji="1" lang="zh-TW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。</a:t>
                      </a:r>
                      <a:endParaRPr kumimoji="1" lang="zh-TW" alt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282575" marR="0" lvl="0" indent="-282575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1" lang="zh-TW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辦理經費流用及保留案件之申請編報。</a:t>
                      </a:r>
                      <a:endParaRPr kumimoji="1" lang="zh-TW" alt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282575" marR="0" lvl="0" indent="-282575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1" lang="zh-TW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現金及財物盤點之查核。</a:t>
                      </a:r>
                      <a:r>
                        <a:rPr kumimoji="1" lang="zh-TW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 </a:t>
                      </a:r>
                    </a:p>
                    <a:p>
                      <a:pPr marL="282575" marR="0" lvl="0" indent="-282575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1" lang="zh-TW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其他有關事項。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科 長 陳秋微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9pPr>
                    </a:lstStyle>
                    <a:p>
                      <a:pPr marL="889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2405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341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秘 書 廖秀慧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9pPr>
                    </a:lstStyle>
                    <a:p>
                      <a:pPr marL="889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2409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50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科 員 慕登雲</a:t>
                      </a:r>
                      <a:endParaRPr kumimoji="1" lang="en-US" altLang="zh-TW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9pPr>
                    </a:lstStyle>
                    <a:p>
                      <a:pPr marL="889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2404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198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科 員 </a:t>
                      </a:r>
                      <a:r>
                        <a:rPr kumimoji="1" lang="zh-TW" altLang="en-US" sz="2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邱惠雯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9pPr>
                    </a:lstStyle>
                    <a:p>
                      <a:pPr marL="889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2419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087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科 員 黃瓊鋗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9pPr>
                    </a:lstStyle>
                    <a:p>
                      <a:pPr marL="889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2415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088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科 員 邱美惠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9pPr>
                    </a:lstStyle>
                    <a:p>
                      <a:pPr marL="889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2403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標題 2"/>
          <p:cNvSpPr>
            <a:spLocks noGrp="1"/>
          </p:cNvSpPr>
          <p:nvPr>
            <p:ph type="title"/>
          </p:nvPr>
        </p:nvSpPr>
        <p:spPr>
          <a:xfrm>
            <a:off x="1239838" y="188913"/>
            <a:ext cx="7077075" cy="936625"/>
          </a:xfrm>
        </p:spPr>
        <p:txBody>
          <a:bodyPr/>
          <a:lstStyle/>
          <a:p>
            <a:r>
              <a:rPr lang="zh-TW" altLang="en-US" dirty="0">
                <a:solidFill>
                  <a:srgbClr val="000099"/>
                </a:solidFill>
                <a:ea typeface="標楷體" pitchFamily="65" charset="-120"/>
              </a:rPr>
              <a:t>一、主 計 室 業 務 職 </a:t>
            </a:r>
            <a:r>
              <a:rPr lang="zh-TW" altLang="en-US" dirty="0" smtClean="0">
                <a:solidFill>
                  <a:srgbClr val="000099"/>
                </a:solidFill>
                <a:ea typeface="標楷體" pitchFamily="65" charset="-120"/>
              </a:rPr>
              <a:t>掌</a:t>
            </a:r>
            <a:r>
              <a:rPr lang="en-US" altLang="zh-TW" dirty="0" smtClean="0">
                <a:solidFill>
                  <a:srgbClr val="000099"/>
                </a:solidFill>
                <a:ea typeface="標楷體" pitchFamily="65" charset="-120"/>
              </a:rPr>
              <a:t>(</a:t>
            </a:r>
            <a:r>
              <a:rPr lang="zh-TW" altLang="en-US" dirty="0" smtClean="0">
                <a:solidFill>
                  <a:srgbClr val="000099"/>
                </a:solidFill>
                <a:ea typeface="標楷體" pitchFamily="65" charset="-120"/>
              </a:rPr>
              <a:t>續</a:t>
            </a:r>
            <a:r>
              <a:rPr lang="en-US" altLang="zh-TW" dirty="0" smtClean="0">
                <a:solidFill>
                  <a:srgbClr val="000099"/>
                </a:solidFill>
                <a:ea typeface="標楷體" pitchFamily="65" charset="-120"/>
              </a:rPr>
              <a:t>)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78" name="Group 1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9422048"/>
              </p:ext>
            </p:extLst>
          </p:nvPr>
        </p:nvGraphicFramePr>
        <p:xfrm>
          <a:off x="533400" y="1062576"/>
          <a:ext cx="8153400" cy="4742688"/>
        </p:xfrm>
        <a:graphic>
          <a:graphicData uri="http://schemas.openxmlformats.org/drawingml/2006/table">
            <a:tbl>
              <a:tblPr/>
              <a:tblGrid>
                <a:gridCol w="4470648"/>
                <a:gridCol w="2592288"/>
                <a:gridCol w="1090464"/>
              </a:tblGrid>
              <a:tr h="5000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工 作 項 目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成  員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電話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6136">
                <a:tc rowSpan="7">
                  <a:txBody>
                    <a:bodyPr/>
                    <a:lstStyle>
                      <a:lvl1pPr marL="282575" indent="-282575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1pPr>
                      <a:lvl2pPr marL="473075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9pPr>
                    </a:lstStyle>
                    <a:p>
                      <a:pPr marL="282575" marR="0" lvl="0" indent="-282575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   </a:t>
                      </a:r>
                      <a:r>
                        <a:rPr kumimoji="1" lang="zh-TW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三    科</a:t>
                      </a:r>
                      <a:endParaRPr kumimoji="1" lang="en-US" altLang="zh-TW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charset="0"/>
                        <a:ea typeface="標楷體" pitchFamily="65" charset="-120"/>
                      </a:endParaRPr>
                    </a:p>
                    <a:p>
                      <a:pPr marL="282575" marR="0" lvl="0" indent="-282575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1" lang="zh-TW" alt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代收款</a:t>
                      </a:r>
                      <a:r>
                        <a:rPr kumimoji="1" lang="zh-TW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計畫</a:t>
                      </a:r>
                      <a:r>
                        <a:rPr kumimoji="1" lang="zh-TW" altLang="en-US" sz="2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收入</a:t>
                      </a:r>
                      <a:r>
                        <a:rPr kumimoji="1" lang="zh-TW" alt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及</a:t>
                      </a:r>
                      <a:r>
                        <a:rPr kumimoji="1" lang="zh-TW" altLang="en-US" sz="2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經費動支審核</a:t>
                      </a:r>
                      <a:r>
                        <a:rPr kumimoji="1" lang="zh-TW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。</a:t>
                      </a:r>
                    </a:p>
                    <a:p>
                      <a:pPr marL="282575" marR="0" lvl="0" indent="-282575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1" lang="zh-TW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代收款購案</a:t>
                      </a:r>
                      <a:r>
                        <a:rPr kumimoji="1" lang="zh-TW" altLang="en-US" sz="2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監標、監驗</a:t>
                      </a:r>
                      <a:r>
                        <a:rPr kumimoji="1" lang="zh-TW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。</a:t>
                      </a:r>
                      <a:r>
                        <a:rPr kumimoji="1" lang="zh-TW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 </a:t>
                      </a:r>
                    </a:p>
                    <a:p>
                      <a:pPr marL="282575" marR="0" lvl="0" indent="-282575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1" lang="zh-TW" alt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代收款</a:t>
                      </a:r>
                      <a:r>
                        <a:rPr kumimoji="1" lang="zh-TW" altLang="en-US" sz="2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經費結報審核</a:t>
                      </a:r>
                      <a:r>
                        <a:rPr kumimoji="1" lang="zh-TW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。</a:t>
                      </a:r>
                    </a:p>
                    <a:p>
                      <a:pPr marL="282575" marR="0" lvl="0" indent="-282575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1" lang="zh-TW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代收款及保管款帳務處理、憑証整理及報表編製。</a:t>
                      </a:r>
                    </a:p>
                    <a:p>
                      <a:pPr marL="282575" marR="0" lvl="0" indent="-282575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1" lang="zh-TW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本室主計人事之相關事宜。</a:t>
                      </a:r>
                      <a:r>
                        <a:rPr kumimoji="1" lang="zh-TW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 </a:t>
                      </a:r>
                    </a:p>
                    <a:p>
                      <a:pPr marL="282575" marR="0" lvl="0" indent="-282575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1" lang="zh-TW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其他有關事項。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科  長 蕭宇君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2413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807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專  員 馬美玉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2421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06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科  員 于菊蘭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2423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807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科  員 王麗妤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2426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06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辦事員 江芷瑋</a:t>
                      </a:r>
                      <a:endParaRPr kumimoji="1" lang="en-US" altLang="zh-TW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2420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06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1pPr>
                      <a:lvl2pPr marL="114300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2pPr>
                      <a:lvl3pPr marL="13335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3pPr>
                      <a:lvl4pPr marL="15240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技術員 羅玉珍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2425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995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1pPr>
                      <a:lvl2pPr marL="114300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2pPr>
                      <a:lvl3pPr marL="13335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3pPr>
                      <a:lvl4pPr marL="15240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專支行政助理</a:t>
                      </a:r>
                      <a:r>
                        <a:rPr kumimoji="1" lang="zh-TW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彭瑞鳳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2402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" name="圖片 3" descr="「核能研究所」的圖片搜尋結果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" y="0"/>
            <a:ext cx="1022005" cy="105273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標題 2"/>
          <p:cNvSpPr>
            <a:spLocks noGrp="1"/>
          </p:cNvSpPr>
          <p:nvPr>
            <p:ph type="title"/>
          </p:nvPr>
        </p:nvSpPr>
        <p:spPr>
          <a:xfrm>
            <a:off x="1239838" y="188913"/>
            <a:ext cx="7077075" cy="936625"/>
          </a:xfrm>
        </p:spPr>
        <p:txBody>
          <a:bodyPr/>
          <a:lstStyle/>
          <a:p>
            <a:r>
              <a:rPr lang="zh-TW" altLang="en-US" dirty="0">
                <a:solidFill>
                  <a:srgbClr val="000099"/>
                </a:solidFill>
                <a:ea typeface="標楷體" pitchFamily="65" charset="-120"/>
              </a:rPr>
              <a:t>一、主 計 室 業 務 職 </a:t>
            </a:r>
            <a:r>
              <a:rPr lang="zh-TW" altLang="en-US" dirty="0" smtClean="0">
                <a:solidFill>
                  <a:srgbClr val="000099"/>
                </a:solidFill>
                <a:ea typeface="標楷體" pitchFamily="65" charset="-120"/>
              </a:rPr>
              <a:t>掌</a:t>
            </a:r>
            <a:r>
              <a:rPr lang="en-US" altLang="zh-TW" dirty="0" smtClean="0">
                <a:solidFill>
                  <a:srgbClr val="000099"/>
                </a:solidFill>
                <a:ea typeface="標楷體" pitchFamily="65" charset="-120"/>
              </a:rPr>
              <a:t>(</a:t>
            </a:r>
            <a:r>
              <a:rPr lang="zh-TW" altLang="en-US" dirty="0" smtClean="0">
                <a:solidFill>
                  <a:srgbClr val="000099"/>
                </a:solidFill>
                <a:ea typeface="標楷體" pitchFamily="65" charset="-120"/>
              </a:rPr>
              <a:t>續</a:t>
            </a:r>
            <a:r>
              <a:rPr lang="en-US" altLang="zh-TW" dirty="0" smtClean="0">
                <a:solidFill>
                  <a:srgbClr val="000099"/>
                </a:solidFill>
                <a:ea typeface="標楷體" pitchFamily="65" charset="-120"/>
              </a:rPr>
              <a:t>)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1556792"/>
            <a:ext cx="7469832" cy="3672408"/>
          </a:xfrm>
        </p:spPr>
        <p:txBody>
          <a:bodyPr/>
          <a:lstStyle/>
          <a:p>
            <a:pPr marL="0" lvl="1" indent="0" eaLnBrk="1" hangingPunct="1">
              <a:spcAft>
                <a:spcPct val="10000"/>
              </a:spcAft>
              <a:buClr>
                <a:srgbClr val="FF3300"/>
              </a:buClr>
              <a:buNone/>
            </a:pP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  <a:cs typeface="+mn-cs"/>
              </a:rPr>
              <a:t>主計室</a:t>
            </a:r>
            <a:r>
              <a:rPr lang="zh-TW" altLang="en-US" sz="2800" b="1" dirty="0">
                <a:latin typeface="標楷體" pitchFamily="65" charset="-120"/>
                <a:ea typeface="標楷體" pitchFamily="65" charset="-120"/>
                <a:cs typeface="+mn-cs"/>
              </a:rPr>
              <a:t>業務宣導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  <a:cs typeface="+mn-cs"/>
              </a:rPr>
              <a:t>及單一窗口 </a:t>
            </a:r>
            <a:endParaRPr lang="en-US" altLang="zh-TW" sz="2800" b="1" dirty="0" smtClean="0">
              <a:latin typeface="標楷體" pitchFamily="65" charset="-120"/>
              <a:ea typeface="標楷體" pitchFamily="65" charset="-120"/>
              <a:cs typeface="+mn-cs"/>
            </a:endParaRPr>
          </a:p>
          <a:p>
            <a:pPr marL="342900" lvl="1" indent="15875" eaLnBrk="1" hangingPunct="1">
              <a:lnSpc>
                <a:spcPct val="150000"/>
              </a:lnSpc>
              <a:spcAft>
                <a:spcPct val="10000"/>
              </a:spcAft>
              <a:buClr>
                <a:srgbClr val="FF3300"/>
              </a:buClr>
              <a:buFont typeface="Wingdings" pitchFamily="2" charset="2"/>
              <a:buChar char="v"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  <a:cs typeface="+mn-cs"/>
              </a:rPr>
              <a:t>主計室</a:t>
            </a:r>
            <a:r>
              <a:rPr lang="zh-TW" altLang="en-US" dirty="0">
                <a:latin typeface="標楷體" pitchFamily="65" charset="-120"/>
                <a:ea typeface="標楷體" pitchFamily="65" charset="-120"/>
                <a:cs typeface="+mn-cs"/>
              </a:rPr>
              <a:t>網站：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  <a:cs typeface="+mn-cs"/>
              </a:rPr>
              <a:t>業務職掌</a:t>
            </a:r>
            <a:r>
              <a:rPr lang="zh-TW" altLang="en-US" dirty="0">
                <a:latin typeface="標楷體" pitchFamily="65" charset="-120"/>
                <a:ea typeface="標楷體" pitchFamily="65" charset="-120"/>
                <a:cs typeface="+mn-cs"/>
              </a:rPr>
              <a:t>、法令規章、實務案例等</a:t>
            </a:r>
            <a:endParaRPr lang="en-US" altLang="zh-TW" dirty="0">
              <a:latin typeface="標楷體" pitchFamily="65" charset="-120"/>
              <a:ea typeface="標楷體" pitchFamily="65" charset="-120"/>
              <a:cs typeface="+mn-cs"/>
            </a:endParaRPr>
          </a:p>
          <a:p>
            <a:pPr marL="342900" lvl="1" indent="15875" eaLnBrk="1" hangingPunct="1">
              <a:lnSpc>
                <a:spcPct val="150000"/>
              </a:lnSpc>
              <a:spcAft>
                <a:spcPct val="10000"/>
              </a:spcAft>
              <a:buClr>
                <a:srgbClr val="FF3300"/>
              </a:buClr>
              <a:buFont typeface="Wingdings" pitchFamily="2" charset="2"/>
              <a:buChar char="v"/>
            </a:pPr>
            <a:r>
              <a:rPr lang="zh-TW" altLang="en-US" dirty="0">
                <a:latin typeface="標楷體" pitchFamily="65" charset="-120"/>
                <a:ea typeface="標楷體" pitchFamily="65" charset="-120"/>
                <a:cs typeface="+mn-cs"/>
              </a:rPr>
              <a:t>專人服務電話：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  <a:cs typeface="+mn-cs"/>
              </a:rPr>
              <a:t>2409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  <a:cs typeface="+mn-cs"/>
              </a:rPr>
              <a:t> 廖秀慧</a:t>
            </a:r>
            <a:endParaRPr lang="en-US" altLang="zh-TW" b="1" dirty="0" smtClean="0">
              <a:latin typeface="標楷體" pitchFamily="65" charset="-120"/>
              <a:ea typeface="標楷體" pitchFamily="65" charset="-120"/>
              <a:cs typeface="+mn-cs"/>
            </a:endParaRPr>
          </a:p>
          <a:p>
            <a:pPr marL="342900" lvl="1" indent="15875" eaLnBrk="1" hangingPunct="1">
              <a:lnSpc>
                <a:spcPct val="150000"/>
              </a:lnSpc>
              <a:spcAft>
                <a:spcPct val="10000"/>
              </a:spcAft>
              <a:buClr>
                <a:srgbClr val="FF3300"/>
              </a:buClr>
              <a:buFont typeface="Wingdings" pitchFamily="2" charset="2"/>
              <a:buChar char="v"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  <a:cs typeface="+mn-cs"/>
              </a:rPr>
              <a:t>單一</a:t>
            </a:r>
            <a:r>
              <a:rPr lang="zh-TW" altLang="en-US" dirty="0">
                <a:latin typeface="標楷體" pitchFamily="65" charset="-120"/>
                <a:ea typeface="標楷體" pitchFamily="65" charset="-120"/>
                <a:cs typeface="+mn-cs"/>
              </a:rPr>
              <a:t>窗口信箱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  <a:cs typeface="+mn-cs"/>
              </a:rPr>
              <a:t>：</a:t>
            </a:r>
            <a:r>
              <a:rPr lang="en-US" altLang="zh-TW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  <a:cs typeface="+mn-cs"/>
              </a:rPr>
              <a:t>ac0164@iner.gov.tw</a:t>
            </a:r>
            <a:endParaRPr lang="en-US" altLang="zh-TW" b="1" dirty="0">
              <a:solidFill>
                <a:srgbClr val="0070C0"/>
              </a:solidFill>
              <a:latin typeface="標楷體" pitchFamily="65" charset="-120"/>
              <a:ea typeface="標楷體" pitchFamily="65" charset="-120"/>
              <a:cs typeface="+mn-cs"/>
            </a:endParaRPr>
          </a:p>
        </p:txBody>
      </p:sp>
      <p:sp>
        <p:nvSpPr>
          <p:cNvPr id="6" name="標題 2"/>
          <p:cNvSpPr>
            <a:spLocks noGrp="1"/>
          </p:cNvSpPr>
          <p:nvPr>
            <p:ph type="title"/>
          </p:nvPr>
        </p:nvSpPr>
        <p:spPr>
          <a:xfrm>
            <a:off x="1239838" y="188913"/>
            <a:ext cx="7077075" cy="936625"/>
          </a:xfrm>
        </p:spPr>
        <p:txBody>
          <a:bodyPr/>
          <a:lstStyle/>
          <a:p>
            <a:r>
              <a:rPr lang="zh-TW" altLang="en-US" dirty="0">
                <a:solidFill>
                  <a:srgbClr val="000099"/>
                </a:solidFill>
                <a:ea typeface="標楷體" pitchFamily="65" charset="-120"/>
              </a:rPr>
              <a:t>一、主 計 室 業 務 職 </a:t>
            </a:r>
            <a:r>
              <a:rPr lang="zh-TW" altLang="en-US" dirty="0" smtClean="0">
                <a:solidFill>
                  <a:srgbClr val="000099"/>
                </a:solidFill>
                <a:ea typeface="標楷體" pitchFamily="65" charset="-120"/>
              </a:rPr>
              <a:t>掌</a:t>
            </a:r>
            <a:r>
              <a:rPr lang="en-US" altLang="zh-TW" dirty="0" smtClean="0">
                <a:solidFill>
                  <a:srgbClr val="000099"/>
                </a:solidFill>
                <a:ea typeface="標楷體" pitchFamily="65" charset="-120"/>
              </a:rPr>
              <a:t>(</a:t>
            </a:r>
            <a:r>
              <a:rPr lang="zh-TW" altLang="en-US" dirty="0" smtClean="0">
                <a:solidFill>
                  <a:srgbClr val="000099"/>
                </a:solidFill>
                <a:ea typeface="標楷體" pitchFamily="65" charset="-120"/>
              </a:rPr>
              <a:t>續</a:t>
            </a:r>
            <a:r>
              <a:rPr lang="en-US" altLang="zh-TW" dirty="0" smtClean="0">
                <a:solidFill>
                  <a:srgbClr val="000099"/>
                </a:solidFill>
                <a:ea typeface="標楷體" pitchFamily="65" charset="-120"/>
              </a:rPr>
              <a:t>)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3568" y="1412776"/>
            <a:ext cx="8064896" cy="3610744"/>
          </a:xfrm>
        </p:spPr>
        <p:txBody>
          <a:bodyPr/>
          <a:lstStyle/>
          <a:p>
            <a:pPr marL="0" lvl="0" indent="0">
              <a:spcAft>
                <a:spcPts val="1200"/>
              </a:spcAft>
              <a:buNone/>
            </a:pPr>
            <a:endParaRPr lang="en-US" altLang="zh-TW" b="1" dirty="0" smtClean="0">
              <a:solidFill>
                <a:srgbClr val="000000"/>
              </a:solidFill>
              <a:ea typeface="標楷體" pitchFamily="65" charset="-120"/>
            </a:endParaRPr>
          </a:p>
          <a:p>
            <a:pPr marL="0" lvl="0" indent="0">
              <a:spcAft>
                <a:spcPts val="1200"/>
              </a:spcAft>
              <a:buNone/>
            </a:pPr>
            <a:r>
              <a:rPr lang="en-US" altLang="zh-TW" b="1" dirty="0" smtClean="0">
                <a:solidFill>
                  <a:srgbClr val="000000"/>
                </a:solidFill>
                <a:ea typeface="標楷體" pitchFamily="65" charset="-120"/>
              </a:rPr>
              <a:t>1.</a:t>
            </a:r>
            <a:r>
              <a:rPr lang="zh-TW" altLang="en-US" b="1" dirty="0" smtClean="0">
                <a:solidFill>
                  <a:srgbClr val="000000"/>
                </a:solidFill>
                <a:ea typeface="標楷體" pitchFamily="65" charset="-120"/>
              </a:rPr>
              <a:t>法規</a:t>
            </a:r>
            <a:r>
              <a:rPr lang="zh-TW" altLang="en-US" b="1" dirty="0">
                <a:solidFill>
                  <a:srgbClr val="000000"/>
                </a:solidFill>
                <a:ea typeface="標楷體" pitchFamily="65" charset="-120"/>
              </a:rPr>
              <a:t>依據</a:t>
            </a:r>
            <a:r>
              <a:rPr lang="en-US" altLang="zh-TW" b="1" dirty="0" smtClean="0">
                <a:solidFill>
                  <a:srgbClr val="000000"/>
                </a:solidFill>
                <a:ea typeface="標楷體" pitchFamily="65" charset="-120"/>
              </a:rPr>
              <a:t>:</a:t>
            </a:r>
          </a:p>
          <a:p>
            <a:pPr lvl="1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zh-TW" altLang="en-US" sz="3200" b="1" dirty="0" smtClean="0">
                <a:solidFill>
                  <a:srgbClr val="000000"/>
                </a:solidFill>
                <a:ea typeface="標楷體" pitchFamily="65" charset="-120"/>
              </a:rPr>
              <a:t>行政院國內</a:t>
            </a:r>
            <a:r>
              <a:rPr lang="zh-TW" altLang="en-US" sz="3200" b="1" dirty="0">
                <a:solidFill>
                  <a:srgbClr val="000000"/>
                </a:solidFill>
                <a:ea typeface="標楷體" pitchFamily="65" charset="-120"/>
              </a:rPr>
              <a:t>出差旅費報支</a:t>
            </a:r>
            <a:r>
              <a:rPr lang="zh-TW" altLang="en-US" sz="3200" b="1" dirty="0" smtClean="0">
                <a:solidFill>
                  <a:srgbClr val="000000"/>
                </a:solidFill>
                <a:ea typeface="標楷體" pitchFamily="65" charset="-120"/>
              </a:rPr>
              <a:t>要點</a:t>
            </a:r>
            <a:endParaRPr lang="en-US" altLang="zh-TW" sz="3200" b="1" dirty="0" smtClean="0">
              <a:solidFill>
                <a:srgbClr val="000000"/>
              </a:solidFill>
              <a:ea typeface="標楷體" pitchFamily="65" charset="-120"/>
            </a:endParaRPr>
          </a:p>
          <a:p>
            <a:pPr lvl="1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zh-TW" altLang="en-US" sz="32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核能研究所員工</a:t>
            </a:r>
            <a:r>
              <a:rPr lang="zh-TW" altLang="en-US" sz="32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國內出差應行</a:t>
            </a:r>
            <a:r>
              <a:rPr lang="zh-TW" altLang="en-US" sz="32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注意事項</a:t>
            </a:r>
            <a:endParaRPr lang="zh-TW" altLang="en-US" dirty="0"/>
          </a:p>
        </p:txBody>
      </p:sp>
      <p:sp>
        <p:nvSpPr>
          <p:cNvPr id="7" name="標題 2"/>
          <p:cNvSpPr txBox="1">
            <a:spLocks/>
          </p:cNvSpPr>
          <p:nvPr/>
        </p:nvSpPr>
        <p:spPr bwMode="auto">
          <a:xfrm>
            <a:off x="1239838" y="188913"/>
            <a:ext cx="7077075" cy="93662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50" tIns="45674" rIns="91350" bIns="45674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663300"/>
                </a:solidFill>
                <a:latin typeface="Arial" charset="0"/>
                <a:ea typeface="標楷體" pitchFamily="65" charset="-120"/>
              </a:defRPr>
            </a:lvl5pPr>
            <a:lvl6pPr marL="456743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6pPr>
            <a:lvl7pPr marL="913487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7pPr>
            <a:lvl8pPr marL="1370230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8pPr>
            <a:lvl9pPr marL="1826971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9pPr>
          </a:lstStyle>
          <a:p>
            <a:r>
              <a:rPr lang="zh-TW" altLang="en-US" kern="0" dirty="0" smtClean="0">
                <a:solidFill>
                  <a:srgbClr val="000099"/>
                </a:solidFill>
                <a:ea typeface="標楷體" pitchFamily="65" charset="-120"/>
              </a:rPr>
              <a:t>二、差旅費法規及注意事項</a:t>
            </a: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/>
            </a:r>
            <a:b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</a:br>
            <a:r>
              <a:rPr lang="en-US" altLang="zh-TW" kern="0" dirty="0" smtClean="0">
                <a:solidFill>
                  <a:srgbClr val="000099"/>
                </a:solidFill>
                <a:ea typeface="標楷體" pitchFamily="65" charset="-120"/>
              </a:rPr>
              <a:t>-</a:t>
            </a:r>
            <a:r>
              <a:rPr lang="zh-TW" altLang="en-US" kern="0" dirty="0" smtClean="0">
                <a:solidFill>
                  <a:srgbClr val="000099"/>
                </a:solidFill>
                <a:ea typeface="標楷體" pitchFamily="65" charset="-120"/>
              </a:rPr>
              <a:t>國內差旅費</a:t>
            </a:r>
            <a:endParaRPr lang="zh-TW" altLang="en-US" kern="0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1196752"/>
            <a:ext cx="7992888" cy="648072"/>
          </a:xfrm>
        </p:spPr>
        <p:txBody>
          <a:bodyPr/>
          <a:lstStyle/>
          <a:p>
            <a:pPr marL="0" indent="0">
              <a:buNone/>
            </a:pPr>
            <a:r>
              <a:rPr lang="en-US" altLang="zh-TW" sz="3200" b="1" dirty="0" smtClean="0">
                <a:solidFill>
                  <a:schemeClr val="accent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3200" b="1" dirty="0" smtClean="0">
                <a:solidFill>
                  <a:schemeClr val="accent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公出公差之差異</a:t>
            </a:r>
            <a:r>
              <a:rPr lang="en-US" altLang="zh-TW" sz="3200" dirty="0" smtClean="0">
                <a:solidFill>
                  <a:schemeClr val="accent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:</a:t>
            </a:r>
          </a:p>
          <a:p>
            <a:pPr marL="0" indent="0">
              <a:buNone/>
            </a:pPr>
            <a:endParaRPr lang="en-US" altLang="zh-TW" dirty="0" smtClean="0"/>
          </a:p>
          <a:p>
            <a:pPr>
              <a:buNone/>
            </a:pPr>
            <a:endParaRPr lang="zh-TW" altLang="en-US" dirty="0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6122734"/>
              </p:ext>
            </p:extLst>
          </p:nvPr>
        </p:nvGraphicFramePr>
        <p:xfrm>
          <a:off x="611560" y="1855240"/>
          <a:ext cx="8136904" cy="41013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7117"/>
                <a:gridCol w="3499427"/>
                <a:gridCol w="3240360"/>
              </a:tblGrid>
              <a:tr h="565648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4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公出</a:t>
                      </a:r>
                      <a:endParaRPr lang="en-US" altLang="zh-TW" sz="2400" b="1" dirty="0" smtClean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solidFill>
                            <a:schemeClr val="tx1"/>
                          </a:solidFill>
                        </a:rPr>
                        <a:t>公差</a:t>
                      </a:r>
                      <a:endParaRPr lang="zh-TW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200" b="1" dirty="0" smtClean="0"/>
                        <a:t>地     點</a:t>
                      </a:r>
                      <a:endParaRPr lang="zh-TW" altLang="en-US" sz="2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200" dirty="0" smtClean="0">
                          <a:solidFill>
                            <a:schemeClr val="tx1"/>
                          </a:solidFill>
                        </a:rPr>
                        <a:t>依本所國內出差應行注意事項，</a:t>
                      </a:r>
                      <a:r>
                        <a:rPr lang="zh-TW" altLang="en-US" sz="2200" b="1" dirty="0" smtClean="0">
                          <a:solidFill>
                            <a:srgbClr val="0033CC"/>
                          </a:solidFill>
                        </a:rPr>
                        <a:t>台北市及新北市淡水區、汐止區以南，新竹市及新竹縣竹東鎮、寶山鄉以北</a:t>
                      </a:r>
                      <a:r>
                        <a:rPr lang="zh-TW" altLang="en-US" sz="2200" dirty="0" smtClean="0">
                          <a:solidFill>
                            <a:schemeClr val="tx1"/>
                          </a:solidFill>
                        </a:rPr>
                        <a:t>。為公出地區。</a:t>
                      </a:r>
                    </a:p>
                    <a:p>
                      <a:endParaRPr lang="zh-TW" alt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200" dirty="0" smtClean="0">
                          <a:solidFill>
                            <a:schemeClr val="tx1"/>
                          </a:solidFill>
                        </a:rPr>
                        <a:t>依本所國內出差應行注意事項，</a:t>
                      </a:r>
                      <a:r>
                        <a:rPr lang="zh-TW" altLang="en-US" sz="2200" b="1" dirty="0" smtClean="0">
                          <a:solidFill>
                            <a:srgbClr val="0033CC"/>
                          </a:solidFill>
                        </a:rPr>
                        <a:t>除公出地區外</a:t>
                      </a:r>
                      <a:r>
                        <a:rPr lang="zh-TW" altLang="en-US" sz="2200" dirty="0" smtClean="0">
                          <a:solidFill>
                            <a:schemeClr val="tx1"/>
                          </a:solidFill>
                        </a:rPr>
                        <a:t>，其餘為出差地區。</a:t>
                      </a:r>
                      <a:endParaRPr lang="zh-TW" alt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200" b="1" dirty="0" smtClean="0"/>
                        <a:t>結報費用</a:t>
                      </a:r>
                      <a:endParaRPr lang="zh-TW" altLang="en-US" sz="2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200" dirty="0" smtClean="0">
                          <a:solidFill>
                            <a:schemeClr val="tx1"/>
                          </a:solidFill>
                        </a:rPr>
                        <a:t>依</a:t>
                      </a:r>
                      <a:r>
                        <a:rPr lang="zh-TW" altLang="en-US" sz="2200" u="sng" dirty="0" smtClean="0">
                          <a:solidFill>
                            <a:schemeClr val="tx1"/>
                          </a:solidFill>
                        </a:rPr>
                        <a:t>國內出差旅費報支要點</a:t>
                      </a:r>
                      <a:r>
                        <a:rPr lang="zh-TW" altLang="en-US" sz="2200" dirty="0" smtClean="0">
                          <a:solidFill>
                            <a:schemeClr val="tx1"/>
                          </a:solidFill>
                        </a:rPr>
                        <a:t>結報</a:t>
                      </a:r>
                      <a:r>
                        <a:rPr lang="zh-TW" altLang="en-US" sz="2200" b="1" dirty="0" smtClean="0">
                          <a:solidFill>
                            <a:srgbClr val="C00000"/>
                          </a:solidFill>
                        </a:rPr>
                        <a:t>交通費</a:t>
                      </a:r>
                      <a:r>
                        <a:rPr lang="zh-TW" altLang="en-US" sz="2200" dirty="0" smtClean="0">
                          <a:solidFill>
                            <a:schemeClr val="tx1"/>
                          </a:solidFill>
                        </a:rPr>
                        <a:t>。</a:t>
                      </a:r>
                      <a:endParaRPr lang="zh-TW" alt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200" dirty="0" smtClean="0">
                          <a:solidFill>
                            <a:schemeClr val="tx1"/>
                          </a:solidFill>
                        </a:rPr>
                        <a:t>依</a:t>
                      </a:r>
                      <a:r>
                        <a:rPr lang="zh-TW" altLang="en-US" sz="2200" u="sng" dirty="0" smtClean="0">
                          <a:solidFill>
                            <a:schemeClr val="tx1"/>
                          </a:solidFill>
                        </a:rPr>
                        <a:t>國內出差旅費報支要點</a:t>
                      </a:r>
                      <a:r>
                        <a:rPr lang="zh-TW" altLang="en-US" sz="2200" dirty="0" smtClean="0">
                          <a:solidFill>
                            <a:schemeClr val="tx1"/>
                          </a:solidFill>
                        </a:rPr>
                        <a:t>結報</a:t>
                      </a:r>
                      <a:r>
                        <a:rPr lang="zh-TW" altLang="en-US" sz="2200" b="1" dirty="0" smtClean="0">
                          <a:solidFill>
                            <a:srgbClr val="C00000"/>
                          </a:solidFill>
                        </a:rPr>
                        <a:t>交通費、住宿費、雜費</a:t>
                      </a:r>
                      <a:r>
                        <a:rPr lang="zh-TW" altLang="en-US" sz="2200" dirty="0" smtClean="0">
                          <a:solidFill>
                            <a:schemeClr val="tx1"/>
                          </a:solidFill>
                        </a:rPr>
                        <a:t>。</a:t>
                      </a:r>
                    </a:p>
                    <a:p>
                      <a:endParaRPr lang="zh-TW" alt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標題 2"/>
          <p:cNvSpPr>
            <a:spLocks noGrp="1"/>
          </p:cNvSpPr>
          <p:nvPr>
            <p:ph type="title"/>
          </p:nvPr>
        </p:nvSpPr>
        <p:spPr>
          <a:xfrm>
            <a:off x="1239838" y="188913"/>
            <a:ext cx="7077075" cy="936625"/>
          </a:xfrm>
        </p:spPr>
        <p:txBody>
          <a:bodyPr/>
          <a:lstStyle/>
          <a:p>
            <a:r>
              <a:rPr lang="zh-TW" altLang="en-US" dirty="0" smtClean="0">
                <a:solidFill>
                  <a:srgbClr val="000099"/>
                </a:solidFill>
                <a:ea typeface="標楷體" pitchFamily="65" charset="-120"/>
              </a:rPr>
              <a:t>二、</a:t>
            </a:r>
            <a:r>
              <a:rPr lang="zh-TW" altLang="en-US" dirty="0">
                <a:solidFill>
                  <a:srgbClr val="002060"/>
                </a:solidFill>
                <a:latin typeface="+mn-ea"/>
              </a:rPr>
              <a:t>差旅費法規及注意事項</a:t>
            </a:r>
            <a:r>
              <a:rPr lang="en-US" altLang="zh-TW" dirty="0">
                <a:solidFill>
                  <a:srgbClr val="002060"/>
                </a:solidFill>
                <a:latin typeface="+mn-ea"/>
              </a:rPr>
              <a:t/>
            </a:r>
            <a:br>
              <a:rPr lang="en-US" altLang="zh-TW" dirty="0">
                <a:solidFill>
                  <a:srgbClr val="002060"/>
                </a:solidFill>
                <a:latin typeface="+mn-ea"/>
              </a:rPr>
            </a:br>
            <a:r>
              <a:rPr lang="en-US" altLang="zh-TW" dirty="0" smtClean="0">
                <a:solidFill>
                  <a:srgbClr val="000099"/>
                </a:solidFill>
                <a:ea typeface="標楷體" pitchFamily="65" charset="-120"/>
              </a:rPr>
              <a:t>-</a:t>
            </a:r>
            <a:r>
              <a:rPr lang="zh-TW" altLang="en-US" dirty="0" smtClean="0">
                <a:solidFill>
                  <a:srgbClr val="000099"/>
                </a:solidFill>
                <a:ea typeface="標楷體" pitchFamily="65" charset="-120"/>
              </a:rPr>
              <a:t>國內差旅費</a:t>
            </a:r>
            <a:r>
              <a:rPr lang="en-US" altLang="zh-TW" dirty="0" smtClean="0">
                <a:solidFill>
                  <a:srgbClr val="000099"/>
                </a:solidFill>
                <a:ea typeface="標楷體" pitchFamily="65" charset="-120"/>
              </a:rPr>
              <a:t>(</a:t>
            </a:r>
            <a:r>
              <a:rPr lang="zh-TW" altLang="en-US" dirty="0" smtClean="0">
                <a:solidFill>
                  <a:srgbClr val="000099"/>
                </a:solidFill>
                <a:ea typeface="標楷體" pitchFamily="65" charset="-120"/>
              </a:rPr>
              <a:t>續</a:t>
            </a:r>
            <a:r>
              <a:rPr lang="en-US" altLang="zh-TW" dirty="0" smtClean="0">
                <a:solidFill>
                  <a:srgbClr val="000099"/>
                </a:solidFill>
                <a:ea typeface="標楷體" pitchFamily="65" charset="-120"/>
              </a:rPr>
              <a:t>)</a:t>
            </a:r>
            <a:endParaRPr lang="zh-TW" altLang="en-US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96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INER">
  <a:themeElements>
    <a:clrScheme name="IN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NER">
      <a:majorFont>
        <a:latin typeface="Arial"/>
        <a:ea typeface="標楷體"/>
        <a:cs typeface=""/>
      </a:majorFont>
      <a:minorFont>
        <a:latin typeface="Arial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N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10426</TotalTime>
  <Words>5207</Words>
  <Application>Microsoft Office PowerPoint</Application>
  <PresentationFormat>如螢幕大小 (4:3)</PresentationFormat>
  <Paragraphs>416</Paragraphs>
  <Slides>47</Slides>
  <Notes>17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47</vt:i4>
      </vt:variant>
    </vt:vector>
  </HeadingPairs>
  <TitlesOfParts>
    <vt:vector size="49" baseType="lpstr">
      <vt:lpstr>1_INER</vt:lpstr>
      <vt:lpstr>PhotoImpact</vt:lpstr>
      <vt:lpstr>PowerPoint 簡報</vt:lpstr>
      <vt:lpstr>簡報大綱</vt:lpstr>
      <vt:lpstr>一、主 計 室 業 務 職 掌</vt:lpstr>
      <vt:lpstr>一、主 計 室 業 務 職 掌</vt:lpstr>
      <vt:lpstr>一、主 計 室 業 務 職 掌(續)</vt:lpstr>
      <vt:lpstr>一、主 計 室 業 務 職 掌(續)</vt:lpstr>
      <vt:lpstr>一、主 計 室 業 務 職 掌(續)</vt:lpstr>
      <vt:lpstr>PowerPoint 簡報</vt:lpstr>
      <vt:lpstr>二、差旅費法規及注意事項 -國內差旅費(續)</vt:lpstr>
      <vt:lpstr>PowerPoint 簡報</vt:lpstr>
      <vt:lpstr>PowerPoint 簡報</vt:lpstr>
      <vt:lpstr>PowerPoint 簡報</vt:lpstr>
      <vt:lpstr>二、差旅費法規及注意事項 國內差旅費(續)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iner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會計業務宣導簡報</dc:title>
  <dc:creator>i0509_吳金玉</dc:creator>
  <cp:lastModifiedBy>邱惠雯</cp:lastModifiedBy>
  <cp:revision>542</cp:revision>
  <cp:lastPrinted>2017-11-08T07:36:29Z</cp:lastPrinted>
  <dcterms:created xsi:type="dcterms:W3CDTF">2005-02-18T00:19:19Z</dcterms:created>
  <dcterms:modified xsi:type="dcterms:W3CDTF">2020-11-24T02:57:56Z</dcterms:modified>
</cp:coreProperties>
</file>